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653" r:id="rId5"/>
    <p:sldId id="660" r:id="rId6"/>
    <p:sldId id="661" r:id="rId7"/>
    <p:sldId id="654" r:id="rId8"/>
    <p:sldId id="655" r:id="rId9"/>
    <p:sldId id="656" r:id="rId10"/>
    <p:sldId id="657" r:id="rId11"/>
    <p:sldId id="658" r:id="rId12"/>
    <p:sldId id="662" r:id="rId13"/>
    <p:sldId id="659" r:id="rId14"/>
    <p:sldId id="652" r:id="rId1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equently Used Slides" id="{C2BDA5A2-92EB-4104-BBB6-7958A0972EA7}">
          <p14:sldIdLst>
            <p14:sldId id="653"/>
            <p14:sldId id="660"/>
            <p14:sldId id="661"/>
            <p14:sldId id="654"/>
            <p14:sldId id="655"/>
            <p14:sldId id="656"/>
            <p14:sldId id="657"/>
            <p14:sldId id="658"/>
            <p14:sldId id="662"/>
            <p14:sldId id="659"/>
            <p14:sldId id="6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 Nauman" initials="PN" lastIdx="1" clrIdx="0">
    <p:extLst>
      <p:ext uri="{19B8F6BF-5375-455C-9EA6-DF929625EA0E}">
        <p15:presenceInfo xmlns:p15="http://schemas.microsoft.com/office/powerpoint/2012/main" userId="S-1-5-21-703994706-1235811193-1903836767-15011" providerId="AD"/>
      </p:ext>
    </p:extLst>
  </p:cmAuthor>
  <p:cmAuthor id="2" name="Jamie Kopko" initials="JK" lastIdx="1" clrIdx="1">
    <p:extLst>
      <p:ext uri="{19B8F6BF-5375-455C-9EA6-DF929625EA0E}">
        <p15:presenceInfo xmlns:p15="http://schemas.microsoft.com/office/powerpoint/2012/main" userId="S-1-5-21-703994706-1235811193-1903836767-14909" providerId="AD"/>
      </p:ext>
    </p:extLst>
  </p:cmAuthor>
  <p:cmAuthor id="3" name="Susan Weaver" initials="SW" lastIdx="12" clrIdx="2">
    <p:extLst>
      <p:ext uri="{19B8F6BF-5375-455C-9EA6-DF929625EA0E}">
        <p15:presenceInfo xmlns:p15="http://schemas.microsoft.com/office/powerpoint/2012/main" userId="S-1-5-21-703994706-1235811193-1903836767-24808" providerId="AD"/>
      </p:ext>
    </p:extLst>
  </p:cmAuthor>
  <p:cmAuthor id="4" name="Laura Reagen" initials="LR" lastIdx="23" clrIdx="3">
    <p:extLst>
      <p:ext uri="{19B8F6BF-5375-455C-9EA6-DF929625EA0E}">
        <p15:presenceInfo xmlns:p15="http://schemas.microsoft.com/office/powerpoint/2012/main" userId="9b3cf546b1298243" providerId="Windows Live"/>
      </p:ext>
    </p:extLst>
  </p:cmAuthor>
  <p:cmAuthor id="5" name="Sarah McLeod" initials="SM" lastIdx="12" clrIdx="4">
    <p:extLst>
      <p:ext uri="{19B8F6BF-5375-455C-9EA6-DF929625EA0E}">
        <p15:presenceInfo xmlns:p15="http://schemas.microsoft.com/office/powerpoint/2012/main" userId="Sarah McLeod" providerId="None"/>
      </p:ext>
    </p:extLst>
  </p:cmAuthor>
  <p:cmAuthor id="6" name="Scott Timms" initials="ST" lastIdx="2" clrIdx="5">
    <p:extLst>
      <p:ext uri="{19B8F6BF-5375-455C-9EA6-DF929625EA0E}">
        <p15:presenceInfo xmlns:p15="http://schemas.microsoft.com/office/powerpoint/2012/main" userId="83fb3e30f3a133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B8FB"/>
    <a:srgbClr val="33597F"/>
    <a:srgbClr val="3F6AA6"/>
    <a:srgbClr val="639CCB"/>
    <a:srgbClr val="ED8B00"/>
    <a:srgbClr val="0099CC"/>
    <a:srgbClr val="002855"/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0" autoAdjust="0"/>
    <p:restoredTop sz="93544" autoAdjust="0"/>
  </p:normalViewPr>
  <p:slideViewPr>
    <p:cSldViewPr>
      <p:cViewPr varScale="1">
        <p:scale>
          <a:sx n="102" d="100"/>
          <a:sy n="102" d="100"/>
        </p:scale>
        <p:origin x="3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2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8DE3DEA-7808-4745-8687-7766F77C9D23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F2A7FB0-2ADF-4AC1-A314-9B0F059F0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19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34DD40E-39CD-4A9E-8959-9D3CE793FE1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24AF393-9E93-4AB0-8E1C-74AFA5FD1E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167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**For</a:t>
            </a:r>
            <a:r>
              <a:rPr lang="en-US" baseline="0" dirty="0" smtClean="0"/>
              <a:t> security purposes, the provider must verify the 6 digit SCDHHS Medicaid ID Legacy Number.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5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7510">
            <a:off x="109384" y="5893625"/>
            <a:ext cx="1104577" cy="249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fld id="{F3549236-3F11-4DED-8706-AEB81FA1D39E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B6E3A6-63BF-46FA-B55A-0EACEF916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26" y="5946921"/>
            <a:ext cx="486062" cy="813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DIN Pro Cond Bold" panose="020B0806020101010102" pitchFamily="34" charset="0"/>
                <a:ea typeface="+mj-ea"/>
                <a:cs typeface="DIN Pro Cond Bold" panose="020B0806020101010102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087878">
            <a:off x="133655" y="5890905"/>
            <a:ext cx="1104577" cy="249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fld id="{43B531BF-CAFF-47CA-9BCA-4DD55AC1D784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FCB1F6-FB1A-49E6-9FE5-002E1C3B0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26" y="5946921"/>
            <a:ext cx="486062" cy="813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2135069"/>
            <a:ext cx="5212080" cy="1089427"/>
          </a:xfrm>
        </p:spPr>
        <p:txBody>
          <a:bodyPr bIns="0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Pro Cond Bold" panose="020B0806020101010102" pitchFamily="34" charset="0"/>
                <a:ea typeface="+mj-ea"/>
                <a:cs typeface="DIN Pro Cond Bold" panose="020B0806020101010102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98915" y="2846372"/>
            <a:ext cx="5794760" cy="321392"/>
          </a:xfrm>
        </p:spPr>
        <p:txBody>
          <a:bodyPr>
            <a:normAutofit/>
          </a:bodyPr>
          <a:lstStyle>
            <a:lvl1pPr marL="0" indent="0">
              <a:buNone/>
              <a:defRPr lang="en-US" sz="1400" b="0" kern="1200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5763">
            <a:off x="15466" y="5978938"/>
            <a:ext cx="1104577" cy="249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fld id="{93F10BFD-15D0-40B2-8822-4DF75359836A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38E25A-668F-419A-91D4-A0E39907A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8" y="5138712"/>
            <a:ext cx="1884218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lnSpc>
                <a:spcPct val="95000"/>
              </a:lnSpc>
              <a:defRPr sz="18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100629"/>
            <a:ext cx="5753100" cy="7281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1C80F9D-7025-4239-BC06-2EB3EADD7A43}"/>
              </a:ext>
            </a:extLst>
          </p:cNvPr>
          <p:cNvSpPr/>
          <p:nvPr userDrawn="1"/>
        </p:nvSpPr>
        <p:spPr>
          <a:xfrm>
            <a:off x="1035425" y="995082"/>
            <a:ext cx="1062420" cy="986118"/>
          </a:xfrm>
          <a:prstGeom prst="ellipse">
            <a:avLst/>
          </a:prstGeom>
          <a:solidFill>
            <a:schemeClr val="bg1"/>
          </a:solidFill>
          <a:ln w="57150">
            <a:solidFill>
              <a:srgbClr val="AD9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3541A3-8C2C-401A-9F20-9E15F21D5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54" y="1204549"/>
            <a:ext cx="657107" cy="62425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60CA49B9-4239-4AC2-B6C8-3D736C3C7375}"/>
              </a:ext>
            </a:extLst>
          </p:cNvPr>
          <p:cNvSpPr/>
          <p:nvPr userDrawn="1"/>
        </p:nvSpPr>
        <p:spPr>
          <a:xfrm>
            <a:off x="1035424" y="2444934"/>
            <a:ext cx="1062421" cy="984066"/>
          </a:xfrm>
          <a:prstGeom prst="ellipse">
            <a:avLst/>
          </a:prstGeom>
          <a:solidFill>
            <a:schemeClr val="bg1"/>
          </a:solidFill>
          <a:ln w="57150">
            <a:solidFill>
              <a:srgbClr val="AD9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64CA18-8234-4C85-818E-F882F73B8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37" y="2643272"/>
            <a:ext cx="733324" cy="51943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8C9F0AE-ED25-45E6-B7FC-ADA3C08207B2}"/>
              </a:ext>
            </a:extLst>
          </p:cNvPr>
          <p:cNvSpPr/>
          <p:nvPr userDrawn="1"/>
        </p:nvSpPr>
        <p:spPr>
          <a:xfrm>
            <a:off x="1022082" y="3894786"/>
            <a:ext cx="1075764" cy="1020162"/>
          </a:xfrm>
          <a:prstGeom prst="ellipse">
            <a:avLst/>
          </a:prstGeom>
          <a:solidFill>
            <a:schemeClr val="bg1"/>
          </a:solidFill>
          <a:ln w="57150">
            <a:solidFill>
              <a:srgbClr val="AD9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35C19E8-453B-4D1C-9848-75BB991CEF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39" y="4267200"/>
            <a:ext cx="741899" cy="43454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2298BE6-D1AB-4335-97D9-7ADBF8C206D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590800" y="2444934"/>
            <a:ext cx="5753100" cy="7281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1B40A250-92D8-4313-A39B-C751A607AD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90800" y="4026417"/>
            <a:ext cx="5753100" cy="7281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0" kern="1200" cap="none" spc="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0" kern="1200" cap="none" spc="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867400"/>
            <a:ext cx="3574257" cy="9906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2380" y="5867400"/>
            <a:ext cx="9146380" cy="99060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02F5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B5424C8-8870-4ABC-9150-D8FF5D410EE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26" y="5946921"/>
            <a:ext cx="486062" cy="8139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0" r:id="rId3"/>
    <p:sldLayoutId id="2147483674" r:id="rId4"/>
    <p:sldLayoutId id="2147483676" r:id="rId5"/>
    <p:sldLayoutId id="2147483687" r:id="rId6"/>
    <p:sldLayoutId id="2147483677" r:id="rId7"/>
    <p:sldLayoutId id="2147483678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002F5F"/>
          </a:solidFill>
          <a:latin typeface="DIN Pro Cond Bold" panose="020B0806020101010102" pitchFamily="34" charset="0"/>
          <a:ea typeface="+mj-ea"/>
          <a:cs typeface="DIN Pro Cond Bold" panose="020B0806020101010102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73736" indent="-173736" algn="l" defTabSz="914400" rtl="0" eaLnBrk="1" latinLnBrk="0" hangingPunct="1">
        <a:spcBef>
          <a:spcPts val="3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02336" indent="-164592" algn="l" defTabSz="914400" rtl="0" eaLnBrk="1" latinLnBrk="0" hangingPunct="1">
        <a:spcBef>
          <a:spcPts val="3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30936" indent="-164592" algn="l" defTabSz="914400" rtl="0" eaLnBrk="1" latinLnBrk="0" hangingPunct="1">
        <a:spcBef>
          <a:spcPts val="3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59536" indent="-173736" algn="l" defTabSz="914400" rtl="0" eaLnBrk="1" latinLnBrk="0" hangingPunct="1">
        <a:spcBef>
          <a:spcPts val="3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trezzoissues@kepro.com" TargetMode="External"/><Relationship Id="rId2" Type="http://schemas.openxmlformats.org/officeDocument/2006/relationships/hyperlink" Target="https://scdhhs.kepro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dhhs.kepro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091" y="363740"/>
            <a:ext cx="5648623" cy="1204306"/>
          </a:xfrm>
        </p:spPr>
        <p:txBody>
          <a:bodyPr/>
          <a:lstStyle/>
          <a:p>
            <a:r>
              <a:rPr lang="en-US" dirty="0" smtClean="0"/>
              <a:t>	ATREZZO CONNECT</a:t>
            </a:r>
            <a:br>
              <a:rPr lang="en-US" dirty="0" smtClean="0"/>
            </a:br>
            <a:r>
              <a:rPr lang="en-US" dirty="0" smtClean="0"/>
              <a:t> PROVIDER PORTAL REGISTRATION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71562"/>
            <a:ext cx="3886200" cy="7144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	</a:t>
            </a:r>
            <a:r>
              <a:rPr lang="en-US" sz="2400" b="1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SCDHHS</a:t>
            </a:r>
            <a:endParaRPr lang="en-US" sz="2400" b="1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SzPct val="115000"/>
              <a:defRPr/>
            </a:pPr>
            <a:r>
              <a:rPr lang="en-US" sz="3600" b="1" dirty="0" err="1">
                <a:solidFill>
                  <a:srgbClr val="002060"/>
                </a:solidFill>
                <a:latin typeface="DIN Pro Cond Bold" panose="020B0806020101010102" pitchFamily="34" charset="0"/>
                <a:cs typeface="DIN Pro Cond Bold" panose="020B0806020101010102" pitchFamily="34" charset="0"/>
              </a:rPr>
              <a:t>KePRO</a:t>
            </a:r>
            <a:r>
              <a:rPr lang="en-US" sz="3600" b="1" dirty="0">
                <a:solidFill>
                  <a:srgbClr val="002060"/>
                </a:solidFill>
                <a:latin typeface="DIN Pro Cond Bold" panose="020B0806020101010102" pitchFamily="34" charset="0"/>
                <a:cs typeface="DIN Pro Cond Bold" panose="020B0806020101010102" pitchFamily="34" charset="0"/>
              </a:rPr>
              <a:t> Website: </a:t>
            </a:r>
            <a:r>
              <a:rPr lang="en-US" sz="3600" b="1" dirty="0">
                <a:solidFill>
                  <a:srgbClr val="002060"/>
                </a:solidFill>
                <a:latin typeface="DIN Pro Cond Bold" panose="020B0806020101010102" pitchFamily="34" charset="0"/>
                <a:cs typeface="DIN Pro Cond Bold" panose="020B0806020101010102" pitchFamily="34" charset="0"/>
                <a:hlinkClick r:id="rId2"/>
              </a:rPr>
              <a:t>https://scdhhs.kepro.com</a:t>
            </a:r>
            <a:endParaRPr lang="en-US" sz="3600" b="1" dirty="0">
              <a:solidFill>
                <a:srgbClr val="002060"/>
              </a:solidFill>
              <a:latin typeface="DIN Pro Cond Bold" panose="020B0806020101010102" pitchFamily="34" charset="0"/>
              <a:cs typeface="DIN Pro Cond Bold" panose="020B0806020101010102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SzPct val="115000"/>
              <a:defRPr/>
            </a:pPr>
            <a:r>
              <a:rPr lang="en-US" sz="3600" b="1" dirty="0">
                <a:solidFill>
                  <a:srgbClr val="002060"/>
                </a:solidFill>
                <a:latin typeface="DIN Pro Cond Bold" panose="020B0806020101010102" pitchFamily="34" charset="0"/>
                <a:cs typeface="DIN Pro Cond Bold" panose="020B0806020101010102" pitchFamily="34" charset="0"/>
              </a:rPr>
              <a:t>For questions call:          </a:t>
            </a:r>
            <a:endParaRPr lang="en-US" sz="3600" b="1" dirty="0" smtClean="0">
              <a:solidFill>
                <a:srgbClr val="002060"/>
              </a:solidFill>
              <a:latin typeface="DIN Pro Cond Bold" panose="020B0806020101010102" pitchFamily="34" charset="0"/>
              <a:cs typeface="DIN Pro Cond Bold" panose="020B0806020101010102" pitchFamily="34" charset="0"/>
            </a:endParaRPr>
          </a:p>
          <a:p>
            <a:pPr marL="274320" indent="-274320"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SzPct val="115000"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DIN Pro Cond Bold" panose="020B0806020101010102" pitchFamily="34" charset="0"/>
                <a:cs typeface="DIN Pro Cond Bold" panose="020B0806020101010102" pitchFamily="34" charset="0"/>
              </a:rPr>
              <a:t>1-855-326-5219</a:t>
            </a:r>
            <a:r>
              <a:rPr lang="en-US" sz="36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DIN Pro Cond Bold" panose="020B0806020101010102" pitchFamily="34" charset="0"/>
                <a:cs typeface="DIN Pro Cond Bold" panose="020B0806020101010102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DIN Pro Cond Bold" panose="020B0806020101010102" pitchFamily="34" charset="0"/>
                <a:cs typeface="DIN Pro Cond Bold" panose="020B0806020101010102" pitchFamily="34" charset="0"/>
              </a:rPr>
              <a:t>or </a:t>
            </a:r>
            <a:r>
              <a:rPr lang="en-US" sz="3600" b="1" dirty="0" smtClean="0">
                <a:solidFill>
                  <a:srgbClr val="002060"/>
                </a:solidFill>
                <a:latin typeface="DIN Pro Cond Bold" panose="020B0806020101010102" pitchFamily="34" charset="0"/>
                <a:cs typeface="DIN Pro Cond Bold" panose="020B0806020101010102" pitchFamily="34" charset="0"/>
              </a:rPr>
              <a:t>email                  </a:t>
            </a:r>
            <a:r>
              <a:rPr lang="en-US" sz="3600" b="1" dirty="0">
                <a:solidFill>
                  <a:srgbClr val="002060"/>
                </a:solidFill>
                <a:latin typeface="DIN Pro Cond Bold" panose="020B0806020101010102" pitchFamily="34" charset="0"/>
                <a:cs typeface="DIN Pro Cond Bold" panose="020B0806020101010102" pitchFamily="34" charset="0"/>
                <a:hlinkClick r:id="rId3"/>
              </a:rPr>
              <a:t>atrezzoissues@kepro.com</a:t>
            </a:r>
            <a:endParaRPr lang="en-US" sz="3600" b="1" dirty="0">
              <a:solidFill>
                <a:srgbClr val="002060"/>
              </a:solidFill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pic>
        <p:nvPicPr>
          <p:cNvPr id="3" name="Picture 2" descr="C:\Users\sfeltner\AppData\Local\Microsoft\Windows\Temporary Internet Files\Content.IE5\KAKC0MP8\MP90044326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0" y="16412"/>
            <a:ext cx="32067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7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DED1173E-7295-BB4F-B2FF-FB8DFA4B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914" y="621689"/>
            <a:ext cx="2208780" cy="3583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83D7AB-2567-9E47-B9D4-56B7D7183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22819"/>
            <a:ext cx="788764" cy="1191807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F21692-8532-1042-B73C-6DE62AF04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23" y="4422819"/>
            <a:ext cx="788763" cy="1191807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9A279E-B030-4A4A-B06A-2BFAA87D347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16" y="4422819"/>
            <a:ext cx="786384" cy="118821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22960" y="1066800"/>
            <a:ext cx="5120640" cy="329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n-US" b="0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Since 1985, KEPRO has helped members lead healthier lives through clinical expertise, integrity and compassion. KEPRO was founded by physicians and clinical expertise </a:t>
            </a:r>
            <a:br>
              <a:rPr lang="en-US" b="0" dirty="0">
                <a:latin typeface="DIN Pro Cond Bold" panose="020B0806020101010102" pitchFamily="34" charset="0"/>
                <a:cs typeface="DIN Pro Cond Bold" panose="020B0806020101010102" pitchFamily="34" charset="0"/>
              </a:rPr>
            </a:br>
            <a:r>
              <a:rPr lang="en-US" b="0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is at the core of our organization.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Currently servicing 250 commercial, public and </a:t>
            </a:r>
            <a:br>
              <a:rPr lang="en-US" b="0" dirty="0">
                <a:latin typeface="DIN Pro Cond Bold" panose="020B0806020101010102" pitchFamily="34" charset="0"/>
                <a:cs typeface="DIN Pro Cond Bold" panose="020B0806020101010102" pitchFamily="34" charset="0"/>
              </a:rPr>
            </a:br>
            <a:r>
              <a:rPr lang="en-US" b="0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federal clients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URAC accredited in UM, CM, DM, pursuing IRO accreditation in 2019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15 offices and more than 1,400 employees</a:t>
            </a:r>
          </a:p>
          <a:p>
            <a:pPr marL="285750" indent="-28575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More than 3,000 credentialed physicians and 500 clinicians on our Advisory and Review panel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365760"/>
            <a:ext cx="752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all">
                <a:solidFill>
                  <a:srgbClr val="002F5F"/>
                </a:solidFill>
                <a:latin typeface="DIN Pro Cond Bold" panose="020B0806020101010102" pitchFamily="34" charset="0"/>
                <a:ea typeface="+mj-ea"/>
                <a:cs typeface="DIN Pro Cond Bold" panose="020B0806020101010102" pitchFamily="34" charset="0"/>
              </a:rPr>
              <a:t>KEPRO Introduction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079764"/>
              </p:ext>
            </p:extLst>
          </p:nvPr>
        </p:nvGraphicFramePr>
        <p:xfrm>
          <a:off x="822961" y="2057400"/>
          <a:ext cx="7680960" cy="27889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xmlns="" val="2654420165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787102315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403524703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129289644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 Management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 Management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Assessments</a:t>
                      </a:r>
                      <a:r>
                        <a:rPr lang="en-US" sz="1400" b="1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br>
                        <a:rPr lang="en-US" sz="1400" b="1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1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Eligibility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Administrative Services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837113"/>
                  </a:ext>
                </a:extLst>
              </a:tr>
              <a:tr h="1494037">
                <a:tc>
                  <a:txBody>
                    <a:bodyPr/>
                    <a:lstStyle/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Utilization Management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Management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Pharmacy Management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 Coordination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EAP &amp; Absence Management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9F8A">
                          <a:alpha val="3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Appeals &amp; Grievances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External Quality Review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Healthcare Effectiveness Data and Information Set (HEDIS)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of Care Reviews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D9F8A">
                          <a:alpha val="3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9F8A">
                          <a:alpha val="3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 of Care Assessment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Risk Assessments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Preadmission Screening &amp; Resident Review (PASRR)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Behavioral Health Needs Assessment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D9F8A">
                          <a:alpha val="3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9F8A">
                          <a:alpha val="3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Processing Center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Payment Integrity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Claims Adjudication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 Management</a:t>
                      </a:r>
                    </a:p>
                    <a:p>
                      <a:pPr marL="285750" indent="-285750" rtl="0" eaLnBrk="1" fontAlgn="t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Provider Credentialing and Training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D9F8A">
                          <a:alpha val="3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65552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6113" y="5105400"/>
            <a:ext cx="2590800" cy="457200"/>
          </a:xfrm>
          <a:prstGeom prst="rect">
            <a:avLst/>
          </a:prstGeom>
          <a:solidFill>
            <a:srgbClr val="013468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18288" tIns="24617" rIns="18288" bIns="24617" rtlCol="0" anchor="ctr" anchorCtr="0">
            <a:noAutofit/>
          </a:bodyPr>
          <a:lstStyle/>
          <a:p>
            <a:pPr algn="ctr">
              <a:buClr>
                <a:srgbClr val="232323"/>
              </a:buClr>
            </a:pPr>
            <a:r>
              <a:rPr lang="en-US" sz="11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15+ year</a:t>
            </a:r>
          </a:p>
          <a:p>
            <a:pPr algn="ctr">
              <a:buClr>
                <a:srgbClr val="232323"/>
              </a:buClr>
            </a:pPr>
            <a:r>
              <a:rPr lang="en-US" sz="11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Average Customer Relationship Length</a:t>
            </a:r>
            <a:endParaRPr lang="en-US" sz="1100" b="1" i="1" baseline="50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08321" y="5105400"/>
            <a:ext cx="2895600" cy="493558"/>
            <a:chOff x="3263565" y="5610414"/>
            <a:chExt cx="2777384" cy="493558"/>
          </a:xfrm>
        </p:grpSpPr>
        <p:sp>
          <p:nvSpPr>
            <p:cNvPr id="7" name="Oval 6"/>
            <p:cNvSpPr/>
            <p:nvPr/>
          </p:nvSpPr>
          <p:spPr>
            <a:xfrm>
              <a:off x="3263565" y="5614810"/>
              <a:ext cx="401631" cy="441795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013466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32323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7254" y="5642307"/>
              <a:ext cx="387286" cy="461665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marL="0" marR="0" lvl="0" indent="0" defTabSz="509412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13466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F38B00"/>
                  </a:solidFill>
                  <a:effectLst/>
                  <a:uLnTx/>
                  <a:uFillTx/>
                  <a:latin typeface="Arial"/>
                  <a:sym typeface="Wingdings 2"/>
                </a:rPr>
                <a:t></a:t>
              </a: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38B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Rectangle 18"/>
            <p:cNvSpPr/>
            <p:nvPr/>
          </p:nvSpPr>
          <p:spPr>
            <a:xfrm>
              <a:off x="3617789" y="5610414"/>
              <a:ext cx="2423160" cy="454153"/>
            </a:xfrm>
            <a:custGeom>
              <a:avLst/>
              <a:gdLst/>
              <a:ahLst/>
              <a:cxnLst/>
              <a:rect l="l" t="t" r="r" b="b"/>
              <a:pathLst>
                <a:path w="1666908" h="412866">
                  <a:moveTo>
                    <a:pt x="0" y="0"/>
                  </a:moveTo>
                  <a:lnTo>
                    <a:pt x="1666908" y="0"/>
                  </a:lnTo>
                  <a:lnTo>
                    <a:pt x="1666908" y="412866"/>
                  </a:lnTo>
                  <a:lnTo>
                    <a:pt x="2" y="412866"/>
                  </a:lnTo>
                  <a:cubicBezTo>
                    <a:pt x="48903" y="364011"/>
                    <a:pt x="79471" y="289605"/>
                    <a:pt x="79471" y="206434"/>
                  </a:cubicBezTo>
                  <a:cubicBezTo>
                    <a:pt x="79471" y="123262"/>
                    <a:pt x="48903" y="48855"/>
                    <a:pt x="0" y="0"/>
                  </a:cubicBezTo>
                  <a:close/>
                </a:path>
              </a:pathLst>
            </a:custGeom>
            <a:solidFill>
              <a:srgbClr val="013466"/>
            </a:solidFill>
            <a:ln w="19050" cap="flat" cmpd="sng" algn="ctr">
              <a:noFill/>
              <a:prstDash val="solid"/>
            </a:ln>
            <a:effectLst/>
          </p:spPr>
          <p:txBody>
            <a:bodyPr lIns="13716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Experienced with the customization needed for </a:t>
              </a:r>
              <a:r>
                <a:rPr lang="en-US" sz="1100" b="1" i="1" kern="0" noProof="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health plans</a:t>
              </a:r>
              <a:endPara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2960" y="1097280"/>
            <a:ext cx="7391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DIN Pro Cond Bold" panose="020B0806020101010102" pitchFamily="34" charset="0"/>
                <a:cs typeface="DIN Pro Cond Bold" panose="020B0806020101010102" pitchFamily="34" charset="0"/>
              </a:rPr>
              <a:t>KEPRO offers a platform of capabilities for complex populations with clinically-driven, technology-enabled services that meet the needs of our government client markets.</a:t>
            </a:r>
            <a:endParaRPr lang="en-US" sz="1600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002F5F"/>
                </a:solidFill>
                <a:latin typeface="DIN Pro Cond Bold" panose="020B0806020101010102" pitchFamily="34" charset="0"/>
                <a:ea typeface="+mj-ea"/>
                <a:cs typeface="DIN Pro Cond Bold" panose="020B0806020101010102" pitchFamily="34" charset="0"/>
              </a:defRPr>
            </a:lvl1pPr>
          </a:lstStyle>
          <a:p>
            <a:pPr>
              <a:lnSpc>
                <a:spcPct val="75000"/>
              </a:lnSpc>
            </a:pPr>
            <a:r>
              <a:rPr lang="en-US" dirty="0"/>
              <a:t>Strengthening health status through quality and clinical expertise</a:t>
            </a:r>
          </a:p>
        </p:txBody>
      </p:sp>
    </p:spTree>
    <p:extLst>
      <p:ext uri="{BB962C8B-B14F-4D97-AF65-F5344CB8AC3E}">
        <p14:creationId xmlns:p14="http://schemas.microsoft.com/office/powerpoint/2010/main" val="11883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feltner\AppData\Local\Microsoft\Windows\Temporary Internet Files\Content.IE5\KAKC0MP8\MP90043072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14" y="29308"/>
            <a:ext cx="3543886" cy="239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2428182"/>
            <a:ext cx="3520440" cy="371246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WEBSITE ADDRESS:</a:t>
            </a:r>
          </a:p>
          <a:p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  <a:hlinkClick r:id="rId3"/>
              </a:rPr>
              <a:t>https://scdhhs.kepro.com</a:t>
            </a:r>
            <a:endParaRPr lang="en-US" dirty="0" smtClean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SELECT REGISTRATION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ENTER 10 DIGIT NPI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ENTER 6 DIGIT SC MEDICAID PROVIDER ID (Legacy)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SELECT UNIQUE USERNAME/ PASSWORD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COMPLETE REQUIRED USER INFORMATION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287" y="29308"/>
            <a:ext cx="7520940" cy="548640"/>
          </a:xfrm>
        </p:spPr>
        <p:txBody>
          <a:bodyPr/>
          <a:lstStyle/>
          <a:p>
            <a:r>
              <a:rPr lang="en-US" dirty="0" smtClean="0"/>
              <a:t>                     TO REGISTER FOR ATREZZO CONNECT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15" y="613117"/>
            <a:ext cx="4143685" cy="525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feltner\AppData\Local\Microsoft\Windows\Temporary Internet Files\Content.IE5\XOGTFZ2U\MP90043865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5512" y="978650"/>
            <a:ext cx="2470141" cy="4660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92784"/>
            <a:ext cx="7520940" cy="548640"/>
          </a:xfrm>
        </p:spPr>
        <p:txBody>
          <a:bodyPr/>
          <a:lstStyle/>
          <a:p>
            <a:r>
              <a:rPr lang="en-US" dirty="0" smtClean="0"/>
              <a:t>	       	</a:t>
            </a:r>
            <a:r>
              <a:rPr lang="en-US" dirty="0" err="1" smtClean="0"/>
              <a:t>Atrezzo</a:t>
            </a:r>
            <a:r>
              <a:rPr lang="en-US" dirty="0" smtClean="0"/>
              <a:t> connect </a:t>
            </a:r>
            <a:r>
              <a:rPr lang="en-US" dirty="0"/>
              <a:t>Provider </a:t>
            </a:r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0" y="953559"/>
            <a:ext cx="3200400" cy="731520"/>
          </a:xfrm>
        </p:spPr>
        <p:txBody>
          <a:bodyPr>
            <a:normAutofit fontScale="25000" lnSpcReduction="20000"/>
          </a:bodyPr>
          <a:lstStyle/>
          <a:p>
            <a:pPr marL="342900" lvl="0" indent="-342900"/>
            <a:endParaRPr lang="en-US" b="1" dirty="0" smtClean="0">
              <a:solidFill>
                <a:srgbClr val="000000"/>
              </a:solidFill>
              <a:ea typeface="+mn-ea"/>
            </a:endParaRPr>
          </a:p>
          <a:p>
            <a:pPr marL="342900" lvl="0" indent="-342900"/>
            <a:endParaRPr lang="en-US" sz="9600" b="1" dirty="0">
              <a:solidFill>
                <a:srgbClr val="000000"/>
              </a:solidFill>
              <a:ea typeface="+mn-ea"/>
            </a:endParaRPr>
          </a:p>
          <a:p>
            <a:pPr marL="342900" lvl="0" indent="-342900"/>
            <a:r>
              <a:rPr lang="en-US" sz="9600" b="1" dirty="0">
                <a:solidFill>
                  <a:srgbClr val="000000"/>
                </a:solidFill>
                <a:ea typeface="+mn-ea"/>
              </a:rPr>
              <a:t>	</a:t>
            </a:r>
            <a:r>
              <a:rPr lang="en-US" sz="9600" b="1" dirty="0" smtClean="0">
                <a:solidFill>
                  <a:srgbClr val="000000"/>
                </a:solidFill>
                <a:latin typeface="DIN Pro Cond Bold" panose="020B0806020101010102" pitchFamily="34" charset="0"/>
                <a:ea typeface="+mn-ea"/>
                <a:cs typeface="DIN Pro Cond Bold" panose="020B0806020101010102" pitchFamily="34" charset="0"/>
              </a:rPr>
              <a:t>Advantages of Provider Portal:</a:t>
            </a:r>
            <a:endParaRPr lang="en-US" sz="9600" b="1" dirty="0">
              <a:solidFill>
                <a:srgbClr val="000000"/>
              </a:solidFill>
              <a:latin typeface="DIN Pro Cond Bold" panose="020B0806020101010102" pitchFamily="34" charset="0"/>
              <a:ea typeface="+mn-ea"/>
              <a:cs typeface="DIN Pro Cond Bold" panose="020B0806020101010102" pitchFamily="34" charset="0"/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0672" y="1659988"/>
            <a:ext cx="3143250" cy="29463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Secured </a:t>
            </a:r>
            <a:r>
              <a:rPr lang="en-US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access to Provider Portal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A</a:t>
            </a: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ccess </a:t>
            </a:r>
            <a:r>
              <a:rPr lang="en-US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letters via Case/ Request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Respond</a:t>
            </a:r>
            <a:r>
              <a:rPr lang="en-US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/ Send </a:t>
            </a: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messages </a:t>
            </a:r>
            <a:r>
              <a:rPr lang="en-US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To/From </a:t>
            </a:r>
            <a:r>
              <a:rPr lang="en-US" dirty="0" err="1">
                <a:latin typeface="DIN Pro Cond Bold" panose="020B0806020101010102" pitchFamily="34" charset="0"/>
                <a:cs typeface="DIN Pro Cond Bold" panose="020B0806020101010102" pitchFamily="34" charset="0"/>
              </a:rPr>
              <a:t>KePRO</a:t>
            </a:r>
            <a:endParaRPr lang="en-US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T</a:t>
            </a: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rack </a:t>
            </a:r>
            <a:r>
              <a:rPr lang="en-US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case status &amp;</a:t>
            </a: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 </a:t>
            </a:r>
            <a:r>
              <a:rPr lang="en-US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upload clinical documentation.  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716005" y="1020853"/>
            <a:ext cx="3200400" cy="548640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ACCOUNT ADMINISTRATOR</a:t>
            </a:r>
            <a:endParaRPr lang="en-US" sz="2400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741924" y="1706711"/>
            <a:ext cx="3200400" cy="310896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The individual completing the initial registration will present as the PORTAL GROUP Admin.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GROUP ADMIN is responsible for managing and creating ALL submitting user accounts for your NPI #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Removing Admins and User Accounts </a:t>
            </a:r>
          </a:p>
          <a:p>
            <a:pPr lvl="3">
              <a:buFontTx/>
              <a:buChar char="-"/>
            </a:pPr>
            <a:r>
              <a:rPr lang="en-US" sz="26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Set Preferences, i.e. Diagnosis &amp; Procedure codes</a:t>
            </a:r>
          </a:p>
          <a:p>
            <a:pPr lvl="3">
              <a:buFontTx/>
              <a:buChar char="-"/>
            </a:pPr>
            <a:r>
              <a:rPr lang="en-US" sz="26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Reset Passwords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730" y="16089"/>
            <a:ext cx="5387340" cy="548641"/>
          </a:xfrm>
        </p:spPr>
        <p:txBody>
          <a:bodyPr/>
          <a:lstStyle/>
          <a:p>
            <a:r>
              <a:rPr lang="en-US" dirty="0" smtClean="0"/>
              <a:t>		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Registration </a:t>
            </a:r>
            <a:r>
              <a:rPr lang="en-US" dirty="0"/>
              <a:t>process </a:t>
            </a:r>
            <a:br>
              <a:rPr lang="en-US" dirty="0"/>
            </a:br>
            <a:r>
              <a:rPr lang="en-US" dirty="0" smtClean="0"/>
              <a:t>		    </a:t>
            </a:r>
            <a:r>
              <a:rPr lang="en-US" sz="1600" dirty="0" smtClean="0"/>
              <a:t>From </a:t>
            </a:r>
            <a:r>
              <a:rPr lang="en-US" sz="1600" dirty="0"/>
              <a:t>the </a:t>
            </a:r>
            <a:r>
              <a:rPr lang="en-US" sz="1600" dirty="0" err="1"/>
              <a:t>KePRO</a:t>
            </a:r>
            <a:r>
              <a:rPr lang="en-US" sz="1600" dirty="0"/>
              <a:t>-SCDHHS website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679" y="752464"/>
            <a:ext cx="3352800" cy="6727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33B8FB"/>
                </a:solidFill>
              </a:rPr>
              <a:t>www.scdhhs.kepro.com</a:t>
            </a:r>
            <a:r>
              <a:rPr lang="en-US" dirty="0" smtClean="0"/>
              <a:t>	</a:t>
            </a:r>
          </a:p>
          <a:p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   Start by  CLICKING THE </a:t>
            </a:r>
            <a:r>
              <a:rPr lang="en-US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DIN Pro Cond Bold" panose="020B0806020101010102" pitchFamily="34" charset="0"/>
                <a:cs typeface="DIN Pro Cond Bold" panose="020B0806020101010102" pitchFamily="34" charset="0"/>
              </a:rPr>
              <a:t>ATREZZO LOGIN</a:t>
            </a:r>
            <a:endParaRPr lang="en-US" dirty="0">
              <a:solidFill>
                <a:schemeClr val="accent3">
                  <a:lumMod val="90000"/>
                  <a:lumOff val="10000"/>
                </a:schemeClr>
              </a:solidFill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276600" y="2564965"/>
            <a:ext cx="3352800" cy="755466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You will then be taken to the Login Page </a:t>
            </a:r>
            <a:endParaRPr lang="en-US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124200" y="4571413"/>
            <a:ext cx="5753100" cy="728171"/>
          </a:xfrm>
        </p:spPr>
        <p:txBody>
          <a:bodyPr/>
          <a:lstStyle/>
          <a:p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    CLICK the </a:t>
            </a:r>
            <a:r>
              <a:rPr lang="en-US" dirty="0" smtClean="0">
                <a:solidFill>
                  <a:srgbClr val="33B8FB"/>
                </a:solidFill>
                <a:latin typeface="DIN Pro Cond Bold" panose="020B0806020101010102" pitchFamily="34" charset="0"/>
                <a:cs typeface="DIN Pro Cond Bold" panose="020B0806020101010102" pitchFamily="34" charset="0"/>
              </a:rPr>
              <a:t>Register Here </a:t>
            </a: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link to Register a new account</a:t>
            </a:r>
            <a:endParaRPr lang="en-US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" y="32501"/>
            <a:ext cx="2358683" cy="21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8993" r="11241" b="1992"/>
          <a:stretch>
            <a:fillRect/>
          </a:stretch>
        </p:blipFill>
        <p:spPr bwMode="auto">
          <a:xfrm>
            <a:off x="3515" y="2195440"/>
            <a:ext cx="2968286" cy="183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22535" r="11268" b="11736"/>
          <a:stretch>
            <a:fillRect/>
          </a:stretch>
        </p:blipFill>
        <p:spPr bwMode="auto">
          <a:xfrm>
            <a:off x="3515" y="4026417"/>
            <a:ext cx="2840569" cy="181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H="1">
            <a:off x="4487594" y="1464622"/>
            <a:ext cx="8206" cy="10956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0" y="3425411"/>
            <a:ext cx="0" cy="877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89" y="1378315"/>
            <a:ext cx="291473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0896"/>
            <a:ext cx="5349524" cy="463046"/>
          </a:xfrm>
        </p:spPr>
        <p:txBody>
          <a:bodyPr/>
          <a:lstStyle/>
          <a:p>
            <a:r>
              <a:rPr lang="en-US" dirty="0"/>
              <a:t>	 </a:t>
            </a:r>
            <a:r>
              <a:rPr lang="en-US" dirty="0" smtClean="0"/>
              <a:t>       Registration process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8" y="614705"/>
            <a:ext cx="3200400" cy="54864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ENTER NPI AND LEGACY ID </a:t>
            </a:r>
            <a:endParaRPr lang="en-US" sz="2400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311202"/>
            <a:ext cx="3200400" cy="16245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Enter organization’s NPI and 6 digit SCDHHS Medicaid ID number (</a:t>
            </a:r>
            <a:r>
              <a:rPr lang="en-US" dirty="0" smtClean="0">
                <a:solidFill>
                  <a:srgbClr val="FF0000"/>
                </a:solidFill>
                <a:latin typeface="DIN Pro Cond Bold" panose="020B0806020101010102" pitchFamily="34" charset="0"/>
                <a:cs typeface="DIN Pro Cond Bold" panose="020B0806020101010102" pitchFamily="34" charset="0"/>
              </a:rPr>
              <a:t>Provider Registration Code</a:t>
            </a: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Click NEXT</a:t>
            </a:r>
            <a:endParaRPr lang="en-US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8807" y="614705"/>
            <a:ext cx="3566145" cy="56528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ENTER ACCOUNT INFORMATION</a:t>
            </a:r>
            <a:endParaRPr lang="en-US" sz="2400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17984" y="1600200"/>
            <a:ext cx="2441728" cy="314286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Minimum 8 character password that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Passwords/accounts are deactivated after 30 days of non-usage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Complete the password recovery.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User </a:t>
            </a: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Name, </a:t>
            </a:r>
            <a:r>
              <a:rPr lang="en-US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Password, First/Last Name, Email and Fax Number are all REQUIRED fields.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4" descr="C:\South Carolina\Training\Registration page - 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" y="2717361"/>
            <a:ext cx="3200399" cy="261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590771" y="2036510"/>
            <a:ext cx="1102218" cy="1911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90771" y="2743200"/>
            <a:ext cx="603518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13195" y="3486539"/>
            <a:ext cx="872438" cy="1483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600200" y="4435619"/>
            <a:ext cx="223158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628" y="76200"/>
            <a:ext cx="4308817" cy="389792"/>
          </a:xfrm>
        </p:spPr>
        <p:txBody>
          <a:bodyPr/>
          <a:lstStyle/>
          <a:p>
            <a:r>
              <a:rPr lang="en-US" dirty="0"/>
              <a:t> Registration process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4023360" cy="54864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REVIEW &amp; ACCEPT  TERMS OF AGREEMENT</a:t>
            </a:r>
            <a:endParaRPr lang="en-US" sz="2400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0523" y="2215319"/>
            <a:ext cx="3204210" cy="9651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You’ll then be taken to the </a:t>
            </a:r>
            <a:r>
              <a:rPr lang="en-US" dirty="0" err="1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Atrezzo</a:t>
            </a:r>
            <a:r>
              <a:rPr lang="en-US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 Connect Home Page </a:t>
            </a:r>
            <a:endParaRPr lang="en-US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575299" y="1097280"/>
            <a:ext cx="3200400" cy="54864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VERIFY ADDRESS</a:t>
            </a:r>
            <a:endParaRPr lang="en-US" sz="2400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16769" y="1750084"/>
            <a:ext cx="3200400" cy="812752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7200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Selecting the correct address will associate your user information with the correct </a:t>
            </a:r>
            <a:r>
              <a:rPr lang="en-US" sz="72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Their can be multiple provider types/ locations. Selecting the correct type/ location yields best results.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If all apply. Check all of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2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Click SELECT</a:t>
            </a:r>
            <a:endParaRPr lang="en-US" sz="7200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r="-1031"/>
          <a:stretch>
            <a:fillRect/>
          </a:stretch>
        </p:blipFill>
        <p:spPr bwMode="auto">
          <a:xfrm>
            <a:off x="375402" y="3256328"/>
            <a:ext cx="3984381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321" y="4406826"/>
            <a:ext cx="4787974" cy="142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Registration COMPLETE!!!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00" y="685800"/>
            <a:ext cx="5562600" cy="990600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Successful completion of </a:t>
            </a:r>
            <a:r>
              <a:rPr lang="en-US" sz="55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the registration process </a:t>
            </a:r>
            <a:r>
              <a:rPr lang="en-US" sz="5500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takes you to the </a:t>
            </a:r>
            <a:r>
              <a:rPr lang="en-US" sz="55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Atrezzo Home </a:t>
            </a:r>
            <a:r>
              <a:rPr lang="en-US" sz="5500" dirty="0">
                <a:latin typeface="DIN Pro Cond Bold" panose="020B0806020101010102" pitchFamily="34" charset="0"/>
                <a:cs typeface="DIN Pro Cond Bold" panose="020B0806020101010102" pitchFamily="34" charset="0"/>
              </a:rPr>
              <a:t>Page. </a:t>
            </a:r>
            <a:endParaRPr lang="en-US" sz="5500" dirty="0" smtClean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  <a:p>
            <a:r>
              <a:rPr lang="en-US" sz="5500" dirty="0" smtClean="0">
                <a:latin typeface="DIN Pro Cond Bold" panose="020B0806020101010102" pitchFamily="34" charset="0"/>
                <a:cs typeface="DIN Pro Cond Bold" panose="020B0806020101010102" pitchFamily="34" charset="0"/>
              </a:rPr>
              <a:t>Provider gains immediate access into system. </a:t>
            </a:r>
            <a:endParaRPr lang="en-US" sz="5500" dirty="0">
              <a:latin typeface="DIN Pro Cond Bold" panose="020B0806020101010102" pitchFamily="34" charset="0"/>
              <a:cs typeface="DIN Pro Cond Bold" panose="020B0806020101010102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4968" t="4006" r="56946" b="3466"/>
          <a:stretch/>
        </p:blipFill>
        <p:spPr bwMode="auto">
          <a:xfrm>
            <a:off x="1371600" y="1447800"/>
            <a:ext cx="57150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71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PRO Slide Deck Template">
  <a:themeElements>
    <a:clrScheme name="Custom 5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AD9F8A"/>
      </a:accent1>
      <a:accent2>
        <a:srgbClr val="ED8B00"/>
      </a:accent2>
      <a:accent3>
        <a:srgbClr val="002855"/>
      </a:accent3>
      <a:accent4>
        <a:srgbClr val="7C984A"/>
      </a:accent4>
      <a:accent5>
        <a:srgbClr val="C2AD8D"/>
      </a:accent5>
      <a:accent6>
        <a:srgbClr val="002855"/>
      </a:accent6>
      <a:hlink>
        <a:srgbClr val="002855"/>
      </a:hlink>
      <a:folHlink>
        <a:srgbClr val="ED8B0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21616910C1A4E9523BCC327AFD7E5" ma:contentTypeVersion="10" ma:contentTypeDescription="Create a new document." ma:contentTypeScope="" ma:versionID="20ee79a29e666e64be5893525ce7b9a9">
  <xsd:schema xmlns:xsd="http://www.w3.org/2001/XMLSchema" xmlns:xs="http://www.w3.org/2001/XMLSchema" xmlns:p="http://schemas.microsoft.com/office/2006/metadata/properties" xmlns:ns1="6c2cd7e1-ffa7-45e4-89b8-ea033ba16a0d" xmlns:ns2="http://schemas.microsoft.com/sharepoint/v3" xmlns:ns3="83255572-2c2a-4b33-ad0d-c1765e97059b" targetNamespace="http://schemas.microsoft.com/office/2006/metadata/properties" ma:root="true" ma:fieldsID="51633c2f41f29319da2d572fe290c60d" ns1:_="" ns2:_="" ns3:_="">
    <xsd:import namespace="6c2cd7e1-ffa7-45e4-89b8-ea033ba16a0d"/>
    <xsd:import namespace="http://schemas.microsoft.com/sharepoint/v3"/>
    <xsd:import namespace="83255572-2c2a-4b33-ad0d-c1765e97059b"/>
    <xsd:element name="properties">
      <xsd:complexType>
        <xsd:sequence>
          <xsd:element name="documentManagement">
            <xsd:complexType>
              <xsd:all>
                <xsd:element ref="ns1:Newsletter_x0020_Name" minOccurs="0"/>
                <xsd:element ref="ns1:Category" minOccurs="0"/>
                <xsd:element ref="ns2:PublishingStartDate" minOccurs="0"/>
                <xsd:element ref="ns2:PublishingExpirationDate" minOccurs="0"/>
                <xsd:element ref="ns1:MediaServiceMetadata" minOccurs="0"/>
                <xsd:element ref="ns1:MediaServiceFastMetadata" minOccurs="0"/>
                <xsd:element ref="ns1:MediaServiceDateTaken" minOccurs="0"/>
                <xsd:element ref="ns1:MediaServiceAutoTags" minOccurs="0"/>
                <xsd:element ref="ns1:Rank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d7e1-ffa7-45e4-89b8-ea033ba16a0d" elementFormDefault="qualified">
    <xsd:import namespace="http://schemas.microsoft.com/office/2006/documentManagement/types"/>
    <xsd:import namespace="http://schemas.microsoft.com/office/infopath/2007/PartnerControls"/>
    <xsd:element name="Newsletter_x0020_Name" ma:index="0" nillable="true" ma:displayName="Newsletter Name" ma:format="Dropdown" ma:indexed="true" ma:internalName="Newsletter_x0020_Name">
      <xsd:simpleType>
        <xsd:restriction base="dms:Choice">
          <xsd:enumeration value="KEPRO 360° - Focused on You"/>
          <xsd:enumeration value="In-Focus: Corporate Compliance &amp; Ethics"/>
          <xsd:enumeration value="EAP - Solutions - Manager Newsletter"/>
          <xsd:enumeration value="EAP - Balance - Employee Newsletter"/>
          <xsd:enumeration value="KEPRO Connect Ohio"/>
          <xsd:enumeration value="OHPCC Healthy Together"/>
          <xsd:enumeration value="HCQU Cares"/>
          <xsd:enumeration value="HCQU Cares: Nursing Edition"/>
          <xsd:enumeration value="VA Insider"/>
        </xsd:restriction>
      </xsd:simpleType>
    </xsd:element>
    <xsd:element name="Category" ma:index="3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raphics"/>
                    <xsd:enumeration value="Logos"/>
                    <xsd:enumeration value="Marketing Slicks"/>
                    <xsd:enumeration value="Newsletters"/>
                    <xsd:enumeration value="Templates"/>
                    <xsd:enumeration value="Quicklinks"/>
                    <xsd:enumeration value="Guides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Rank" ma:index="16" nillable="true" ma:displayName="Rank" ma:decimals="0" ma:description="This is to prioritize the list of newsletters so that we can control which newsletter folder is at the top of the list in the view." ma:internalName="Rank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55572-2c2a-4b33-ad0d-c1765e97059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sletter_x0020_Name xmlns="6c2cd7e1-ffa7-45e4-89b8-ea033ba16a0d" xsi:nil="true"/>
    <Category xmlns="6c2cd7e1-ffa7-45e4-89b8-ea033ba16a0d"/>
    <Rank xmlns="6c2cd7e1-ffa7-45e4-89b8-ea033ba16a0d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94B156C-10B5-4269-8891-A39465B85B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C3C335-7915-4704-8C61-0F0ECF090A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cd7e1-ffa7-45e4-89b8-ea033ba16a0d"/>
    <ds:schemaRef ds:uri="http://schemas.microsoft.com/sharepoint/v3"/>
    <ds:schemaRef ds:uri="83255572-2c2a-4b33-ad0d-c1765e9705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A89F61-58C0-461F-9AE1-0BCDD16401CF}">
  <ds:schemaRefs>
    <ds:schemaRef ds:uri="83255572-2c2a-4b33-ad0d-c1765e97059b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c2cd7e1-ffa7-45e4-89b8-ea033ba16a0d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17857</TotalTime>
  <Words>463</Words>
  <Application>Microsoft Office PowerPoint</Application>
  <PresentationFormat>On-screen Show (4:3)</PresentationFormat>
  <Paragraphs>89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DIN Pro Cond Bold</vt:lpstr>
      <vt:lpstr>DIN Pro Regular</vt:lpstr>
      <vt:lpstr>Palatino Linotype</vt:lpstr>
      <vt:lpstr>Wingdings</vt:lpstr>
      <vt:lpstr>Wingdings 2</vt:lpstr>
      <vt:lpstr>KEPRO Slide Deck Template</vt:lpstr>
      <vt:lpstr> ATREZZO CONNECT  PROVIDER PORTAL REGISTRATION</vt:lpstr>
      <vt:lpstr>PowerPoint Presentation</vt:lpstr>
      <vt:lpstr>PowerPoint Presentation</vt:lpstr>
      <vt:lpstr>                     TO REGISTER FOR ATREZZO CONNECT</vt:lpstr>
      <vt:lpstr>         Atrezzo connect Provider Portal</vt:lpstr>
      <vt:lpstr>      Registration process        From the KePRO-SCDHHS website </vt:lpstr>
      <vt:lpstr>         Registration process cont</vt:lpstr>
      <vt:lpstr> Registration process cont</vt:lpstr>
      <vt:lpstr>Registration COMPLETE!!! </vt:lpstr>
      <vt:lpstr>PowerPoint Presentation</vt:lpstr>
      <vt:lpstr>Thank you </vt:lpstr>
    </vt:vector>
  </TitlesOfParts>
  <Company>HBGSCCM001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Sierra</dc:creator>
  <cp:lastModifiedBy>Tiffany Brooks</cp:lastModifiedBy>
  <cp:revision>409</cp:revision>
  <cp:lastPrinted>2019-03-27T20:33:45Z</cp:lastPrinted>
  <dcterms:created xsi:type="dcterms:W3CDTF">2016-09-01T15:48:52Z</dcterms:created>
  <dcterms:modified xsi:type="dcterms:W3CDTF">2019-10-31T14:50:15Z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0x010100FC521616910C1A4E9523BCC327AFD7E5</vt:lpwstr>
  </property>
</Properties>
</file>