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95" r:id="rId2"/>
    <p:sldId id="258" r:id="rId3"/>
    <p:sldId id="260" r:id="rId4"/>
    <p:sldId id="262" r:id="rId5"/>
    <p:sldId id="264" r:id="rId6"/>
    <p:sldId id="266" r:id="rId7"/>
    <p:sldId id="268" r:id="rId8"/>
    <p:sldId id="272" r:id="rId9"/>
    <p:sldId id="297" r:id="rId10"/>
    <p:sldId id="274" r:id="rId11"/>
    <p:sldId id="296" r:id="rId12"/>
    <p:sldId id="276" r:id="rId13"/>
    <p:sldId id="298" r:id="rId14"/>
    <p:sldId id="299" r:id="rId15"/>
    <p:sldId id="300" r:id="rId16"/>
    <p:sldId id="278" r:id="rId17"/>
    <p:sldId id="282" r:id="rId18"/>
    <p:sldId id="284" r:id="rId19"/>
    <p:sldId id="286" r:id="rId20"/>
    <p:sldId id="288" r:id="rId21"/>
    <p:sldId id="302" r:id="rId22"/>
    <p:sldId id="305" r:id="rId23"/>
    <p:sldId id="290" r:id="rId24"/>
    <p:sldId id="303" r:id="rId25"/>
    <p:sldId id="30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29" autoAdjust="0"/>
    <p:restoredTop sz="94660"/>
  </p:normalViewPr>
  <p:slideViewPr>
    <p:cSldViewPr snapToGrid="0">
      <p:cViewPr varScale="1">
        <p:scale>
          <a:sx n="75" d="100"/>
          <a:sy n="75" d="100"/>
        </p:scale>
        <p:origin x="7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124903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94313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159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317109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039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332147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60519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127865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107942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0E612B-7D75-4FBD-8DBA-7D75327D5140}"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35242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0E612B-7D75-4FBD-8DBA-7D75327D514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101743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0E612B-7D75-4FBD-8DBA-7D75327D5140}"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368402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0E612B-7D75-4FBD-8DBA-7D75327D5140}"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100219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E612B-7D75-4FBD-8DBA-7D75327D5140}"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346692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0E612B-7D75-4FBD-8DBA-7D75327D5140}"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651BA-C777-43C3-94C4-19E457765408}" type="slidenum">
              <a:rPr lang="en-US" smtClean="0"/>
              <a:t>‹#›</a:t>
            </a:fld>
            <a:endParaRPr lang="en-US"/>
          </a:p>
        </p:txBody>
      </p:sp>
    </p:spTree>
    <p:extLst>
      <p:ext uri="{BB962C8B-B14F-4D97-AF65-F5344CB8AC3E}">
        <p14:creationId xmlns:p14="http://schemas.microsoft.com/office/powerpoint/2010/main" val="16303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651BA-C777-43C3-94C4-19E457765408}" type="slidenum">
              <a:rPr lang="en-US" smtClean="0"/>
              <a:t>‹#›</a:t>
            </a:fld>
            <a:endParaRPr lang="en-US"/>
          </a:p>
        </p:txBody>
      </p:sp>
      <p:sp>
        <p:nvSpPr>
          <p:cNvPr id="5" name="Date Placeholder 4"/>
          <p:cNvSpPr>
            <a:spLocks noGrp="1"/>
          </p:cNvSpPr>
          <p:nvPr>
            <p:ph type="dt" sz="half" idx="10"/>
          </p:nvPr>
        </p:nvSpPr>
        <p:spPr/>
        <p:txBody>
          <a:bodyPr/>
          <a:lstStyle/>
          <a:p>
            <a:fld id="{EE0E612B-7D75-4FBD-8DBA-7D75327D5140}" type="datetimeFigureOut">
              <a:rPr lang="en-US" smtClean="0"/>
              <a:t>11/18/2019</a:t>
            </a:fld>
            <a:endParaRPr lang="en-US"/>
          </a:p>
        </p:txBody>
      </p:sp>
    </p:spTree>
    <p:extLst>
      <p:ext uri="{BB962C8B-B14F-4D97-AF65-F5344CB8AC3E}">
        <p14:creationId xmlns:p14="http://schemas.microsoft.com/office/powerpoint/2010/main" val="276058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0E612B-7D75-4FBD-8DBA-7D75327D5140}" type="datetimeFigureOut">
              <a:rPr lang="en-US" smtClean="0"/>
              <a:t>11/18/2019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80651BA-C777-43C3-94C4-19E457765408}" type="slidenum">
              <a:rPr lang="en-US" smtClean="0"/>
              <a:t>‹#›</a:t>
            </a:fld>
            <a:endParaRPr lang="en-US"/>
          </a:p>
        </p:txBody>
      </p:sp>
    </p:spTree>
    <p:extLst>
      <p:ext uri="{BB962C8B-B14F-4D97-AF65-F5344CB8AC3E}">
        <p14:creationId xmlns:p14="http://schemas.microsoft.com/office/powerpoint/2010/main" val="212185335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rot="19660994">
            <a:off x="-416653" y="3309315"/>
            <a:ext cx="11034839" cy="584775"/>
          </a:xfrm>
          <a:prstGeom prst="rect">
            <a:avLst/>
          </a:prstGeom>
          <a:noFill/>
        </p:spPr>
        <p:txBody>
          <a:bodyPr wrap="square" rtlCol="0">
            <a:spAutoFit/>
          </a:bodyPr>
          <a:lstStyle/>
          <a:p>
            <a:pPr algn="ctr"/>
            <a:r>
              <a:rPr lang="en-US" sz="3200" b="1" dirty="0" smtClean="0"/>
              <a:t> ATREZZO PROVIDER PORTAL: INPATIENT CASE CREATION </a:t>
            </a:r>
            <a:endParaRPr lang="en-US" sz="3200" b="1" dirty="0"/>
          </a:p>
        </p:txBody>
      </p:sp>
      <p:pic>
        <p:nvPicPr>
          <p:cNvPr id="8" name="Picture Placeholder 13"/>
          <p:cNvPicPr>
            <a:picLocks noChangeAspect="1"/>
          </p:cNvPicPr>
          <p:nvPr/>
        </p:nvPicPr>
        <p:blipFill>
          <a:blip r:embed="rId2" cstate="print">
            <a:extLst>
              <a:ext uri="{28A0092B-C50C-407E-A947-70E740481C1C}">
                <a14:useLocalDpi xmlns:a14="http://schemas.microsoft.com/office/drawing/2010/main" val="0"/>
              </a:ext>
            </a:extLst>
          </a:blip>
          <a:srcRect l="15371" r="15371"/>
          <a:stretch>
            <a:fillRect/>
          </a:stretch>
        </p:blipFill>
        <p:spPr>
          <a:xfrm>
            <a:off x="3425780" y="944901"/>
            <a:ext cx="8657367" cy="5853511"/>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pic>
      <p:pic>
        <p:nvPicPr>
          <p:cNvPr id="9" name="Picture 8">
            <a:extLst>
              <a:ext uri="{FF2B5EF4-FFF2-40B4-BE49-F238E27FC236}">
                <a16:creationId xmlns:a16="http://schemas.microsoft.com/office/drawing/2014/main" xmlns="" id="{47ACD62E-FC40-4AEB-9EFB-C2BB7A3B5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357" y="48156"/>
            <a:ext cx="2391790" cy="713674"/>
          </a:xfrm>
          <a:prstGeom prst="rect">
            <a:avLst/>
          </a:prstGeom>
        </p:spPr>
      </p:pic>
    </p:spTree>
    <p:extLst>
      <p:ext uri="{BB962C8B-B14F-4D97-AF65-F5344CB8AC3E}">
        <p14:creationId xmlns:p14="http://schemas.microsoft.com/office/powerpoint/2010/main" val="59761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334851"/>
            <a:ext cx="9929611" cy="867602"/>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25003" y="1202453"/>
            <a:ext cx="9131121" cy="4635945"/>
          </a:xfrm>
        </p:spPr>
        <p:txBody>
          <a:bodyPr/>
          <a:lstStyle/>
          <a:p>
            <a:pPr marL="0" indent="0">
              <a:buNone/>
            </a:pPr>
            <a:r>
              <a:rPr lang="en-US" sz="1600" dirty="0">
                <a:solidFill>
                  <a:schemeClr val="tx1"/>
                </a:solidFill>
              </a:rPr>
              <a:t>The </a:t>
            </a:r>
            <a:r>
              <a:rPr lang="en-US" sz="1600" b="1" dirty="0" smtClean="0">
                <a:solidFill>
                  <a:schemeClr val="tx1"/>
                </a:solidFill>
              </a:rPr>
              <a:t>Facility</a:t>
            </a:r>
            <a:r>
              <a:rPr lang="en-US" sz="1600" dirty="0" smtClean="0">
                <a:solidFill>
                  <a:schemeClr val="tx1"/>
                </a:solidFill>
              </a:rPr>
              <a:t> section </a:t>
            </a:r>
            <a:r>
              <a:rPr lang="en-US" sz="1600" dirty="0">
                <a:solidFill>
                  <a:schemeClr val="tx1"/>
                </a:solidFill>
              </a:rPr>
              <a:t>will display the populated provider from the requesting provider section. To change this information, click the </a:t>
            </a:r>
            <a:r>
              <a:rPr lang="en-US" sz="1600" b="1" dirty="0">
                <a:solidFill>
                  <a:schemeClr val="tx1"/>
                </a:solidFill>
              </a:rPr>
              <a:t>Find</a:t>
            </a:r>
            <a:r>
              <a:rPr lang="en-US" sz="1600" dirty="0">
                <a:solidFill>
                  <a:schemeClr val="tx1"/>
                </a:solidFill>
              </a:rPr>
              <a:t> button to perform a provider search.</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280115" y="1805702"/>
            <a:ext cx="9018431" cy="3146373"/>
          </a:xfrm>
          <a:prstGeom prst="rect">
            <a:avLst/>
          </a:prstGeom>
        </p:spPr>
      </p:pic>
      <p:pic>
        <p:nvPicPr>
          <p:cNvPr id="5" name="Picture 4">
            <a:extLst>
              <a:ext uri="{FF2B5EF4-FFF2-40B4-BE49-F238E27FC236}">
                <a16:creationId xmlns:a16="http://schemas.microsoft.com/office/drawing/2014/main" xmlns="" id="{3DD6031D-F7A1-4E57-A698-361092250434}"/>
              </a:ext>
            </a:extLst>
          </p:cNvPr>
          <p:cNvPicPr/>
          <p:nvPr/>
        </p:nvPicPr>
        <p:blipFill>
          <a:blip r:embed="rId3">
            <a:extLst>
              <a:ext uri="{28A0092B-C50C-407E-A947-70E740481C1C}">
                <a14:useLocalDpi xmlns:a14="http://schemas.microsoft.com/office/drawing/2010/main" val="0"/>
              </a:ext>
            </a:extLst>
          </a:blip>
          <a:stretch>
            <a:fillRect/>
          </a:stretch>
        </p:blipFill>
        <p:spPr>
          <a:xfrm>
            <a:off x="-69587" y="6375400"/>
            <a:ext cx="2398039" cy="482600"/>
          </a:xfrm>
          <a:prstGeom prst="rect">
            <a:avLst/>
          </a:prstGeom>
        </p:spPr>
      </p:pic>
      <p:sp>
        <p:nvSpPr>
          <p:cNvPr id="6" name="Rounded Rectangle 5"/>
          <p:cNvSpPr/>
          <p:nvPr/>
        </p:nvSpPr>
        <p:spPr>
          <a:xfrm>
            <a:off x="5027053" y="2553850"/>
            <a:ext cx="2044700" cy="568717"/>
          </a:xfrm>
          <a:prstGeom prst="roundRect">
            <a:avLst>
              <a:gd name="adj" fmla="val 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990563" y="3404442"/>
            <a:ext cx="701899" cy="1075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65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94" y="270456"/>
            <a:ext cx="8295208" cy="669702"/>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3" name="Content Placeholder 2"/>
          <p:cNvSpPr>
            <a:spLocks noGrp="1"/>
          </p:cNvSpPr>
          <p:nvPr>
            <p:ph idx="1"/>
          </p:nvPr>
        </p:nvSpPr>
        <p:spPr>
          <a:xfrm>
            <a:off x="193183" y="1081825"/>
            <a:ext cx="9311425" cy="4959538"/>
          </a:xfrm>
        </p:spPr>
        <p:txBody>
          <a:bodyPr>
            <a:normAutofit/>
          </a:bodyPr>
          <a:lstStyle/>
          <a:p>
            <a:pPr marL="0" indent="0">
              <a:buNone/>
            </a:pPr>
            <a:r>
              <a:rPr lang="en-US" sz="1600" dirty="0">
                <a:solidFill>
                  <a:schemeClr val="tx1"/>
                </a:solidFill>
              </a:rPr>
              <a:t>You can search for the </a:t>
            </a:r>
            <a:r>
              <a:rPr lang="en-US" sz="1600" dirty="0" smtClean="0">
                <a:solidFill>
                  <a:schemeClr val="tx1"/>
                </a:solidFill>
              </a:rPr>
              <a:t>Facility by entering either the </a:t>
            </a:r>
            <a:r>
              <a:rPr lang="en-US" sz="1600" b="1" dirty="0" smtClean="0">
                <a:solidFill>
                  <a:schemeClr val="tx1"/>
                </a:solidFill>
              </a:rPr>
              <a:t>Facility </a:t>
            </a:r>
            <a:r>
              <a:rPr lang="en-US" sz="1600" b="1" dirty="0">
                <a:solidFill>
                  <a:schemeClr val="tx1"/>
                </a:solidFill>
              </a:rPr>
              <a:t>ID (</a:t>
            </a:r>
            <a:r>
              <a:rPr lang="en-US" sz="1600" dirty="0">
                <a:solidFill>
                  <a:schemeClr val="tx1"/>
                </a:solidFill>
              </a:rPr>
              <a:t>NPI number</a:t>
            </a:r>
            <a:r>
              <a:rPr lang="en-US" sz="1600" b="1" dirty="0">
                <a:solidFill>
                  <a:schemeClr val="tx1"/>
                </a:solidFill>
              </a:rPr>
              <a:t>) or </a:t>
            </a:r>
            <a:r>
              <a:rPr lang="en-US" sz="1600" b="1" dirty="0" smtClean="0">
                <a:solidFill>
                  <a:schemeClr val="tx1"/>
                </a:solidFill>
              </a:rPr>
              <a:t>Facility </a:t>
            </a:r>
            <a:r>
              <a:rPr lang="en-US" sz="1600" b="1" dirty="0">
                <a:solidFill>
                  <a:schemeClr val="tx1"/>
                </a:solidFill>
              </a:rPr>
              <a:t>Name </a:t>
            </a:r>
            <a:r>
              <a:rPr lang="en-US" sz="1600" dirty="0">
                <a:solidFill>
                  <a:schemeClr val="tx1"/>
                </a:solidFill>
              </a:rPr>
              <a:t>and click </a:t>
            </a:r>
            <a:r>
              <a:rPr lang="en-US" sz="1600" b="1" dirty="0" smtClean="0">
                <a:solidFill>
                  <a:schemeClr val="tx1"/>
                </a:solidFill>
              </a:rPr>
              <a:t>Find. </a:t>
            </a:r>
            <a:endParaRPr lang="en-US" sz="1600" dirty="0"/>
          </a:p>
        </p:txBody>
      </p:sp>
      <p:pic>
        <p:nvPicPr>
          <p:cNvPr id="5" name="Picture 4">
            <a:extLst>
              <a:ext uri="{FF2B5EF4-FFF2-40B4-BE49-F238E27FC236}">
                <a16:creationId xmlns:a16="http://schemas.microsoft.com/office/drawing/2014/main" xmlns="" id="{3DD6031D-F7A1-4E57-A698-36109225043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3183" y="5950039"/>
            <a:ext cx="1790163" cy="735269"/>
          </a:xfrm>
          <a:prstGeom prst="rect">
            <a:avLst/>
          </a:prstGeom>
        </p:spPr>
      </p:pic>
      <p:pic>
        <p:nvPicPr>
          <p:cNvPr id="9" name="Picture 8"/>
          <p:cNvPicPr>
            <a:picLocks noChangeAspect="1"/>
          </p:cNvPicPr>
          <p:nvPr/>
        </p:nvPicPr>
        <p:blipFill>
          <a:blip r:embed="rId3"/>
          <a:stretch>
            <a:fillRect/>
          </a:stretch>
        </p:blipFill>
        <p:spPr>
          <a:xfrm>
            <a:off x="1300767" y="1815891"/>
            <a:ext cx="7057622" cy="2760805"/>
          </a:xfrm>
          <a:prstGeom prst="rect">
            <a:avLst/>
          </a:prstGeom>
        </p:spPr>
      </p:pic>
      <p:sp>
        <p:nvSpPr>
          <p:cNvPr id="10" name="Left Arrow 9"/>
          <p:cNvSpPr/>
          <p:nvPr/>
        </p:nvSpPr>
        <p:spPr>
          <a:xfrm>
            <a:off x="3747752" y="2678806"/>
            <a:ext cx="1378646" cy="23181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747752" y="3196293"/>
            <a:ext cx="1314252" cy="29621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078051" y="4091329"/>
            <a:ext cx="669701" cy="33485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1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154546"/>
            <a:ext cx="10432959" cy="793722"/>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93184" y="1107583"/>
            <a:ext cx="9234151" cy="4925300"/>
          </a:xfrm>
        </p:spPr>
        <p:txBody>
          <a:bodyPr>
            <a:normAutofit/>
          </a:bodyPr>
          <a:lstStyle/>
          <a:p>
            <a:pPr marL="0" indent="0">
              <a:buNone/>
            </a:pPr>
            <a:r>
              <a:rPr lang="en-US" sz="1600" dirty="0">
                <a:solidFill>
                  <a:schemeClr val="tx1"/>
                </a:solidFill>
              </a:rPr>
              <a:t>The </a:t>
            </a:r>
            <a:r>
              <a:rPr lang="en-US" sz="1600" b="1" dirty="0">
                <a:solidFill>
                  <a:schemeClr val="tx1"/>
                </a:solidFill>
              </a:rPr>
              <a:t>Attending Physician </a:t>
            </a:r>
            <a:r>
              <a:rPr lang="en-US" sz="1600" dirty="0">
                <a:solidFill>
                  <a:schemeClr val="tx1"/>
                </a:solidFill>
              </a:rPr>
              <a:t>section is OPTIONAL. Use the </a:t>
            </a:r>
            <a:r>
              <a:rPr lang="en-US" sz="1600" b="1" dirty="0">
                <a:solidFill>
                  <a:schemeClr val="tx1"/>
                </a:solidFill>
              </a:rPr>
              <a:t>Find</a:t>
            </a:r>
            <a:r>
              <a:rPr lang="en-US" sz="1600" dirty="0">
                <a:solidFill>
                  <a:schemeClr val="tx1"/>
                </a:solidFill>
              </a:rPr>
              <a:t> button to search for the attending physician to be added.</a:t>
            </a:r>
          </a:p>
          <a:p>
            <a:pPr marL="0" indent="0">
              <a:buNone/>
            </a:pPr>
            <a:endParaRPr lang="en-US" sz="2000" b="1" dirty="0" smtClean="0">
              <a:latin typeface="Calibri" panose="020F0502020204030204" pitchFamily="34" charset="0"/>
              <a:cs typeface="Calibri" panose="020F0502020204030204" pitchFamily="34" charset="0"/>
            </a:endParaRPr>
          </a:p>
          <a:p>
            <a:pPr marL="0" indent="0" algn="ctr">
              <a:buNone/>
            </a:pPr>
            <a:endParaRPr lang="en-US" sz="2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36959" y="1802783"/>
            <a:ext cx="8265374" cy="3532599"/>
          </a:xfrm>
          <a:prstGeom prst="rect">
            <a:avLst/>
          </a:prstGeom>
        </p:spPr>
      </p:pic>
      <p:pic>
        <p:nvPicPr>
          <p:cNvPr id="5" name="Picture 4">
            <a:extLst>
              <a:ext uri="{FF2B5EF4-FFF2-40B4-BE49-F238E27FC236}">
                <a16:creationId xmlns:a16="http://schemas.microsoft.com/office/drawing/2014/main" xmlns="" id="{3DD6031D-F7A1-4E57-A698-361092250434}"/>
              </a:ext>
            </a:extLst>
          </p:cNvPr>
          <p:cNvPicPr/>
          <p:nvPr/>
        </p:nvPicPr>
        <p:blipFill>
          <a:blip r:embed="rId3">
            <a:extLst>
              <a:ext uri="{28A0092B-C50C-407E-A947-70E740481C1C}">
                <a14:useLocalDpi xmlns:a14="http://schemas.microsoft.com/office/drawing/2010/main" val="0"/>
              </a:ext>
            </a:extLst>
          </a:blip>
          <a:stretch>
            <a:fillRect/>
          </a:stretch>
        </p:blipFill>
        <p:spPr>
          <a:xfrm>
            <a:off x="0" y="6261100"/>
            <a:ext cx="2335408" cy="596900"/>
          </a:xfrm>
          <a:prstGeom prst="rect">
            <a:avLst/>
          </a:prstGeom>
        </p:spPr>
      </p:pic>
      <p:sp>
        <p:nvSpPr>
          <p:cNvPr id="7" name="Right Arrow 6"/>
          <p:cNvSpPr/>
          <p:nvPr/>
        </p:nvSpPr>
        <p:spPr>
          <a:xfrm>
            <a:off x="4675224" y="2859849"/>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36959" y="2903321"/>
            <a:ext cx="589565" cy="2076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808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3"/>
            <a:ext cx="8596668" cy="811369"/>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3" name="Content Placeholder 2"/>
          <p:cNvSpPr>
            <a:spLocks noGrp="1"/>
          </p:cNvSpPr>
          <p:nvPr>
            <p:ph idx="1"/>
          </p:nvPr>
        </p:nvSpPr>
        <p:spPr>
          <a:xfrm>
            <a:off x="386366" y="1004553"/>
            <a:ext cx="8887636" cy="5036810"/>
          </a:xfrm>
        </p:spPr>
        <p:txBody>
          <a:bodyPr/>
          <a:lstStyle/>
          <a:p>
            <a:pPr marL="0" indent="0">
              <a:buNone/>
            </a:pPr>
            <a:r>
              <a:rPr lang="en-US" sz="1600" dirty="0">
                <a:solidFill>
                  <a:schemeClr val="tx1"/>
                </a:solidFill>
              </a:rPr>
              <a:t>You can search for the physician by entering either the </a:t>
            </a:r>
            <a:r>
              <a:rPr lang="en-US" sz="1600" b="1" dirty="0">
                <a:solidFill>
                  <a:schemeClr val="tx1"/>
                </a:solidFill>
              </a:rPr>
              <a:t>Physician ID (NPI number)</a:t>
            </a:r>
            <a:r>
              <a:rPr lang="en-US" sz="1600" dirty="0">
                <a:solidFill>
                  <a:schemeClr val="tx1"/>
                </a:solidFill>
              </a:rPr>
              <a:t>,</a:t>
            </a:r>
            <a:r>
              <a:rPr lang="en-US" sz="1600" b="1" dirty="0">
                <a:solidFill>
                  <a:schemeClr val="tx1"/>
                </a:solidFill>
              </a:rPr>
              <a:t> </a:t>
            </a:r>
            <a:r>
              <a:rPr lang="en-US" sz="1600" dirty="0">
                <a:solidFill>
                  <a:schemeClr val="tx1"/>
                </a:solidFill>
              </a:rPr>
              <a:t>the </a:t>
            </a:r>
            <a:r>
              <a:rPr lang="en-US" sz="1600" b="1" dirty="0">
                <a:solidFill>
                  <a:schemeClr val="tx1"/>
                </a:solidFill>
              </a:rPr>
              <a:t>Physicians First or Last Name</a:t>
            </a:r>
            <a:r>
              <a:rPr lang="en-US" sz="1600" dirty="0">
                <a:solidFill>
                  <a:schemeClr val="tx1"/>
                </a:solidFill>
              </a:rPr>
              <a:t>, or the </a:t>
            </a:r>
            <a:r>
              <a:rPr lang="en-US" sz="1600" b="1" dirty="0">
                <a:solidFill>
                  <a:schemeClr val="tx1"/>
                </a:solidFill>
              </a:rPr>
              <a:t>Provider Specialty</a:t>
            </a:r>
            <a:r>
              <a:rPr lang="en-US" sz="1600" dirty="0">
                <a:solidFill>
                  <a:schemeClr val="tx1"/>
                </a:solidFill>
              </a:rPr>
              <a:t>, then click </a:t>
            </a:r>
            <a:r>
              <a:rPr lang="en-US" sz="1600" b="1" dirty="0">
                <a:solidFill>
                  <a:schemeClr val="tx1"/>
                </a:solidFill>
              </a:rPr>
              <a:t>Find</a:t>
            </a:r>
            <a:r>
              <a:rPr lang="en-US" sz="1600" dirty="0">
                <a:solidFill>
                  <a:schemeClr val="tx1"/>
                </a:solidFill>
              </a:rPr>
              <a:t>. </a:t>
            </a:r>
          </a:p>
          <a:p>
            <a:pPr marL="0" indent="0">
              <a:buNone/>
            </a:pPr>
            <a:endParaRPr lang="en-US" dirty="0"/>
          </a:p>
        </p:txBody>
      </p:sp>
      <p:pic>
        <p:nvPicPr>
          <p:cNvPr id="4" name="Picture 3"/>
          <p:cNvPicPr>
            <a:picLocks noChangeAspect="1"/>
          </p:cNvPicPr>
          <p:nvPr/>
        </p:nvPicPr>
        <p:blipFill>
          <a:blip r:embed="rId2"/>
          <a:stretch>
            <a:fillRect/>
          </a:stretch>
        </p:blipFill>
        <p:spPr>
          <a:xfrm>
            <a:off x="386366" y="1715776"/>
            <a:ext cx="8834907" cy="3549818"/>
          </a:xfrm>
          <a:prstGeom prst="rect">
            <a:avLst/>
          </a:prstGeom>
        </p:spPr>
      </p:pic>
      <p:sp>
        <p:nvSpPr>
          <p:cNvPr id="5" name="Right Arrow 4"/>
          <p:cNvSpPr/>
          <p:nvPr/>
        </p:nvSpPr>
        <p:spPr>
          <a:xfrm flipV="1">
            <a:off x="1648496" y="2414145"/>
            <a:ext cx="579549" cy="11011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622738" y="2730321"/>
            <a:ext cx="618186" cy="9015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622738" y="3013656"/>
            <a:ext cx="605307" cy="10303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622738" y="3309870"/>
            <a:ext cx="605307" cy="10303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482625" y="3116688"/>
            <a:ext cx="965916" cy="43788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DD6031D-F7A1-4E57-A698-3610922504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142012"/>
            <a:ext cx="1983346" cy="610574"/>
          </a:xfrm>
          <a:prstGeom prst="rect">
            <a:avLst/>
          </a:prstGeom>
        </p:spPr>
      </p:pic>
    </p:spTree>
    <p:extLst>
      <p:ext uri="{BB962C8B-B14F-4D97-AF65-F5344CB8AC3E}">
        <p14:creationId xmlns:p14="http://schemas.microsoft.com/office/powerpoint/2010/main" val="390214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0608"/>
            <a:ext cx="8596668" cy="759854"/>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3" name="Content Placeholder 2"/>
          <p:cNvSpPr>
            <a:spLocks noGrp="1"/>
          </p:cNvSpPr>
          <p:nvPr>
            <p:ph idx="1"/>
          </p:nvPr>
        </p:nvSpPr>
        <p:spPr>
          <a:xfrm>
            <a:off x="373487" y="1120463"/>
            <a:ext cx="8900515" cy="4920900"/>
          </a:xfrm>
        </p:spPr>
        <p:txBody>
          <a:bodyPr/>
          <a:lstStyle/>
          <a:p>
            <a:pPr marL="0" indent="0">
              <a:buNone/>
            </a:pPr>
            <a:r>
              <a:rPr lang="en-US" sz="1600" dirty="0">
                <a:solidFill>
                  <a:schemeClr val="tx1"/>
                </a:solidFill>
              </a:rPr>
              <a:t>The physicians information will then display. To see more detailed information about the physician click</a:t>
            </a:r>
            <a:r>
              <a:rPr lang="en-US" sz="1600" b="1" dirty="0">
                <a:solidFill>
                  <a:schemeClr val="tx1"/>
                </a:solidFill>
              </a:rPr>
              <a:t> Info</a:t>
            </a:r>
            <a:r>
              <a:rPr lang="en-US" sz="1600" dirty="0">
                <a:solidFill>
                  <a:schemeClr val="tx1"/>
                </a:solidFill>
              </a:rPr>
              <a:t>. To add the physician to the request click </a:t>
            </a:r>
            <a:r>
              <a:rPr lang="en-US" sz="1600" b="1" dirty="0">
                <a:solidFill>
                  <a:schemeClr val="tx1"/>
                </a:solidFill>
              </a:rPr>
              <a:t>Select</a:t>
            </a:r>
            <a:r>
              <a:rPr lang="en-US" sz="1600" dirty="0">
                <a:solidFill>
                  <a:schemeClr val="tx1"/>
                </a:solidFill>
              </a:rPr>
              <a:t>. </a:t>
            </a:r>
          </a:p>
          <a:p>
            <a:pPr marL="0" indent="0">
              <a:buNone/>
            </a:pPr>
            <a:endParaRPr lang="en-US" dirty="0"/>
          </a:p>
        </p:txBody>
      </p:sp>
      <p:pic>
        <p:nvPicPr>
          <p:cNvPr id="4" name="Picture 3"/>
          <p:cNvPicPr>
            <a:picLocks noChangeAspect="1"/>
          </p:cNvPicPr>
          <p:nvPr/>
        </p:nvPicPr>
        <p:blipFill>
          <a:blip r:embed="rId2"/>
          <a:stretch>
            <a:fillRect/>
          </a:stretch>
        </p:blipFill>
        <p:spPr>
          <a:xfrm>
            <a:off x="2288624" y="1718064"/>
            <a:ext cx="4562308" cy="1984577"/>
          </a:xfrm>
          <a:prstGeom prst="rect">
            <a:avLst/>
          </a:prstGeom>
        </p:spPr>
      </p:pic>
      <p:pic>
        <p:nvPicPr>
          <p:cNvPr id="5" name="Picture 4"/>
          <p:cNvPicPr>
            <a:picLocks noChangeAspect="1"/>
          </p:cNvPicPr>
          <p:nvPr/>
        </p:nvPicPr>
        <p:blipFill>
          <a:blip r:embed="rId3"/>
          <a:stretch>
            <a:fillRect/>
          </a:stretch>
        </p:blipFill>
        <p:spPr>
          <a:xfrm>
            <a:off x="1944779" y="3804242"/>
            <a:ext cx="5757930" cy="2476184"/>
          </a:xfrm>
          <a:prstGeom prst="rect">
            <a:avLst/>
          </a:prstGeom>
        </p:spPr>
      </p:pic>
      <p:pic>
        <p:nvPicPr>
          <p:cNvPr id="6" name="Picture 5">
            <a:extLst>
              <a:ext uri="{FF2B5EF4-FFF2-40B4-BE49-F238E27FC236}">
                <a16:creationId xmlns:a16="http://schemas.microsoft.com/office/drawing/2014/main" xmlns="" id="{47ACD62E-FC40-4AEB-9EFB-C2BB7A3B5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7" name="Rectangle 6"/>
          <p:cNvSpPr/>
          <p:nvPr/>
        </p:nvSpPr>
        <p:spPr>
          <a:xfrm>
            <a:off x="3322749" y="1957589"/>
            <a:ext cx="708338" cy="1159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22749" y="2228045"/>
            <a:ext cx="1081826" cy="14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22749" y="2817236"/>
            <a:ext cx="708338" cy="1577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22749" y="3142445"/>
            <a:ext cx="1081826" cy="4227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12135" y="5537915"/>
            <a:ext cx="978795" cy="120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12901" y="5525037"/>
            <a:ext cx="618186" cy="1416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69778" y="4053274"/>
            <a:ext cx="792657" cy="2469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6323527" y="5730549"/>
            <a:ext cx="206062" cy="500701"/>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7212101" y="5484606"/>
            <a:ext cx="747114" cy="24594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60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9093"/>
            <a:ext cx="8596668" cy="837127"/>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3" name="Content Placeholder 2"/>
          <p:cNvSpPr>
            <a:spLocks noGrp="1"/>
          </p:cNvSpPr>
          <p:nvPr>
            <p:ph idx="1"/>
          </p:nvPr>
        </p:nvSpPr>
        <p:spPr>
          <a:xfrm>
            <a:off x="515155" y="1146221"/>
            <a:ext cx="8758847" cy="4895142"/>
          </a:xfrm>
        </p:spPr>
        <p:txBody>
          <a:bodyPr/>
          <a:lstStyle/>
          <a:p>
            <a:pPr marL="0" indent="0">
              <a:buNone/>
            </a:pPr>
            <a:r>
              <a:rPr lang="en-US" sz="1600" dirty="0">
                <a:solidFill>
                  <a:schemeClr val="tx1"/>
                </a:solidFill>
              </a:rPr>
              <a:t>The Attending Physician has now been added the request. (To select a different the physician,  click</a:t>
            </a:r>
            <a:r>
              <a:rPr lang="en-US" sz="1600" b="1" dirty="0">
                <a:solidFill>
                  <a:schemeClr val="tx1"/>
                </a:solidFill>
              </a:rPr>
              <a:t> Clear, </a:t>
            </a:r>
            <a:r>
              <a:rPr lang="en-US" sz="1600" dirty="0">
                <a:solidFill>
                  <a:schemeClr val="tx1"/>
                </a:solidFill>
              </a:rPr>
              <a:t>and then </a:t>
            </a:r>
            <a:r>
              <a:rPr lang="en-US" sz="1600" b="1" dirty="0">
                <a:solidFill>
                  <a:schemeClr val="tx1"/>
                </a:solidFill>
              </a:rPr>
              <a:t>Find</a:t>
            </a:r>
            <a:r>
              <a:rPr lang="en-US" sz="1600" dirty="0">
                <a:solidFill>
                  <a:schemeClr val="tx1"/>
                </a:solidFill>
              </a:rPr>
              <a:t> to search for the physician) </a:t>
            </a:r>
          </a:p>
          <a:p>
            <a:pPr marL="0" indent="0">
              <a:buNone/>
            </a:pPr>
            <a:endParaRPr lang="en-US" dirty="0"/>
          </a:p>
        </p:txBody>
      </p:sp>
      <p:pic>
        <p:nvPicPr>
          <p:cNvPr id="4" name="Picture 3"/>
          <p:cNvPicPr>
            <a:picLocks noChangeAspect="1"/>
          </p:cNvPicPr>
          <p:nvPr/>
        </p:nvPicPr>
        <p:blipFill>
          <a:blip r:embed="rId2"/>
          <a:stretch>
            <a:fillRect/>
          </a:stretch>
        </p:blipFill>
        <p:spPr>
          <a:xfrm>
            <a:off x="1043993" y="1867436"/>
            <a:ext cx="7588970" cy="3907866"/>
          </a:xfrm>
          <a:prstGeom prst="rect">
            <a:avLst/>
          </a:prstGeom>
        </p:spPr>
      </p:pic>
      <p:sp>
        <p:nvSpPr>
          <p:cNvPr id="5" name="Rectangle 4"/>
          <p:cNvSpPr/>
          <p:nvPr/>
        </p:nvSpPr>
        <p:spPr>
          <a:xfrm>
            <a:off x="5640946" y="3309870"/>
            <a:ext cx="1687133" cy="566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778062" y="4005330"/>
            <a:ext cx="746975" cy="16742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164428" y="4623515"/>
            <a:ext cx="476518" cy="15454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Tree>
    <p:extLst>
      <p:ext uri="{BB962C8B-B14F-4D97-AF65-F5344CB8AC3E}">
        <p14:creationId xmlns:p14="http://schemas.microsoft.com/office/powerpoint/2010/main" val="135095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50521"/>
            <a:ext cx="9601196" cy="1164920"/>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15156" y="1056067"/>
            <a:ext cx="9144000" cy="4765405"/>
          </a:xfrm>
        </p:spPr>
        <p:txBody>
          <a:bodyPr>
            <a:normAutofit/>
          </a:bodyPr>
          <a:lstStyle/>
          <a:p>
            <a:pPr marL="0" indent="0">
              <a:buNone/>
            </a:pPr>
            <a:r>
              <a:rPr lang="en-US" sz="1600" dirty="0" smtClean="0">
                <a:solidFill>
                  <a:schemeClr val="tx1"/>
                </a:solidFill>
                <a:latin typeface="Trebuchet MS" panose="020B0603020202020204" pitchFamily="34" charset="0"/>
                <a:cs typeface="Calibri" panose="020F0502020204030204" pitchFamily="34" charset="0"/>
              </a:rPr>
              <a:t>In the Service Detail section select the applicable </a:t>
            </a:r>
            <a:r>
              <a:rPr lang="en-US" sz="1600" b="1" dirty="0" smtClean="0">
                <a:solidFill>
                  <a:schemeClr val="tx1"/>
                </a:solidFill>
                <a:latin typeface="Trebuchet MS" panose="020B0603020202020204" pitchFamily="34" charset="0"/>
                <a:cs typeface="Calibri" panose="020F0502020204030204" pitchFamily="34" charset="0"/>
              </a:rPr>
              <a:t>Service Type</a:t>
            </a:r>
            <a:r>
              <a:rPr lang="en-US" sz="1600" dirty="0" smtClean="0">
                <a:solidFill>
                  <a:schemeClr val="tx1"/>
                </a:solidFill>
                <a:latin typeface="Trebuchet MS" panose="020B0603020202020204" pitchFamily="34" charset="0"/>
                <a:cs typeface="Calibri" panose="020F0502020204030204" pitchFamily="34" charset="0"/>
              </a:rPr>
              <a:t>, </a:t>
            </a:r>
            <a:r>
              <a:rPr lang="en-US" sz="1600" b="1" dirty="0" smtClean="0">
                <a:solidFill>
                  <a:schemeClr val="tx1"/>
                </a:solidFill>
                <a:latin typeface="Trebuchet MS" panose="020B0603020202020204" pitchFamily="34" charset="0"/>
                <a:cs typeface="Calibri" panose="020F0502020204030204" pitchFamily="34" charset="0"/>
              </a:rPr>
              <a:t>Admission Source</a:t>
            </a:r>
            <a:r>
              <a:rPr lang="en-US" sz="1600" dirty="0" smtClean="0">
                <a:solidFill>
                  <a:schemeClr val="tx1"/>
                </a:solidFill>
                <a:latin typeface="Trebuchet MS" panose="020B0603020202020204" pitchFamily="34" charset="0"/>
                <a:cs typeface="Calibri" panose="020F0502020204030204" pitchFamily="34" charset="0"/>
              </a:rPr>
              <a:t>, and </a:t>
            </a:r>
            <a:r>
              <a:rPr lang="en-US" sz="1600" b="1" dirty="0" smtClean="0">
                <a:solidFill>
                  <a:schemeClr val="tx1"/>
                </a:solidFill>
                <a:latin typeface="Trebuchet MS" panose="020B0603020202020204" pitchFamily="34" charset="0"/>
                <a:cs typeface="Calibri" panose="020F0502020204030204" pitchFamily="34" charset="0"/>
              </a:rPr>
              <a:t>Request Type </a:t>
            </a:r>
            <a:r>
              <a:rPr lang="en-US" sz="1600" dirty="0" smtClean="0">
                <a:solidFill>
                  <a:schemeClr val="tx1"/>
                </a:solidFill>
                <a:latin typeface="Trebuchet MS" panose="020B0603020202020204" pitchFamily="34" charset="0"/>
                <a:cs typeface="Calibri" panose="020F0502020204030204" pitchFamily="34" charset="0"/>
              </a:rPr>
              <a:t>from the drop down menu. </a:t>
            </a:r>
            <a:r>
              <a:rPr lang="en-US" sz="1600" b="1" dirty="0" smtClean="0">
                <a:solidFill>
                  <a:schemeClr val="tx1"/>
                </a:solidFill>
                <a:latin typeface="Trebuchet MS" panose="020B0603020202020204" pitchFamily="34" charset="0"/>
                <a:cs typeface="Calibri" panose="020F0502020204030204" pitchFamily="34" charset="0"/>
              </a:rPr>
              <a:t>In Length of Stay</a:t>
            </a:r>
            <a:r>
              <a:rPr lang="en-US" sz="1600" dirty="0" smtClean="0">
                <a:solidFill>
                  <a:schemeClr val="tx1"/>
                </a:solidFill>
                <a:latin typeface="Trebuchet MS" panose="020B0603020202020204" pitchFamily="34" charset="0"/>
                <a:cs typeface="Calibri" panose="020F0502020204030204" pitchFamily="34" charset="0"/>
              </a:rPr>
              <a:t> section, if the request is Inpatient Acute, always enter 1 day. Select the admit date from he drop down calendar in the </a:t>
            </a:r>
            <a:r>
              <a:rPr lang="en-US" sz="1600" b="1" dirty="0" smtClean="0">
                <a:solidFill>
                  <a:schemeClr val="tx1"/>
                </a:solidFill>
                <a:latin typeface="Trebuchet MS" panose="020B0603020202020204" pitchFamily="34" charset="0"/>
                <a:cs typeface="Calibri" panose="020F0502020204030204" pitchFamily="34" charset="0"/>
              </a:rPr>
              <a:t>Admit Date </a:t>
            </a:r>
            <a:r>
              <a:rPr lang="en-US" sz="1600" dirty="0" smtClean="0">
                <a:solidFill>
                  <a:schemeClr val="tx1"/>
                </a:solidFill>
                <a:latin typeface="Trebuchet MS" panose="020B0603020202020204" pitchFamily="34" charset="0"/>
                <a:cs typeface="Calibri" panose="020F0502020204030204" pitchFamily="34" charset="0"/>
              </a:rPr>
              <a:t>section. The </a:t>
            </a:r>
            <a:r>
              <a:rPr lang="en-US" sz="1600" b="1" dirty="0" smtClean="0">
                <a:solidFill>
                  <a:schemeClr val="tx1"/>
                </a:solidFill>
                <a:latin typeface="Trebuchet MS" panose="020B0603020202020204" pitchFamily="34" charset="0"/>
                <a:cs typeface="Calibri" panose="020F0502020204030204" pitchFamily="34" charset="0"/>
              </a:rPr>
              <a:t>Start Date/End Date </a:t>
            </a:r>
            <a:r>
              <a:rPr lang="en-US" sz="1600" dirty="0" smtClean="0">
                <a:solidFill>
                  <a:schemeClr val="tx1"/>
                </a:solidFill>
                <a:latin typeface="Trebuchet MS" panose="020B0603020202020204" pitchFamily="34" charset="0"/>
                <a:cs typeface="Calibri" panose="020F0502020204030204" pitchFamily="34" charset="0"/>
              </a:rPr>
              <a:t>will populate based on the admission date and the length of stay. </a:t>
            </a:r>
            <a:r>
              <a:rPr lang="en-US" sz="1600" b="1" dirty="0" smtClean="0">
                <a:solidFill>
                  <a:schemeClr val="tx1"/>
                </a:solidFill>
                <a:latin typeface="Trebuchet MS" panose="020B0603020202020204" pitchFamily="34" charset="0"/>
                <a:cs typeface="Calibri" panose="020F0502020204030204" pitchFamily="34" charset="0"/>
              </a:rPr>
              <a:t>(PLEASE NOTE: The Rate and the FIPS section are to be left BLANK)</a:t>
            </a:r>
            <a:endParaRPr lang="en-US" b="1" dirty="0">
              <a:solidFill>
                <a:schemeClr val="tx1"/>
              </a:solidFill>
            </a:endParaRPr>
          </a:p>
        </p:txBody>
      </p:sp>
      <p:pic>
        <p:nvPicPr>
          <p:cNvPr id="5" name="Picture 4">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28878" y="6286500"/>
            <a:ext cx="2648559" cy="571500"/>
          </a:xfrm>
          <a:prstGeom prst="rect">
            <a:avLst/>
          </a:prstGeom>
        </p:spPr>
      </p:pic>
      <p:pic>
        <p:nvPicPr>
          <p:cNvPr id="6" name="Content Placeholder 3"/>
          <p:cNvPicPr>
            <a:picLocks noChangeAspect="1"/>
          </p:cNvPicPr>
          <p:nvPr/>
        </p:nvPicPr>
        <p:blipFill>
          <a:blip r:embed="rId3"/>
          <a:stretch>
            <a:fillRect/>
          </a:stretch>
        </p:blipFill>
        <p:spPr>
          <a:xfrm>
            <a:off x="321003" y="2498501"/>
            <a:ext cx="9222242" cy="2685293"/>
          </a:xfrm>
          <a:prstGeom prst="rect">
            <a:avLst/>
          </a:prstGeom>
        </p:spPr>
      </p:pic>
      <p:sp>
        <p:nvSpPr>
          <p:cNvPr id="7" name="Right Arrow 6"/>
          <p:cNvSpPr/>
          <p:nvPr/>
        </p:nvSpPr>
        <p:spPr>
          <a:xfrm>
            <a:off x="3528811" y="3039414"/>
            <a:ext cx="360609" cy="7727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528811" y="3186878"/>
            <a:ext cx="360609" cy="457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528811" y="3322749"/>
            <a:ext cx="360609" cy="6439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528811" y="3490175"/>
            <a:ext cx="360609" cy="9015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28811" y="3683358"/>
            <a:ext cx="360609" cy="457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813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1" y="257578"/>
            <a:ext cx="10561747" cy="708338"/>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34852" y="1249251"/>
            <a:ext cx="9234152" cy="4727464"/>
          </a:xfrm>
        </p:spPr>
        <p:txBody>
          <a:bodyPr>
            <a:normAutofit/>
          </a:bodyPr>
          <a:lstStyle/>
          <a:p>
            <a:pPr marL="0" indent="0">
              <a:buNone/>
            </a:pPr>
            <a:r>
              <a:rPr lang="en-US" sz="1600" dirty="0">
                <a:solidFill>
                  <a:schemeClr val="tx1"/>
                </a:solidFill>
              </a:rPr>
              <a:t>In the </a:t>
            </a:r>
            <a:r>
              <a:rPr lang="en-US" sz="1600" b="1" dirty="0">
                <a:solidFill>
                  <a:schemeClr val="tx1"/>
                </a:solidFill>
              </a:rPr>
              <a:t>Diagnosis</a:t>
            </a:r>
            <a:r>
              <a:rPr lang="en-US" sz="1600" dirty="0">
                <a:solidFill>
                  <a:schemeClr val="tx1"/>
                </a:solidFill>
              </a:rPr>
              <a:t> section, click </a:t>
            </a:r>
            <a:r>
              <a:rPr lang="en-US" sz="1600" b="1" dirty="0">
                <a:solidFill>
                  <a:schemeClr val="tx1"/>
                </a:solidFill>
              </a:rPr>
              <a:t>Find</a:t>
            </a:r>
            <a:r>
              <a:rPr lang="en-US" sz="1600" dirty="0">
                <a:solidFill>
                  <a:schemeClr val="tx1"/>
                </a:solidFill>
              </a:rPr>
              <a:t> to select the diagnosis for this request. Enter the</a:t>
            </a:r>
            <a:r>
              <a:rPr lang="en-US" sz="1600" b="1" dirty="0">
                <a:solidFill>
                  <a:schemeClr val="tx1"/>
                </a:solidFill>
              </a:rPr>
              <a:t> Code </a:t>
            </a:r>
            <a:r>
              <a:rPr lang="en-US" sz="1600" dirty="0">
                <a:solidFill>
                  <a:schemeClr val="tx1"/>
                </a:solidFill>
              </a:rPr>
              <a:t>or the </a:t>
            </a:r>
            <a:r>
              <a:rPr lang="en-US" sz="1600" b="1" dirty="0">
                <a:solidFill>
                  <a:schemeClr val="tx1"/>
                </a:solidFill>
              </a:rPr>
              <a:t>Description</a:t>
            </a:r>
            <a:r>
              <a:rPr lang="en-US" sz="1600" dirty="0">
                <a:solidFill>
                  <a:schemeClr val="tx1"/>
                </a:solidFill>
              </a:rPr>
              <a:t> and click </a:t>
            </a:r>
            <a:r>
              <a:rPr lang="en-US" sz="1600" b="1" dirty="0">
                <a:solidFill>
                  <a:schemeClr val="tx1"/>
                </a:solidFill>
              </a:rPr>
              <a:t>Search</a:t>
            </a:r>
            <a:r>
              <a:rPr lang="en-US" sz="1600" dirty="0">
                <a:solidFill>
                  <a:schemeClr val="tx1"/>
                </a:solidFill>
              </a:rPr>
              <a:t>. </a:t>
            </a:r>
          </a:p>
          <a:p>
            <a:pPr marL="0" indent="0">
              <a:buNone/>
            </a:pPr>
            <a:endParaRPr lang="en-US" sz="2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0" y="6290733"/>
            <a:ext cx="2297832" cy="567267"/>
          </a:xfrm>
          <a:prstGeom prst="rect">
            <a:avLst/>
          </a:prstGeom>
        </p:spPr>
      </p:pic>
      <p:pic>
        <p:nvPicPr>
          <p:cNvPr id="12" name="Content Placeholder 3"/>
          <p:cNvPicPr/>
          <p:nvPr/>
        </p:nvPicPr>
        <p:blipFill>
          <a:blip r:embed="rId3"/>
          <a:stretch>
            <a:fillRect/>
          </a:stretch>
        </p:blipFill>
        <p:spPr>
          <a:xfrm>
            <a:off x="462431" y="1822144"/>
            <a:ext cx="8606972" cy="1618852"/>
          </a:xfrm>
          <a:prstGeom prst="rect">
            <a:avLst/>
          </a:prstGeom>
        </p:spPr>
      </p:pic>
      <p:pic>
        <p:nvPicPr>
          <p:cNvPr id="13" name="Picture 12"/>
          <p:cNvPicPr>
            <a:picLocks noChangeAspect="1"/>
          </p:cNvPicPr>
          <p:nvPr/>
        </p:nvPicPr>
        <p:blipFill>
          <a:blip r:embed="rId4"/>
          <a:stretch>
            <a:fillRect/>
          </a:stretch>
        </p:blipFill>
        <p:spPr>
          <a:xfrm>
            <a:off x="3966693" y="2292439"/>
            <a:ext cx="4288665" cy="1053613"/>
          </a:xfrm>
          <a:prstGeom prst="rect">
            <a:avLst/>
          </a:prstGeom>
        </p:spPr>
      </p:pic>
      <p:pic>
        <p:nvPicPr>
          <p:cNvPr id="14" name="Picture 13"/>
          <p:cNvPicPr>
            <a:picLocks noChangeAspect="1"/>
          </p:cNvPicPr>
          <p:nvPr/>
        </p:nvPicPr>
        <p:blipFill>
          <a:blip r:embed="rId5"/>
          <a:stretch>
            <a:fillRect/>
          </a:stretch>
        </p:blipFill>
        <p:spPr>
          <a:xfrm>
            <a:off x="2487089" y="1953724"/>
            <a:ext cx="4557656" cy="251209"/>
          </a:xfrm>
          <a:prstGeom prst="rect">
            <a:avLst/>
          </a:prstGeom>
        </p:spPr>
      </p:pic>
      <p:pic>
        <p:nvPicPr>
          <p:cNvPr id="15" name="Picture 14"/>
          <p:cNvPicPr>
            <a:picLocks noChangeAspect="1"/>
          </p:cNvPicPr>
          <p:nvPr/>
        </p:nvPicPr>
        <p:blipFill>
          <a:blip r:embed="rId6"/>
          <a:stretch>
            <a:fillRect/>
          </a:stretch>
        </p:blipFill>
        <p:spPr>
          <a:xfrm>
            <a:off x="1326525" y="2267742"/>
            <a:ext cx="1826123" cy="1078310"/>
          </a:xfrm>
          <a:prstGeom prst="rect">
            <a:avLst/>
          </a:prstGeom>
        </p:spPr>
      </p:pic>
      <p:pic>
        <p:nvPicPr>
          <p:cNvPr id="16" name="Picture 15"/>
          <p:cNvPicPr/>
          <p:nvPr/>
        </p:nvPicPr>
        <p:blipFill>
          <a:blip r:embed="rId7"/>
          <a:stretch>
            <a:fillRect/>
          </a:stretch>
        </p:blipFill>
        <p:spPr>
          <a:xfrm>
            <a:off x="1752599" y="3535939"/>
            <a:ext cx="5392715" cy="2284290"/>
          </a:xfrm>
          <a:prstGeom prst="rect">
            <a:avLst/>
          </a:prstGeom>
          <a:solidFill>
            <a:schemeClr val="accent2"/>
          </a:solidFill>
        </p:spPr>
      </p:pic>
      <p:sp>
        <p:nvSpPr>
          <p:cNvPr id="17" name="Right Arrow 16"/>
          <p:cNvSpPr/>
          <p:nvPr/>
        </p:nvSpPr>
        <p:spPr>
          <a:xfrm>
            <a:off x="1326525" y="4250028"/>
            <a:ext cx="721216" cy="21894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326525" y="4507606"/>
            <a:ext cx="721216" cy="19318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329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56" y="373487"/>
            <a:ext cx="7894750" cy="875764"/>
          </a:xfrm>
        </p:spPr>
        <p:txBody>
          <a:bodyPr>
            <a:normAutofit/>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40914" y="1249251"/>
            <a:ext cx="8886422" cy="4468969"/>
          </a:xfrm>
        </p:spPr>
        <p:txBody>
          <a:bodyPr/>
          <a:lstStyle/>
          <a:p>
            <a:pPr marL="0" indent="0">
              <a:buNone/>
            </a:pPr>
            <a:r>
              <a:rPr lang="en-US" sz="1600" dirty="0" smtClean="0">
                <a:solidFill>
                  <a:schemeClr val="tx1"/>
                </a:solidFill>
              </a:rPr>
              <a:t>A </a:t>
            </a:r>
            <a:r>
              <a:rPr lang="en-US" sz="1600" dirty="0">
                <a:solidFill>
                  <a:schemeClr val="tx1"/>
                </a:solidFill>
              </a:rPr>
              <a:t>diagnosis code must be selected for the request. If there is multiple diagnosis codes, one must be selected as </a:t>
            </a:r>
            <a:r>
              <a:rPr lang="en-US" sz="1600" b="1" dirty="0">
                <a:solidFill>
                  <a:schemeClr val="tx1"/>
                </a:solidFill>
              </a:rPr>
              <a:t>Primary</a:t>
            </a:r>
            <a:r>
              <a:rPr lang="en-US" sz="1600" dirty="0">
                <a:solidFill>
                  <a:schemeClr val="tx1"/>
                </a:solidFill>
              </a:rPr>
              <a:t>. The codes cannot be changed once a case has been submitted. </a:t>
            </a:r>
          </a:p>
          <a:p>
            <a:pPr marL="0" indent="0">
              <a:buNone/>
            </a:pPr>
            <a:endParaRPr lang="en-US" dirty="0"/>
          </a:p>
        </p:txBody>
      </p:sp>
      <p:pic>
        <p:nvPicPr>
          <p:cNvPr id="5" name="Picture 4">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0" y="6248400"/>
            <a:ext cx="2122467" cy="609600"/>
          </a:xfrm>
          <a:prstGeom prst="rect">
            <a:avLst/>
          </a:prstGeom>
        </p:spPr>
      </p:pic>
      <p:pic>
        <p:nvPicPr>
          <p:cNvPr id="6" name="Picture 5"/>
          <p:cNvPicPr>
            <a:picLocks noChangeAspect="1"/>
          </p:cNvPicPr>
          <p:nvPr/>
        </p:nvPicPr>
        <p:blipFill>
          <a:blip r:embed="rId3"/>
          <a:stretch>
            <a:fillRect/>
          </a:stretch>
        </p:blipFill>
        <p:spPr>
          <a:xfrm>
            <a:off x="1184856" y="2016446"/>
            <a:ext cx="7418231" cy="3634933"/>
          </a:xfrm>
          <a:prstGeom prst="rect">
            <a:avLst/>
          </a:prstGeom>
        </p:spPr>
      </p:pic>
      <p:sp>
        <p:nvSpPr>
          <p:cNvPr id="7" name="Down Arrow 6"/>
          <p:cNvSpPr/>
          <p:nvPr/>
        </p:nvSpPr>
        <p:spPr>
          <a:xfrm>
            <a:off x="4043966" y="2498501"/>
            <a:ext cx="141668" cy="41212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425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124" y="344639"/>
            <a:ext cx="7706930" cy="736270"/>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6519" y="1080909"/>
            <a:ext cx="9015212" cy="4794959"/>
          </a:xfrm>
        </p:spPr>
        <p:txBody>
          <a:bodyPr>
            <a:normAutofit/>
          </a:bodyPr>
          <a:lstStyle/>
          <a:p>
            <a:pPr marL="0" indent="0">
              <a:buNone/>
            </a:pPr>
            <a:r>
              <a:rPr lang="en-US" sz="1600" dirty="0">
                <a:solidFill>
                  <a:schemeClr val="tx1"/>
                </a:solidFill>
              </a:rPr>
              <a:t>In the</a:t>
            </a:r>
            <a:r>
              <a:rPr lang="en-US" sz="1600" b="1" dirty="0">
                <a:solidFill>
                  <a:schemeClr val="tx1"/>
                </a:solidFill>
              </a:rPr>
              <a:t> Clinical Information </a:t>
            </a:r>
            <a:r>
              <a:rPr lang="en-US" sz="1600" dirty="0">
                <a:solidFill>
                  <a:schemeClr val="tx1"/>
                </a:solidFill>
              </a:rPr>
              <a:t>section you can type or copy/paste clinical notes pertaining to the request. </a:t>
            </a:r>
            <a:r>
              <a:rPr lang="en-US" sz="1600" b="1" dirty="0">
                <a:solidFill>
                  <a:schemeClr val="tx1"/>
                </a:solidFill>
              </a:rPr>
              <a:t>(PLEASE NOTE: Click the Save button before moving on to the next section</a:t>
            </a:r>
            <a:r>
              <a:rPr lang="en-US" sz="1600" b="1" dirty="0"/>
              <a:t>).</a:t>
            </a:r>
          </a:p>
          <a:p>
            <a:pPr marL="0" indent="0">
              <a:buNone/>
            </a:pPr>
            <a:endParaRPr lang="en-US"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0" y="6169576"/>
            <a:ext cx="2498248" cy="512232"/>
          </a:xfrm>
          <a:prstGeom prst="rect">
            <a:avLst/>
          </a:prstGeom>
        </p:spPr>
      </p:pic>
      <p:pic>
        <p:nvPicPr>
          <p:cNvPr id="8" name="Picture 7"/>
          <p:cNvPicPr>
            <a:picLocks noChangeAspect="1"/>
          </p:cNvPicPr>
          <p:nvPr/>
        </p:nvPicPr>
        <p:blipFill>
          <a:blip r:embed="rId3"/>
          <a:stretch>
            <a:fillRect/>
          </a:stretch>
        </p:blipFill>
        <p:spPr>
          <a:xfrm>
            <a:off x="2498247" y="1649753"/>
            <a:ext cx="5690635" cy="3265023"/>
          </a:xfrm>
          <a:prstGeom prst="rect">
            <a:avLst/>
          </a:prstGeom>
        </p:spPr>
      </p:pic>
      <p:pic>
        <p:nvPicPr>
          <p:cNvPr id="10" name="Picture 9"/>
          <p:cNvPicPr>
            <a:picLocks noChangeAspect="1"/>
          </p:cNvPicPr>
          <p:nvPr/>
        </p:nvPicPr>
        <p:blipFill>
          <a:blip r:embed="rId4"/>
          <a:stretch>
            <a:fillRect/>
          </a:stretch>
        </p:blipFill>
        <p:spPr>
          <a:xfrm>
            <a:off x="2498247" y="4914776"/>
            <a:ext cx="5690635" cy="1336784"/>
          </a:xfrm>
          <a:prstGeom prst="rect">
            <a:avLst/>
          </a:prstGeom>
        </p:spPr>
      </p:pic>
      <p:sp>
        <p:nvSpPr>
          <p:cNvPr id="11" name="Right Arrow 10"/>
          <p:cNvSpPr/>
          <p:nvPr/>
        </p:nvSpPr>
        <p:spPr>
          <a:xfrm>
            <a:off x="3387144" y="6053070"/>
            <a:ext cx="566670" cy="19849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41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618185"/>
            <a:ext cx="8590209" cy="1107584"/>
          </a:xfrm>
        </p:spPr>
        <p:txBody>
          <a:bodyPr>
            <a:normAutofit/>
          </a:bodyPr>
          <a:lstStyle/>
          <a:p>
            <a:pPr algn="ctr"/>
            <a:r>
              <a:rPr lang="en-US" b="1" dirty="0">
                <a:solidFill>
                  <a:schemeClr val="tx1"/>
                </a:solidFill>
              </a:rPr>
              <a:t>ACCESSING ATREZZO PROVIDER PORTAL</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79548" y="1596980"/>
            <a:ext cx="8409905" cy="4682407"/>
          </a:xfrm>
        </p:spPr>
        <p:txBody>
          <a:bodyPr>
            <a:normAutofit/>
          </a:bodyPr>
          <a:lstStyle/>
          <a:p>
            <a:pPr marL="0" indent="0">
              <a:buNone/>
            </a:pPr>
            <a:endParaRPr lang="en-US" sz="2000" dirty="0" smtClean="0">
              <a:solidFill>
                <a:schemeClr val="tx1"/>
              </a:solidFill>
              <a:latin typeface="Calibri" panose="020F0502020204030204" pitchFamily="34" charset="0"/>
              <a:cs typeface="Calibri" panose="020F0502020204030204" pitchFamily="34" charset="0"/>
            </a:endParaRPr>
          </a:p>
          <a:p>
            <a:pPr marL="0" indent="0" algn="ctr">
              <a:buNone/>
            </a:pPr>
            <a:r>
              <a:rPr lang="en-US" b="1" dirty="0">
                <a:solidFill>
                  <a:schemeClr val="tx1"/>
                </a:solidFill>
              </a:rPr>
              <a:t>Website Address</a:t>
            </a:r>
            <a:r>
              <a:rPr lang="en-US" dirty="0">
                <a:solidFill>
                  <a:schemeClr val="tx1"/>
                </a:solidFill>
              </a:rPr>
              <a:t>: </a:t>
            </a:r>
            <a:r>
              <a:rPr lang="en-US" u="sng" dirty="0">
                <a:solidFill>
                  <a:schemeClr val="tx1"/>
                </a:solidFill>
              </a:rPr>
              <a:t>https</a:t>
            </a:r>
            <a:r>
              <a:rPr lang="en-US" u="sng" dirty="0" smtClean="0">
                <a:solidFill>
                  <a:schemeClr val="tx1"/>
                </a:solidFill>
              </a:rPr>
              <a:t>://</a:t>
            </a:r>
            <a:r>
              <a:rPr lang="en-US" u="sng" dirty="0" smtClean="0">
                <a:solidFill>
                  <a:schemeClr val="tx1"/>
                </a:solidFill>
              </a:rPr>
              <a:t>scdhhs</a:t>
            </a:r>
            <a:r>
              <a:rPr lang="en-US" u="sng" dirty="0" smtClean="0">
                <a:solidFill>
                  <a:schemeClr val="tx1"/>
                </a:solidFill>
              </a:rPr>
              <a:t>.kepro.com</a:t>
            </a:r>
            <a:endParaRPr lang="en-US" u="sng" dirty="0">
              <a:solidFill>
                <a:schemeClr val="tx1"/>
              </a:solidFill>
            </a:endParaRPr>
          </a:p>
          <a:p>
            <a:pPr marL="0" indent="0" algn="ctr">
              <a:buNone/>
            </a:pPr>
            <a:r>
              <a:rPr lang="en-US" b="1" dirty="0">
                <a:solidFill>
                  <a:schemeClr val="tx1"/>
                </a:solidFill>
              </a:rPr>
              <a:t>Select</a:t>
            </a:r>
            <a:r>
              <a:rPr lang="en-US" dirty="0">
                <a:solidFill>
                  <a:schemeClr val="tx1"/>
                </a:solidFill>
              </a:rPr>
              <a:t> ‘’</a:t>
            </a:r>
            <a:r>
              <a:rPr lang="en-US" dirty="0" err="1">
                <a:solidFill>
                  <a:schemeClr val="tx1"/>
                </a:solidFill>
              </a:rPr>
              <a:t>Atrezzo</a:t>
            </a:r>
            <a:r>
              <a:rPr lang="en-US" dirty="0">
                <a:solidFill>
                  <a:schemeClr val="tx1"/>
                </a:solidFill>
              </a:rPr>
              <a:t> Login’’</a:t>
            </a:r>
          </a:p>
          <a:p>
            <a:pPr marL="0" indent="0" algn="ctr">
              <a:buNone/>
            </a:pPr>
            <a:r>
              <a:rPr lang="en-US" b="1" dirty="0">
                <a:solidFill>
                  <a:schemeClr val="tx1"/>
                </a:solidFill>
              </a:rPr>
              <a:t>To Register for </a:t>
            </a:r>
            <a:r>
              <a:rPr lang="en-US" b="1" dirty="0" err="1">
                <a:solidFill>
                  <a:schemeClr val="tx1"/>
                </a:solidFill>
              </a:rPr>
              <a:t>Atrezzo</a:t>
            </a:r>
            <a:r>
              <a:rPr lang="en-US" b="1" dirty="0">
                <a:solidFill>
                  <a:schemeClr val="tx1"/>
                </a:solidFill>
              </a:rPr>
              <a:t> Provider Portal</a:t>
            </a:r>
            <a:r>
              <a:rPr lang="en-US" dirty="0">
                <a:solidFill>
                  <a:schemeClr val="tx1"/>
                </a:solidFill>
              </a:rPr>
              <a:t>:</a:t>
            </a:r>
          </a:p>
          <a:p>
            <a:pPr marL="0" indent="0" algn="ctr">
              <a:buNone/>
            </a:pPr>
            <a:r>
              <a:rPr lang="en-US" dirty="0">
                <a:solidFill>
                  <a:schemeClr val="tx1"/>
                </a:solidFill>
              </a:rPr>
              <a:t>Enter your 10 digit National Provider Identifier (NPI) number and Provider Registration Code. For additional assistance contact KEPRO Customer Service at 1-855-326-5219</a:t>
            </a:r>
            <a:r>
              <a:rPr lang="en-US" dirty="0" smtClean="0">
                <a:solidFill>
                  <a:schemeClr val="tx1"/>
                </a:solidFill>
              </a:rPr>
              <a:t>.  </a:t>
            </a:r>
            <a:endParaRPr lang="en-US" dirty="0">
              <a:solidFill>
                <a:schemeClr val="tx1"/>
              </a:solidFill>
            </a:endParaRPr>
          </a:p>
          <a:p>
            <a:pPr marL="0" indent="0" algn="ctr">
              <a:buNone/>
            </a:pPr>
            <a:r>
              <a:rPr lang="en-US" b="1" dirty="0">
                <a:solidFill>
                  <a:schemeClr val="tx1"/>
                </a:solidFill>
              </a:rPr>
              <a:t>Registered Provider- </a:t>
            </a:r>
            <a:r>
              <a:rPr lang="en-US" dirty="0">
                <a:solidFill>
                  <a:schemeClr val="tx1"/>
                </a:solidFill>
              </a:rPr>
              <a:t>Enter your unique username and password</a:t>
            </a:r>
          </a:p>
          <a:p>
            <a:pPr marL="0" indent="0" algn="ctr">
              <a:buNone/>
            </a:pPr>
            <a:r>
              <a:rPr lang="en-US" b="1" dirty="0">
                <a:solidFill>
                  <a:schemeClr val="tx1"/>
                </a:solidFill>
              </a:rPr>
              <a:t>**If you have multiple NPI numbers, you must register those NPI numbers under your administrative account in </a:t>
            </a:r>
            <a:r>
              <a:rPr lang="en-US" b="1" dirty="0" err="1">
                <a:solidFill>
                  <a:schemeClr val="tx1"/>
                </a:solidFill>
              </a:rPr>
              <a:t>Atrezzo</a:t>
            </a:r>
            <a:r>
              <a:rPr lang="en-US" b="1" dirty="0">
                <a:solidFill>
                  <a:schemeClr val="tx1"/>
                </a:solidFill>
              </a:rPr>
              <a:t> Connect.**</a:t>
            </a:r>
            <a:endParaRPr lang="en-US" dirty="0">
              <a:solidFill>
                <a:schemeClr val="tx1"/>
              </a:solidFill>
            </a:endParaRPr>
          </a:p>
          <a:p>
            <a:pPr marL="0" indent="0">
              <a:buNone/>
            </a:pPr>
            <a:endParaRPr lang="en-US"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0" y="6279388"/>
            <a:ext cx="2467585" cy="578612"/>
          </a:xfrm>
          <a:prstGeom prst="rect">
            <a:avLst/>
          </a:prstGeom>
        </p:spPr>
      </p:pic>
    </p:spTree>
    <p:extLst>
      <p:ext uri="{BB962C8B-B14F-4D97-AF65-F5344CB8AC3E}">
        <p14:creationId xmlns:p14="http://schemas.microsoft.com/office/powerpoint/2010/main" val="979117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80305"/>
            <a:ext cx="8299359" cy="850006"/>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12125" y="927279"/>
            <a:ext cx="9079606" cy="4948588"/>
          </a:xfrm>
        </p:spPr>
        <p:txBody>
          <a:bodyPr/>
          <a:lstStyle/>
          <a:p>
            <a:pPr marL="0" indent="0">
              <a:buNone/>
            </a:pPr>
            <a:r>
              <a:rPr lang="en-US" sz="1600" dirty="0">
                <a:solidFill>
                  <a:schemeClr val="tx1"/>
                </a:solidFill>
              </a:rPr>
              <a:t>The </a:t>
            </a:r>
            <a:r>
              <a:rPr lang="en-US" sz="1600" b="1" dirty="0">
                <a:solidFill>
                  <a:schemeClr val="tx1"/>
                </a:solidFill>
              </a:rPr>
              <a:t>Attached Documents </a:t>
            </a:r>
            <a:r>
              <a:rPr lang="en-US" sz="1600" dirty="0">
                <a:solidFill>
                  <a:schemeClr val="tx1"/>
                </a:solidFill>
              </a:rPr>
              <a:t>section allows you to upload clinical documentation that has been saved to your computer. To attach documents, click on the </a:t>
            </a:r>
            <a:r>
              <a:rPr lang="en-US" sz="1600" b="1" dirty="0">
                <a:solidFill>
                  <a:schemeClr val="tx1"/>
                </a:solidFill>
              </a:rPr>
              <a:t>Choose File </a:t>
            </a:r>
            <a:r>
              <a:rPr lang="en-US" sz="1600" dirty="0">
                <a:solidFill>
                  <a:schemeClr val="tx1"/>
                </a:solidFill>
              </a:rPr>
              <a:t>button. Then select the document you want to upload and click </a:t>
            </a:r>
            <a:r>
              <a:rPr lang="en-US" sz="1600" b="1" dirty="0">
                <a:solidFill>
                  <a:schemeClr val="tx1"/>
                </a:solidFill>
              </a:rPr>
              <a:t>Open</a:t>
            </a:r>
            <a:r>
              <a:rPr lang="en-US" sz="1600" dirty="0">
                <a:solidFill>
                  <a:schemeClr val="tx1"/>
                </a:solidFill>
              </a:rPr>
              <a:t>. </a:t>
            </a:r>
          </a:p>
          <a:p>
            <a:pPr marL="0" indent="0">
              <a:buNone/>
            </a:pPr>
            <a:endParaRPr lang="en-US" dirty="0"/>
          </a:p>
        </p:txBody>
      </p:sp>
      <p:sp>
        <p:nvSpPr>
          <p:cNvPr id="11" name="TextBox 10"/>
          <p:cNvSpPr txBox="1"/>
          <p:nvPr/>
        </p:nvSpPr>
        <p:spPr>
          <a:xfrm>
            <a:off x="4517228" y="2954655"/>
            <a:ext cx="1176345"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12703" y="6358467"/>
            <a:ext cx="2115699" cy="499533"/>
          </a:xfrm>
          <a:prstGeom prst="rect">
            <a:avLst/>
          </a:prstGeom>
        </p:spPr>
      </p:pic>
      <p:pic>
        <p:nvPicPr>
          <p:cNvPr id="7" name="Picture 6"/>
          <p:cNvPicPr>
            <a:picLocks noChangeAspect="1"/>
          </p:cNvPicPr>
          <p:nvPr/>
        </p:nvPicPr>
        <p:blipFill>
          <a:blip r:embed="rId3"/>
          <a:stretch>
            <a:fillRect/>
          </a:stretch>
        </p:blipFill>
        <p:spPr>
          <a:xfrm>
            <a:off x="1057275" y="1834912"/>
            <a:ext cx="8096250" cy="1489075"/>
          </a:xfrm>
          <a:prstGeom prst="rect">
            <a:avLst/>
          </a:prstGeom>
        </p:spPr>
      </p:pic>
      <p:pic>
        <p:nvPicPr>
          <p:cNvPr id="8" name="Picture 7"/>
          <p:cNvPicPr>
            <a:picLocks noChangeAspect="1"/>
          </p:cNvPicPr>
          <p:nvPr/>
        </p:nvPicPr>
        <p:blipFill>
          <a:blip r:embed="rId4"/>
          <a:stretch>
            <a:fillRect/>
          </a:stretch>
        </p:blipFill>
        <p:spPr>
          <a:xfrm>
            <a:off x="1903928" y="3401573"/>
            <a:ext cx="6096000" cy="1085850"/>
          </a:xfrm>
          <a:prstGeom prst="rect">
            <a:avLst/>
          </a:prstGeom>
        </p:spPr>
      </p:pic>
      <p:sp>
        <p:nvSpPr>
          <p:cNvPr id="4" name="Right Arrow 3"/>
          <p:cNvSpPr/>
          <p:nvPr/>
        </p:nvSpPr>
        <p:spPr>
          <a:xfrm>
            <a:off x="412125" y="3022362"/>
            <a:ext cx="883277" cy="30162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752304" y="4009965"/>
            <a:ext cx="759854" cy="2216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421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0608"/>
            <a:ext cx="8596668" cy="914400"/>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3" name="Content Placeholder 2"/>
          <p:cNvSpPr>
            <a:spLocks noGrp="1"/>
          </p:cNvSpPr>
          <p:nvPr>
            <p:ph idx="1"/>
          </p:nvPr>
        </p:nvSpPr>
        <p:spPr>
          <a:xfrm>
            <a:off x="386366" y="1068946"/>
            <a:ext cx="8590210" cy="4610637"/>
          </a:xfrm>
        </p:spPr>
        <p:txBody>
          <a:bodyPr/>
          <a:lstStyle/>
          <a:p>
            <a:pPr marL="0" indent="0">
              <a:buNone/>
            </a:pPr>
            <a:r>
              <a:rPr lang="en-US" sz="1600" dirty="0">
                <a:solidFill>
                  <a:schemeClr val="tx1"/>
                </a:solidFill>
              </a:rPr>
              <a:t>The name of document that you uploaded will appear next to the </a:t>
            </a:r>
            <a:r>
              <a:rPr lang="en-US" sz="1600" b="1" dirty="0">
                <a:solidFill>
                  <a:schemeClr val="tx1"/>
                </a:solidFill>
              </a:rPr>
              <a:t>Choose File </a:t>
            </a:r>
            <a:r>
              <a:rPr lang="en-US" sz="1600" dirty="0">
                <a:solidFill>
                  <a:schemeClr val="tx1"/>
                </a:solidFill>
              </a:rPr>
              <a:t>button. </a:t>
            </a:r>
            <a:r>
              <a:rPr lang="en-US" sz="1600" dirty="0">
                <a:solidFill>
                  <a:schemeClr val="tx1"/>
                </a:solidFill>
              </a:rPr>
              <a:t>You must then select </a:t>
            </a:r>
            <a:r>
              <a:rPr lang="en-US" sz="1600" b="1" dirty="0">
                <a:solidFill>
                  <a:schemeClr val="tx1"/>
                </a:solidFill>
              </a:rPr>
              <a:t>a Document Type </a:t>
            </a:r>
            <a:r>
              <a:rPr lang="en-US" sz="1600" dirty="0">
                <a:solidFill>
                  <a:schemeClr val="tx1"/>
                </a:solidFill>
              </a:rPr>
              <a:t>that describes the type of clinical information you attached. Once a document type is selected, the </a:t>
            </a:r>
            <a:r>
              <a:rPr lang="en-US" sz="1600" b="1" dirty="0">
                <a:solidFill>
                  <a:schemeClr val="tx1"/>
                </a:solidFill>
              </a:rPr>
              <a:t>Attach Selected Document </a:t>
            </a:r>
            <a:r>
              <a:rPr lang="en-US" sz="1600" dirty="0">
                <a:solidFill>
                  <a:schemeClr val="tx1"/>
                </a:solidFill>
              </a:rPr>
              <a:t>button will turn blue. Click the </a:t>
            </a:r>
            <a:r>
              <a:rPr lang="en-US" sz="1600" b="1" dirty="0">
                <a:solidFill>
                  <a:schemeClr val="tx1"/>
                </a:solidFill>
              </a:rPr>
              <a:t>Attach Selected Document </a:t>
            </a:r>
            <a:r>
              <a:rPr lang="en-US" sz="1600" dirty="0">
                <a:solidFill>
                  <a:schemeClr val="tx1"/>
                </a:solidFill>
              </a:rPr>
              <a:t>button to successfully attach the document. </a:t>
            </a:r>
          </a:p>
          <a:p>
            <a:pPr marL="0" indent="0">
              <a:buNone/>
            </a:pPr>
            <a:endParaRPr lang="en-US" dirty="0"/>
          </a:p>
        </p:txBody>
      </p:sp>
      <p:pic>
        <p:nvPicPr>
          <p:cNvPr id="4" name="Picture 3"/>
          <p:cNvPicPr>
            <a:picLocks noChangeAspect="1"/>
          </p:cNvPicPr>
          <p:nvPr/>
        </p:nvPicPr>
        <p:blipFill>
          <a:blip r:embed="rId2"/>
          <a:stretch>
            <a:fillRect/>
          </a:stretch>
        </p:blipFill>
        <p:spPr>
          <a:xfrm>
            <a:off x="2111161" y="2267699"/>
            <a:ext cx="5445680" cy="2892233"/>
          </a:xfrm>
          <a:prstGeom prst="rect">
            <a:avLst/>
          </a:prstGeom>
          <a:solidFill>
            <a:schemeClr val="accent2">
              <a:lumMod val="60000"/>
              <a:lumOff val="40000"/>
            </a:schemeClr>
          </a:solidFill>
          <a:ln>
            <a:solidFill>
              <a:schemeClr val="accent2">
                <a:lumMod val="60000"/>
                <a:lumOff val="40000"/>
              </a:schemeClr>
            </a:solidFill>
          </a:ln>
        </p:spPr>
      </p:pic>
      <p:pic>
        <p:nvPicPr>
          <p:cNvPr id="5" name="Picture 4"/>
          <p:cNvPicPr>
            <a:picLocks noChangeAspect="1"/>
          </p:cNvPicPr>
          <p:nvPr/>
        </p:nvPicPr>
        <p:blipFill>
          <a:blip r:embed="rId3"/>
          <a:stretch>
            <a:fillRect/>
          </a:stretch>
        </p:blipFill>
        <p:spPr>
          <a:xfrm>
            <a:off x="2119246" y="5219700"/>
            <a:ext cx="5124450" cy="1181100"/>
          </a:xfrm>
          <a:prstGeom prst="rect">
            <a:avLst/>
          </a:prstGeom>
        </p:spPr>
      </p:pic>
      <p:pic>
        <p:nvPicPr>
          <p:cNvPr id="6" name="Picture 5">
            <a:extLst>
              <a:ext uri="{FF2B5EF4-FFF2-40B4-BE49-F238E27FC236}">
                <a16:creationId xmlns:a16="http://schemas.microsoft.com/office/drawing/2014/main" xmlns="" id="{47ACD62E-FC40-4AEB-9EFB-C2BB7A3B5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7" name="Left Arrow 6"/>
          <p:cNvSpPr/>
          <p:nvPr/>
        </p:nvSpPr>
        <p:spPr>
          <a:xfrm>
            <a:off x="4082603" y="2472744"/>
            <a:ext cx="489397" cy="11591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5177307" y="3181082"/>
            <a:ext cx="746975" cy="23825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615189" y="3825025"/>
            <a:ext cx="734096" cy="16742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48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1972"/>
            <a:ext cx="8596668" cy="721217"/>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3" name="Content Placeholder 2"/>
          <p:cNvSpPr>
            <a:spLocks noGrp="1"/>
          </p:cNvSpPr>
          <p:nvPr>
            <p:ph idx="1"/>
          </p:nvPr>
        </p:nvSpPr>
        <p:spPr>
          <a:xfrm>
            <a:off x="677333" y="1043189"/>
            <a:ext cx="8981821" cy="4726546"/>
          </a:xfrm>
        </p:spPr>
        <p:txBody>
          <a:bodyPr>
            <a:normAutofit/>
          </a:bodyPr>
          <a:lstStyle/>
          <a:p>
            <a:pPr marL="0" indent="0">
              <a:buNone/>
            </a:pPr>
            <a:r>
              <a:rPr lang="en-US" sz="1600" dirty="0">
                <a:solidFill>
                  <a:schemeClr val="tx1"/>
                </a:solidFill>
              </a:rPr>
              <a:t>All required questionnaire names will be displayed as a hyperlink. Click the on </a:t>
            </a:r>
            <a:r>
              <a:rPr lang="en-US" sz="1600" b="1" dirty="0">
                <a:solidFill>
                  <a:schemeClr val="tx1"/>
                </a:solidFill>
              </a:rPr>
              <a:t>Questionnaires Name </a:t>
            </a:r>
            <a:r>
              <a:rPr lang="en-US" sz="1600" dirty="0">
                <a:solidFill>
                  <a:schemeClr val="tx1"/>
                </a:solidFill>
              </a:rPr>
              <a:t>to open and complete. </a:t>
            </a:r>
          </a:p>
          <a:p>
            <a:pPr marL="0" indent="0">
              <a:buNone/>
            </a:pPr>
            <a:r>
              <a:rPr lang="en-US" sz="1600" dirty="0">
                <a:solidFill>
                  <a:schemeClr val="tx1"/>
                </a:solidFill>
              </a:rPr>
              <a:t>See Atrezzo Provider Portal Questionnaire Training for additional details</a:t>
            </a:r>
            <a:endParaRPr lang="en-US" sz="1600" dirty="0">
              <a:solidFill>
                <a:schemeClr val="tx1"/>
              </a:solidFill>
            </a:endParaRPr>
          </a:p>
        </p:txBody>
      </p:sp>
      <p:pic>
        <p:nvPicPr>
          <p:cNvPr id="4" name="Picture 3">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90910" y="6237419"/>
            <a:ext cx="2310357" cy="504672"/>
          </a:xfrm>
          <a:prstGeom prst="rect">
            <a:avLst/>
          </a:prstGeom>
        </p:spPr>
      </p:pic>
      <p:pic>
        <p:nvPicPr>
          <p:cNvPr id="5" name="Picture 4"/>
          <p:cNvPicPr>
            <a:picLocks noChangeAspect="1"/>
          </p:cNvPicPr>
          <p:nvPr/>
        </p:nvPicPr>
        <p:blipFill>
          <a:blip r:embed="rId3"/>
          <a:stretch>
            <a:fillRect/>
          </a:stretch>
        </p:blipFill>
        <p:spPr>
          <a:xfrm>
            <a:off x="1785524" y="2303411"/>
            <a:ext cx="6302407" cy="3466324"/>
          </a:xfrm>
          <a:prstGeom prst="rect">
            <a:avLst/>
          </a:prstGeom>
          <a:solidFill>
            <a:schemeClr val="accent2"/>
          </a:solidFill>
        </p:spPr>
      </p:pic>
      <p:sp>
        <p:nvSpPr>
          <p:cNvPr id="7" name="Right Arrow 6"/>
          <p:cNvSpPr/>
          <p:nvPr/>
        </p:nvSpPr>
        <p:spPr>
          <a:xfrm>
            <a:off x="1658525" y="4392411"/>
            <a:ext cx="519793" cy="11591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3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57453"/>
            <a:ext cx="7798306" cy="694614"/>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283336" y="1052067"/>
            <a:ext cx="9388697" cy="4511607"/>
          </a:xfrm>
        </p:spPr>
        <p:txBody>
          <a:bodyPr/>
          <a:lstStyle/>
          <a:p>
            <a:pPr marL="0" indent="0">
              <a:buNone/>
            </a:pPr>
            <a:r>
              <a:rPr lang="en-US" sz="1600" dirty="0">
                <a:solidFill>
                  <a:schemeClr val="tx1"/>
                </a:solidFill>
              </a:rPr>
              <a:t>The request is now ready for </a:t>
            </a:r>
            <a:r>
              <a:rPr lang="en-US" sz="1600" dirty="0" smtClean="0">
                <a:solidFill>
                  <a:schemeClr val="tx1"/>
                </a:solidFill>
              </a:rPr>
              <a:t>submittal. </a:t>
            </a:r>
            <a:r>
              <a:rPr lang="en-US" sz="1600" b="1" dirty="0">
                <a:solidFill>
                  <a:schemeClr val="tx1"/>
                </a:solidFill>
              </a:rPr>
              <a:t>Make sure to check the box at the bottom of the page to acknowledge the precertification statement. </a:t>
            </a:r>
            <a:r>
              <a:rPr lang="en-US" sz="1600" dirty="0">
                <a:solidFill>
                  <a:schemeClr val="tx1"/>
                </a:solidFill>
              </a:rPr>
              <a:t>Select the </a:t>
            </a:r>
            <a:r>
              <a:rPr lang="en-US" sz="1600" b="1" dirty="0">
                <a:solidFill>
                  <a:schemeClr val="tx1"/>
                </a:solidFill>
              </a:rPr>
              <a:t>Save for Later </a:t>
            </a:r>
            <a:r>
              <a:rPr lang="en-US" sz="1600" dirty="0">
                <a:solidFill>
                  <a:schemeClr val="tx1"/>
                </a:solidFill>
              </a:rPr>
              <a:t>button to save the request to submit at a later time (the request will display under the Saved But Not Submitted section on the Home page). The </a:t>
            </a:r>
            <a:r>
              <a:rPr lang="en-US" sz="1600" b="1" dirty="0">
                <a:solidFill>
                  <a:schemeClr val="tx1"/>
                </a:solidFill>
              </a:rPr>
              <a:t>Cancel</a:t>
            </a:r>
            <a:r>
              <a:rPr lang="en-US" sz="1600" dirty="0">
                <a:solidFill>
                  <a:schemeClr val="tx1"/>
                </a:solidFill>
              </a:rPr>
              <a:t> button will cancel out the entire request. Click </a:t>
            </a:r>
            <a:r>
              <a:rPr lang="en-US" sz="1600" b="1" dirty="0">
                <a:solidFill>
                  <a:schemeClr val="tx1"/>
                </a:solidFill>
              </a:rPr>
              <a:t>Submit</a:t>
            </a:r>
            <a:r>
              <a:rPr lang="en-US" sz="1600" dirty="0">
                <a:solidFill>
                  <a:schemeClr val="tx1"/>
                </a:solidFill>
              </a:rPr>
              <a:t> if you are ready to submit the request. </a:t>
            </a:r>
          </a:p>
          <a:p>
            <a:pPr marL="0" indent="0">
              <a:buNone/>
            </a:pPr>
            <a:endParaRPr lang="en-US" dirty="0"/>
          </a:p>
        </p:txBody>
      </p:sp>
      <p:pic>
        <p:nvPicPr>
          <p:cNvPr id="11" name="Picture 10">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758" y="6353329"/>
            <a:ext cx="2310357" cy="504672"/>
          </a:xfrm>
          <a:prstGeom prst="rect">
            <a:avLst/>
          </a:prstGeom>
        </p:spPr>
      </p:pic>
      <p:pic>
        <p:nvPicPr>
          <p:cNvPr id="12" name="Picture 11"/>
          <p:cNvPicPr>
            <a:picLocks noChangeAspect="1"/>
          </p:cNvPicPr>
          <p:nvPr/>
        </p:nvPicPr>
        <p:blipFill>
          <a:blip r:embed="rId3"/>
          <a:stretch>
            <a:fillRect/>
          </a:stretch>
        </p:blipFill>
        <p:spPr>
          <a:xfrm>
            <a:off x="2311115" y="2346939"/>
            <a:ext cx="5715286" cy="3770168"/>
          </a:xfrm>
          <a:prstGeom prst="rect">
            <a:avLst/>
          </a:prstGeom>
        </p:spPr>
      </p:pic>
      <p:sp>
        <p:nvSpPr>
          <p:cNvPr id="3" name="Right Arrow 2"/>
          <p:cNvSpPr/>
          <p:nvPr/>
        </p:nvSpPr>
        <p:spPr>
          <a:xfrm>
            <a:off x="1648496" y="5434885"/>
            <a:ext cx="662619" cy="12878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3812146" y="6117107"/>
            <a:ext cx="270457" cy="48855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507606" y="6117107"/>
            <a:ext cx="283335" cy="48855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5331854" y="6117107"/>
            <a:ext cx="251780" cy="48855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6110382" y="6117107"/>
            <a:ext cx="316176" cy="48855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90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7730"/>
            <a:ext cx="8596668" cy="824247"/>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5" name="Content Placeholder 4"/>
          <p:cNvSpPr>
            <a:spLocks noGrp="1"/>
          </p:cNvSpPr>
          <p:nvPr>
            <p:ph idx="1"/>
          </p:nvPr>
        </p:nvSpPr>
        <p:spPr>
          <a:xfrm>
            <a:off x="437882" y="940159"/>
            <a:ext cx="8836120" cy="5101204"/>
          </a:xfrm>
        </p:spPr>
        <p:txBody>
          <a:bodyPr/>
          <a:lstStyle/>
          <a:p>
            <a:pPr marL="0" indent="0">
              <a:buNone/>
            </a:pPr>
            <a:r>
              <a:rPr lang="en-US" sz="1600" dirty="0">
                <a:solidFill>
                  <a:schemeClr val="tx1"/>
                </a:solidFill>
              </a:rPr>
              <a:t>Once the case has been submitted, the </a:t>
            </a:r>
            <a:r>
              <a:rPr lang="en-US" sz="1600" b="1" dirty="0">
                <a:solidFill>
                  <a:schemeClr val="tx1"/>
                </a:solidFill>
              </a:rPr>
              <a:t>Request Overview </a:t>
            </a:r>
            <a:r>
              <a:rPr lang="en-US" sz="1600" dirty="0">
                <a:solidFill>
                  <a:schemeClr val="tx1"/>
                </a:solidFill>
              </a:rPr>
              <a:t>page will display. </a:t>
            </a:r>
            <a:r>
              <a:rPr lang="en-US" sz="1600" b="1" dirty="0">
                <a:solidFill>
                  <a:schemeClr val="tx1"/>
                </a:solidFill>
              </a:rPr>
              <a:t>(PLEASE NOTE: The case is not received by </a:t>
            </a:r>
            <a:r>
              <a:rPr lang="en-US" sz="1600" b="1" dirty="0" smtClean="0">
                <a:solidFill>
                  <a:schemeClr val="tx1"/>
                </a:solidFill>
              </a:rPr>
              <a:t>KEPRO </a:t>
            </a:r>
            <a:r>
              <a:rPr lang="en-US" sz="1600" b="1" dirty="0">
                <a:solidFill>
                  <a:schemeClr val="tx1"/>
                </a:solidFill>
              </a:rPr>
              <a:t>until the Case ID is displayed under the Case Information section.) </a:t>
            </a:r>
            <a:r>
              <a:rPr lang="en-US" sz="1600" dirty="0">
                <a:solidFill>
                  <a:schemeClr val="tx1"/>
                </a:solidFill>
              </a:rPr>
              <a:t>The request will also show </a:t>
            </a:r>
            <a:r>
              <a:rPr lang="en-US" sz="1600" b="1" dirty="0">
                <a:solidFill>
                  <a:schemeClr val="tx1"/>
                </a:solidFill>
              </a:rPr>
              <a:t>the Status: </a:t>
            </a:r>
            <a:r>
              <a:rPr lang="en-US" sz="1600" b="1" dirty="0">
                <a:solidFill>
                  <a:srgbClr val="FF0000"/>
                </a:solidFill>
              </a:rPr>
              <a:t>Submitted</a:t>
            </a:r>
            <a:r>
              <a:rPr lang="en-US" sz="1600" b="1" dirty="0">
                <a:solidFill>
                  <a:schemeClr val="tx1"/>
                </a:solidFill>
              </a:rPr>
              <a:t> </a:t>
            </a:r>
            <a:r>
              <a:rPr lang="en-US" sz="1600" dirty="0">
                <a:solidFill>
                  <a:schemeClr val="tx1"/>
                </a:solidFill>
              </a:rPr>
              <a:t>under the procedures section. </a:t>
            </a:r>
          </a:p>
          <a:p>
            <a:pPr marL="0" indent="0">
              <a:buNone/>
            </a:pPr>
            <a:endParaRPr lang="en-US" dirty="0"/>
          </a:p>
        </p:txBody>
      </p:sp>
      <p:pic>
        <p:nvPicPr>
          <p:cNvPr id="7" name="Picture 6">
            <a:extLst>
              <a:ext uri="{FF2B5EF4-FFF2-40B4-BE49-F238E27FC236}">
                <a16:creationId xmlns:a16="http://schemas.microsoft.com/office/drawing/2014/main" xmlns="" id="{3DD6031D-F7A1-4E57-A698-36109225043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8790" y="6194738"/>
            <a:ext cx="1751526" cy="532781"/>
          </a:xfrm>
          <a:prstGeom prst="rect">
            <a:avLst/>
          </a:prstGeom>
        </p:spPr>
      </p:pic>
      <p:pic>
        <p:nvPicPr>
          <p:cNvPr id="14" name="Picture 13"/>
          <p:cNvPicPr>
            <a:picLocks noChangeAspect="1"/>
          </p:cNvPicPr>
          <p:nvPr/>
        </p:nvPicPr>
        <p:blipFill>
          <a:blip r:embed="rId3"/>
          <a:stretch>
            <a:fillRect/>
          </a:stretch>
        </p:blipFill>
        <p:spPr>
          <a:xfrm>
            <a:off x="2073498" y="1830783"/>
            <a:ext cx="6377013" cy="4210580"/>
          </a:xfrm>
          <a:prstGeom prst="rect">
            <a:avLst/>
          </a:prstGeom>
        </p:spPr>
      </p:pic>
      <p:sp>
        <p:nvSpPr>
          <p:cNvPr id="15" name="Rectangle 14"/>
          <p:cNvSpPr/>
          <p:nvPr/>
        </p:nvSpPr>
        <p:spPr>
          <a:xfrm>
            <a:off x="2846231" y="3606085"/>
            <a:ext cx="785611"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46231" y="4134118"/>
            <a:ext cx="1068946" cy="2318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43966" y="4134118"/>
            <a:ext cx="1218038" cy="2447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03831" y="4134118"/>
            <a:ext cx="656823" cy="2318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308360" y="5113499"/>
            <a:ext cx="386973" cy="19318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59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a:solidFill>
                  <a:schemeClr val="tx1"/>
                </a:solidFill>
              </a:rPr>
              <a:t>For additional training documents, please refer to the </a:t>
            </a:r>
            <a:r>
              <a:rPr lang="en-US" sz="2000" dirty="0" err="1">
                <a:solidFill>
                  <a:schemeClr val="tx1"/>
                </a:solidFill>
              </a:rPr>
              <a:t>Atrezzo</a:t>
            </a:r>
            <a:r>
              <a:rPr lang="en-US" sz="2000" dirty="0">
                <a:solidFill>
                  <a:schemeClr val="tx1"/>
                </a:solidFill>
              </a:rPr>
              <a:t> Portal User Guide located under the HELP tab within your </a:t>
            </a:r>
            <a:r>
              <a:rPr lang="en-US" sz="2000" dirty="0" err="1">
                <a:solidFill>
                  <a:schemeClr val="tx1"/>
                </a:solidFill>
              </a:rPr>
              <a:t>Atrezzo</a:t>
            </a:r>
            <a:r>
              <a:rPr lang="en-US" sz="2000" dirty="0">
                <a:solidFill>
                  <a:schemeClr val="tx1"/>
                </a:solidFill>
              </a:rPr>
              <a:t> Provider Portal account. </a:t>
            </a:r>
            <a:endParaRPr lang="en-US" sz="2000" dirty="0"/>
          </a:p>
        </p:txBody>
      </p:sp>
      <p:pic>
        <p:nvPicPr>
          <p:cNvPr id="4" name="Content Placeholder 3">
            <a:extLst>
              <a:ext uri="{FF2B5EF4-FFF2-40B4-BE49-F238E27FC236}">
                <a16:creationId xmlns:a16="http://schemas.microsoft.com/office/drawing/2014/main" xmlns="" id="{47ACD62E-FC40-4AEB-9EFB-C2BB7A3B51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2518" y="1764406"/>
            <a:ext cx="4686300" cy="1803043"/>
          </a:xfrm>
          <a:prstGeom prst="rect">
            <a:avLst/>
          </a:prstGeom>
        </p:spPr>
      </p:pic>
    </p:spTree>
    <p:extLst>
      <p:ext uri="{BB962C8B-B14F-4D97-AF65-F5344CB8AC3E}">
        <p14:creationId xmlns:p14="http://schemas.microsoft.com/office/powerpoint/2010/main" val="386920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1" y="241300"/>
            <a:ext cx="10718797" cy="774701"/>
          </a:xfrm>
        </p:spPr>
        <p:txBody>
          <a:bodyPr/>
          <a:lstStyle/>
          <a:p>
            <a:pPr algn="ctr"/>
            <a:r>
              <a:rPr lang="en-US" b="1" dirty="0" smtClean="0">
                <a:solidFill>
                  <a:schemeClr val="tx1"/>
                </a:solidFill>
                <a:latin typeface="Trebuchet MS" panose="020B0603020202020204" pitchFamily="34" charset="0"/>
                <a:cs typeface="Calibri" panose="020F0502020204030204" pitchFamily="34" charset="0"/>
              </a:rPr>
              <a:t>Inpatient Case Creation  </a:t>
            </a:r>
            <a:endParaRPr lang="en-US" b="1" dirty="0">
              <a:solidFill>
                <a:schemeClr val="tx1"/>
              </a:solidFill>
              <a:latin typeface="Trebuchet MS" panose="020B0603020202020204" pitchFamily="34" charset="0"/>
              <a:cs typeface="Calibri" panose="020F0502020204030204" pitchFamily="34" charset="0"/>
            </a:endParaRPr>
          </a:p>
        </p:txBody>
      </p:sp>
      <p:sp>
        <p:nvSpPr>
          <p:cNvPr id="3" name="Content Placeholder 2"/>
          <p:cNvSpPr>
            <a:spLocks noGrp="1"/>
          </p:cNvSpPr>
          <p:nvPr>
            <p:ph idx="1"/>
          </p:nvPr>
        </p:nvSpPr>
        <p:spPr>
          <a:xfrm>
            <a:off x="177801" y="1016001"/>
            <a:ext cx="9156700" cy="4859867"/>
          </a:xfrm>
        </p:spPr>
        <p:txBody>
          <a:bodyPr>
            <a:normAutofit/>
          </a:bodyPr>
          <a:lstStyle/>
          <a:p>
            <a:pPr marL="0" indent="0">
              <a:buNone/>
            </a:pPr>
            <a:r>
              <a:rPr lang="en-US" sz="1600" dirty="0" smtClean="0">
                <a:solidFill>
                  <a:schemeClr val="tx1"/>
                </a:solidFill>
              </a:rPr>
              <a:t>Upon completion of registration/login, the Home Page will then display. Click </a:t>
            </a:r>
            <a:r>
              <a:rPr lang="en-US" sz="1600" b="1" dirty="0" smtClean="0">
                <a:solidFill>
                  <a:schemeClr val="tx1"/>
                </a:solidFill>
              </a:rPr>
              <a:t>New Request </a:t>
            </a:r>
            <a:r>
              <a:rPr lang="en-US" sz="1600" dirty="0" smtClean="0">
                <a:solidFill>
                  <a:schemeClr val="tx1"/>
                </a:solidFill>
              </a:rPr>
              <a:t>to initiate a case.</a:t>
            </a:r>
            <a:endParaRPr lang="en-US" sz="1600" dirty="0">
              <a:solidFill>
                <a:schemeClr val="tx1"/>
              </a:solidFill>
            </a:endParaRPr>
          </a:p>
        </p:txBody>
      </p:sp>
      <p:pic>
        <p:nvPicPr>
          <p:cNvPr id="5" name="Picture 4"/>
          <p:cNvPicPr>
            <a:picLocks noChangeAspect="1"/>
          </p:cNvPicPr>
          <p:nvPr/>
        </p:nvPicPr>
        <p:blipFill>
          <a:blip r:embed="rId2"/>
          <a:stretch>
            <a:fillRect/>
          </a:stretch>
        </p:blipFill>
        <p:spPr>
          <a:xfrm>
            <a:off x="1295400" y="1798377"/>
            <a:ext cx="7912100" cy="2660103"/>
          </a:xfrm>
          <a:prstGeom prst="rect">
            <a:avLst/>
          </a:prstGeom>
        </p:spPr>
      </p:pic>
      <p:sp>
        <p:nvSpPr>
          <p:cNvPr id="14" name="Left Arrow 13"/>
          <p:cNvSpPr/>
          <p:nvPr/>
        </p:nvSpPr>
        <p:spPr>
          <a:xfrm>
            <a:off x="2293570" y="3653356"/>
            <a:ext cx="978408" cy="376785"/>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3DD6031D-F7A1-4E57-A698-361092250434}"/>
              </a:ext>
            </a:extLst>
          </p:cNvPr>
          <p:cNvPicPr/>
          <p:nvPr/>
        </p:nvPicPr>
        <p:blipFill>
          <a:blip r:embed="rId3">
            <a:extLst>
              <a:ext uri="{28A0092B-C50C-407E-A947-70E740481C1C}">
                <a14:useLocalDpi xmlns:a14="http://schemas.microsoft.com/office/drawing/2010/main" val="0"/>
              </a:ext>
            </a:extLst>
          </a:blip>
          <a:stretch>
            <a:fillRect/>
          </a:stretch>
        </p:blipFill>
        <p:spPr>
          <a:xfrm>
            <a:off x="0" y="6328832"/>
            <a:ext cx="2467585" cy="529167"/>
          </a:xfrm>
          <a:prstGeom prst="rect">
            <a:avLst/>
          </a:prstGeom>
        </p:spPr>
      </p:pic>
      <p:sp>
        <p:nvSpPr>
          <p:cNvPr id="4" name="Rectangle 3"/>
          <p:cNvSpPr/>
          <p:nvPr/>
        </p:nvSpPr>
        <p:spPr>
          <a:xfrm>
            <a:off x="4443211" y="1893194"/>
            <a:ext cx="1159099" cy="4690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24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10167"/>
            <a:ext cx="10286997" cy="743934"/>
          </a:xfrm>
        </p:spPr>
        <p:txBody>
          <a:bodyPr/>
          <a:lstStyle/>
          <a:p>
            <a:pPr algn="ctr"/>
            <a:r>
              <a:rPr lang="en-US" b="1" dirty="0" smtClean="0">
                <a:solidFill>
                  <a:schemeClr val="tx1"/>
                </a:solidFill>
                <a:latin typeface="Trebuchet MS" panose="020B0603020202020204" pitchFamily="34" charset="0"/>
                <a:cs typeface="Calibri" panose="020F0502020204030204" pitchFamily="34" charset="0"/>
              </a:rPr>
              <a:t>Inpatient Case Creation (cont’d) </a:t>
            </a:r>
            <a:endParaRPr lang="en-US" b="1" dirty="0">
              <a:solidFill>
                <a:schemeClr val="tx1"/>
              </a:solidFill>
              <a:latin typeface="Trebuchet MS" panose="020B0603020202020204" pitchFamily="34" charset="0"/>
              <a:cs typeface="Calibri" panose="020F0502020204030204" pitchFamily="34" charset="0"/>
            </a:endParaRPr>
          </a:p>
        </p:txBody>
      </p:sp>
      <p:sp>
        <p:nvSpPr>
          <p:cNvPr id="3" name="Content Placeholder 2"/>
          <p:cNvSpPr>
            <a:spLocks noGrp="1"/>
          </p:cNvSpPr>
          <p:nvPr>
            <p:ph idx="1"/>
          </p:nvPr>
        </p:nvSpPr>
        <p:spPr>
          <a:xfrm>
            <a:off x="609601" y="1054101"/>
            <a:ext cx="8966199" cy="4394199"/>
          </a:xfrm>
        </p:spPr>
        <p:txBody>
          <a:bodyPr>
            <a:normAutofit/>
          </a:bodyPr>
          <a:lstStyle/>
          <a:p>
            <a:pPr marL="0" indent="0">
              <a:buNone/>
            </a:pPr>
            <a:r>
              <a:rPr lang="en-US" sz="1600" dirty="0">
                <a:solidFill>
                  <a:schemeClr val="tx1"/>
                </a:solidFill>
              </a:rPr>
              <a:t>A</a:t>
            </a:r>
            <a:r>
              <a:rPr lang="en-US" sz="1600" b="1" dirty="0">
                <a:solidFill>
                  <a:schemeClr val="tx1"/>
                </a:solidFill>
              </a:rPr>
              <a:t> </a:t>
            </a:r>
            <a:r>
              <a:rPr lang="en-US" sz="1600" dirty="0">
                <a:solidFill>
                  <a:schemeClr val="tx1"/>
                </a:solidFill>
              </a:rPr>
              <a:t>Member Search can be performed by either entering in the </a:t>
            </a:r>
            <a:r>
              <a:rPr lang="en-US" sz="1600" b="1" dirty="0">
                <a:solidFill>
                  <a:schemeClr val="tx1"/>
                </a:solidFill>
              </a:rPr>
              <a:t>Members ID </a:t>
            </a:r>
            <a:r>
              <a:rPr lang="en-US" sz="1600" dirty="0">
                <a:solidFill>
                  <a:schemeClr val="tx1"/>
                </a:solidFill>
              </a:rPr>
              <a:t>number or the </a:t>
            </a:r>
            <a:r>
              <a:rPr lang="en-US" sz="1600" b="1" dirty="0">
                <a:solidFill>
                  <a:schemeClr val="tx1"/>
                </a:solidFill>
              </a:rPr>
              <a:t>Members Last Name </a:t>
            </a:r>
            <a:r>
              <a:rPr lang="en-US" sz="1600" dirty="0">
                <a:solidFill>
                  <a:schemeClr val="tx1"/>
                </a:solidFill>
              </a:rPr>
              <a:t>and </a:t>
            </a:r>
            <a:r>
              <a:rPr lang="en-US" sz="1600" b="1" dirty="0">
                <a:solidFill>
                  <a:schemeClr val="tx1"/>
                </a:solidFill>
              </a:rPr>
              <a:t>Date of Birth</a:t>
            </a:r>
            <a:r>
              <a:rPr lang="en-US" sz="1600" dirty="0">
                <a:solidFill>
                  <a:schemeClr val="tx1"/>
                </a:solidFill>
              </a:rPr>
              <a:t>. </a:t>
            </a:r>
            <a:r>
              <a:rPr lang="en-US" sz="1600" b="1" dirty="0">
                <a:solidFill>
                  <a:schemeClr val="tx1"/>
                </a:solidFill>
              </a:rPr>
              <a:t>(PLEASE NOTE: Entering information in all three search fields will NOT yield results. You must either search by the Members ID number or their demographic information</a:t>
            </a:r>
            <a:r>
              <a:rPr lang="en-US" sz="1600" dirty="0">
                <a:solidFill>
                  <a:schemeClr val="tx1"/>
                </a:solidFill>
              </a:rPr>
              <a:t>.) </a:t>
            </a:r>
          </a:p>
        </p:txBody>
      </p:sp>
      <p:pic>
        <p:nvPicPr>
          <p:cNvPr id="5" name="Picture 4">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0" y="6268434"/>
            <a:ext cx="2616200" cy="482600"/>
          </a:xfrm>
          <a:prstGeom prst="rect">
            <a:avLst/>
          </a:prstGeom>
        </p:spPr>
      </p:pic>
      <p:pic>
        <p:nvPicPr>
          <p:cNvPr id="10" name="Picture 9"/>
          <p:cNvPicPr/>
          <p:nvPr/>
        </p:nvPicPr>
        <p:blipFill>
          <a:blip r:embed="rId3"/>
          <a:stretch>
            <a:fillRect/>
          </a:stretch>
        </p:blipFill>
        <p:spPr>
          <a:xfrm>
            <a:off x="609601" y="2080808"/>
            <a:ext cx="7963640" cy="3933625"/>
          </a:xfrm>
          <a:prstGeom prst="rect">
            <a:avLst/>
          </a:prstGeom>
        </p:spPr>
      </p:pic>
      <p:sp>
        <p:nvSpPr>
          <p:cNvPr id="7" name="Right Arrow 6"/>
          <p:cNvSpPr/>
          <p:nvPr/>
        </p:nvSpPr>
        <p:spPr>
          <a:xfrm>
            <a:off x="2717442" y="4018208"/>
            <a:ext cx="669702" cy="21894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flipV="1">
            <a:off x="2717442" y="4498302"/>
            <a:ext cx="669702" cy="10660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717442" y="4739425"/>
            <a:ext cx="669702" cy="12663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99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54000"/>
            <a:ext cx="10667998" cy="1020231"/>
          </a:xfrm>
        </p:spPr>
        <p:txBody>
          <a:bodyPr>
            <a:normAutofit/>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p>
        </p:txBody>
      </p:sp>
      <p:sp>
        <p:nvSpPr>
          <p:cNvPr id="3" name="Content Placeholder 2"/>
          <p:cNvSpPr>
            <a:spLocks noGrp="1"/>
          </p:cNvSpPr>
          <p:nvPr>
            <p:ph idx="1"/>
          </p:nvPr>
        </p:nvSpPr>
        <p:spPr>
          <a:xfrm>
            <a:off x="596901" y="1041400"/>
            <a:ext cx="8864600" cy="4834469"/>
          </a:xfrm>
        </p:spPr>
        <p:txBody>
          <a:bodyPr>
            <a:normAutofit/>
          </a:bodyPr>
          <a:lstStyle/>
          <a:p>
            <a:pPr marL="0" indent="0">
              <a:buNone/>
            </a:pPr>
            <a:r>
              <a:rPr lang="en-US" sz="1600" dirty="0">
                <a:solidFill>
                  <a:schemeClr val="tx1"/>
                </a:solidFill>
              </a:rPr>
              <a:t>Select the Member from the search results by clicking </a:t>
            </a:r>
            <a:r>
              <a:rPr lang="en-US" sz="1600" b="1" dirty="0">
                <a:solidFill>
                  <a:schemeClr val="tx1"/>
                </a:solidFill>
              </a:rPr>
              <a:t>Select</a:t>
            </a:r>
            <a:r>
              <a:rPr lang="en-US" sz="1600" dirty="0">
                <a:solidFill>
                  <a:schemeClr val="tx1"/>
                </a:solidFill>
              </a:rPr>
              <a:t>. (</a:t>
            </a:r>
            <a:r>
              <a:rPr lang="en-US" sz="1600" b="1" dirty="0">
                <a:solidFill>
                  <a:schemeClr val="tx1"/>
                </a:solidFill>
              </a:rPr>
              <a:t>Ensure the accuracy of the members name and member ID before proceeding.) </a:t>
            </a:r>
            <a:endParaRPr lang="en-US" sz="1600" dirty="0">
              <a:solidFill>
                <a:schemeClr val="tx1"/>
              </a:solidFill>
            </a:endParaRPr>
          </a:p>
          <a:p>
            <a:pPr marL="0" indent="0">
              <a:buNone/>
            </a:pPr>
            <a:endParaRPr lang="en-US" sz="1600" dirty="0">
              <a:solidFill>
                <a:schemeClr val="tx1"/>
              </a:solidFill>
            </a:endParaRPr>
          </a:p>
        </p:txBody>
      </p:sp>
      <p:pic>
        <p:nvPicPr>
          <p:cNvPr id="8" name="Picture 7">
            <a:extLst>
              <a:ext uri="{FF2B5EF4-FFF2-40B4-BE49-F238E27FC236}">
                <a16:creationId xmlns:a16="http://schemas.microsoft.com/office/drawing/2014/main" xmlns="" id="{3DD6031D-F7A1-4E57-A698-36109225043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300" y="6235701"/>
            <a:ext cx="2044700" cy="452970"/>
          </a:xfrm>
          <a:prstGeom prst="rect">
            <a:avLst/>
          </a:prstGeom>
        </p:spPr>
      </p:pic>
      <p:pic>
        <p:nvPicPr>
          <p:cNvPr id="9" name="Picture 8"/>
          <p:cNvPicPr>
            <a:picLocks noChangeAspect="1"/>
          </p:cNvPicPr>
          <p:nvPr/>
        </p:nvPicPr>
        <p:blipFill>
          <a:blip r:embed="rId3"/>
          <a:stretch>
            <a:fillRect/>
          </a:stretch>
        </p:blipFill>
        <p:spPr>
          <a:xfrm>
            <a:off x="463639" y="1729093"/>
            <a:ext cx="9037037" cy="3589881"/>
          </a:xfrm>
          <a:prstGeom prst="rect">
            <a:avLst/>
          </a:prstGeom>
        </p:spPr>
      </p:pic>
      <p:sp>
        <p:nvSpPr>
          <p:cNvPr id="7" name="Rectangle 6"/>
          <p:cNvSpPr/>
          <p:nvPr/>
        </p:nvSpPr>
        <p:spPr>
          <a:xfrm>
            <a:off x="6632620" y="3734873"/>
            <a:ext cx="579549" cy="2704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73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4801"/>
            <a:ext cx="8686799" cy="749299"/>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p>
        </p:txBody>
      </p:sp>
      <p:sp>
        <p:nvSpPr>
          <p:cNvPr id="3" name="Content Placeholder 2"/>
          <p:cNvSpPr>
            <a:spLocks noGrp="1"/>
          </p:cNvSpPr>
          <p:nvPr>
            <p:ph idx="1"/>
          </p:nvPr>
        </p:nvSpPr>
        <p:spPr>
          <a:xfrm>
            <a:off x="419101" y="1054100"/>
            <a:ext cx="9245600" cy="4102100"/>
          </a:xfrm>
        </p:spPr>
        <p:txBody>
          <a:bodyPr/>
          <a:lstStyle/>
          <a:p>
            <a:pPr marL="0" indent="0">
              <a:buNone/>
            </a:pPr>
            <a:r>
              <a:rPr lang="en-US" sz="1600" dirty="0" smtClean="0"/>
              <a:t>Verify the member’s information then click </a:t>
            </a:r>
            <a:r>
              <a:rPr lang="en-US" sz="1600" b="1" dirty="0" smtClean="0">
                <a:latin typeface="Calibri" panose="020F0502020204030204" pitchFamily="34" charset="0"/>
                <a:cs typeface="Calibri" panose="020F0502020204030204" pitchFamily="34" charset="0"/>
              </a:rPr>
              <a:t>New Request.</a:t>
            </a:r>
          </a:p>
          <a:p>
            <a:pPr marL="0" indent="0">
              <a:buNone/>
            </a:pP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19101" y="1624884"/>
            <a:ext cx="9245599" cy="3724457"/>
          </a:xfrm>
          <a:prstGeom prst="rect">
            <a:avLst/>
          </a:prstGeom>
          <a:solidFill>
            <a:schemeClr val="accent2"/>
          </a:solidFill>
        </p:spPr>
      </p:pic>
      <p:pic>
        <p:nvPicPr>
          <p:cNvPr id="5" name="Picture 4">
            <a:extLst>
              <a:ext uri="{FF2B5EF4-FFF2-40B4-BE49-F238E27FC236}">
                <a16:creationId xmlns:a16="http://schemas.microsoft.com/office/drawing/2014/main" xmlns="" id="{3DD6031D-F7A1-4E57-A698-3610922504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096000"/>
            <a:ext cx="1905000" cy="647700"/>
          </a:xfrm>
          <a:prstGeom prst="rect">
            <a:avLst/>
          </a:prstGeom>
        </p:spPr>
      </p:pic>
      <p:sp>
        <p:nvSpPr>
          <p:cNvPr id="6" name="Rectangle 5"/>
          <p:cNvSpPr/>
          <p:nvPr/>
        </p:nvSpPr>
        <p:spPr>
          <a:xfrm>
            <a:off x="3915177" y="1624884"/>
            <a:ext cx="1918953" cy="5774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6085" y="3232597"/>
            <a:ext cx="1287887" cy="4121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60642" y="3258355"/>
            <a:ext cx="1635617" cy="2833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171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99634"/>
            <a:ext cx="9931397" cy="812799"/>
          </a:xfrm>
        </p:spPr>
        <p:txBody>
          <a:bodyPr>
            <a:normAutofit/>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42900" y="1112434"/>
            <a:ext cx="10858499" cy="5034368"/>
          </a:xfrm>
        </p:spPr>
        <p:txBody>
          <a:bodyPr/>
          <a:lstStyle/>
          <a:p>
            <a:pPr marL="0" indent="0">
              <a:buNone/>
            </a:pPr>
            <a:r>
              <a:rPr lang="en-US" sz="1600" dirty="0" smtClean="0">
                <a:latin typeface="Trebuchet MS" panose="020B0603020202020204" pitchFamily="34" charset="0"/>
                <a:cs typeface="Calibri" panose="020F0502020204030204" pitchFamily="34" charset="0"/>
              </a:rPr>
              <a:t>Select </a:t>
            </a:r>
            <a:r>
              <a:rPr lang="en-US" sz="1600" b="1" dirty="0" smtClean="0">
                <a:latin typeface="Trebuchet MS" panose="020B0603020202020204" pitchFamily="34" charset="0"/>
                <a:cs typeface="Calibri" panose="020F0502020204030204" pitchFamily="34" charset="0"/>
              </a:rPr>
              <a:t>Inpatien</a:t>
            </a:r>
            <a:r>
              <a:rPr lang="en-US" sz="1600" dirty="0" smtClean="0">
                <a:latin typeface="Trebuchet MS" panose="020B0603020202020204" pitchFamily="34" charset="0"/>
                <a:cs typeface="Calibri" panose="020F0502020204030204" pitchFamily="34" charset="0"/>
              </a:rPr>
              <a:t>t as the </a:t>
            </a:r>
            <a:r>
              <a:rPr lang="en-US" sz="1600" b="1" dirty="0" smtClean="0">
                <a:latin typeface="Trebuchet MS" panose="020B0603020202020204" pitchFamily="34" charset="0"/>
                <a:cs typeface="Calibri" panose="020F0502020204030204" pitchFamily="34" charset="0"/>
              </a:rPr>
              <a:t>request type </a:t>
            </a:r>
            <a:r>
              <a:rPr lang="en-US" sz="1600" dirty="0" smtClean="0">
                <a:latin typeface="Trebuchet MS" panose="020B0603020202020204" pitchFamily="34" charset="0"/>
                <a:cs typeface="Calibri" panose="020F0502020204030204" pitchFamily="34" charset="0"/>
              </a:rPr>
              <a:t>and </a:t>
            </a:r>
            <a:r>
              <a:rPr lang="en-US" sz="1600" dirty="0">
                <a:latin typeface="Trebuchet MS" panose="020B0603020202020204" pitchFamily="34" charset="0"/>
                <a:cs typeface="Calibri" panose="020F0502020204030204" pitchFamily="34" charset="0"/>
              </a:rPr>
              <a:t>c</a:t>
            </a:r>
            <a:r>
              <a:rPr lang="en-US" sz="1600" dirty="0" smtClean="0">
                <a:latin typeface="Trebuchet MS" panose="020B0603020202020204" pitchFamily="34" charset="0"/>
                <a:cs typeface="Calibri" panose="020F0502020204030204" pitchFamily="34" charset="0"/>
              </a:rPr>
              <a:t>lick </a:t>
            </a:r>
            <a:r>
              <a:rPr lang="en-US" sz="1600" b="1" dirty="0" smtClean="0">
                <a:latin typeface="Trebuchet MS" panose="020B0603020202020204" pitchFamily="34" charset="0"/>
                <a:cs typeface="Calibri" panose="020F0502020204030204" pitchFamily="34" charset="0"/>
              </a:rPr>
              <a:t>Create Request</a:t>
            </a:r>
            <a:r>
              <a:rPr lang="en-US" sz="1600" dirty="0" smtClean="0">
                <a:latin typeface="Trebuchet MS" panose="020B0603020202020204" pitchFamily="34" charset="0"/>
                <a:cs typeface="Calibri" panose="020F0502020204030204" pitchFamily="34" charset="0"/>
              </a:rPr>
              <a:t>. </a:t>
            </a:r>
          </a:p>
          <a:p>
            <a:pPr marL="0" indent="0">
              <a:buNone/>
            </a:pPr>
            <a:endParaRPr lang="en-US" dirty="0"/>
          </a:p>
          <a:p>
            <a:pPr marL="0" indent="0">
              <a:buNone/>
            </a:pPr>
            <a:endParaRPr lang="en-US" dirty="0"/>
          </a:p>
        </p:txBody>
      </p:sp>
      <p:pic>
        <p:nvPicPr>
          <p:cNvPr id="12" name="Picture 11">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167426" y="6470389"/>
            <a:ext cx="2253803" cy="370998"/>
          </a:xfrm>
          <a:prstGeom prst="rect">
            <a:avLst/>
          </a:prstGeom>
        </p:spPr>
      </p:pic>
      <p:pic>
        <p:nvPicPr>
          <p:cNvPr id="13" name="Picture 12"/>
          <p:cNvPicPr>
            <a:picLocks noChangeAspect="1"/>
          </p:cNvPicPr>
          <p:nvPr/>
        </p:nvPicPr>
        <p:blipFill>
          <a:blip r:embed="rId3"/>
          <a:stretch>
            <a:fillRect/>
          </a:stretch>
        </p:blipFill>
        <p:spPr>
          <a:xfrm>
            <a:off x="342900" y="1621520"/>
            <a:ext cx="8731203" cy="3852001"/>
          </a:xfrm>
          <a:prstGeom prst="rect">
            <a:avLst/>
          </a:prstGeom>
        </p:spPr>
      </p:pic>
      <p:sp>
        <p:nvSpPr>
          <p:cNvPr id="14" name="Up Arrow 13"/>
          <p:cNvSpPr/>
          <p:nvPr/>
        </p:nvSpPr>
        <p:spPr>
          <a:xfrm>
            <a:off x="4573272" y="5263617"/>
            <a:ext cx="270457" cy="6439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5640946" y="5200248"/>
            <a:ext cx="283336" cy="70731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294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283335"/>
            <a:ext cx="10535989" cy="801819"/>
          </a:xfrm>
        </p:spPr>
        <p:txBody>
          <a:bodyPr>
            <a:normAutofit/>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4699" y="1085154"/>
            <a:ext cx="9311425" cy="4790714"/>
          </a:xfrm>
        </p:spPr>
        <p:txBody>
          <a:bodyPr/>
          <a:lstStyle/>
          <a:p>
            <a:pPr marL="0" indent="0">
              <a:buNone/>
            </a:pPr>
            <a:r>
              <a:rPr lang="en-US" sz="1600" dirty="0">
                <a:solidFill>
                  <a:schemeClr val="tx1"/>
                </a:solidFill>
              </a:rPr>
              <a:t>The first section will be the </a:t>
            </a:r>
            <a:r>
              <a:rPr lang="en-US" sz="1600" b="1" dirty="0">
                <a:solidFill>
                  <a:schemeClr val="tx1"/>
                </a:solidFill>
              </a:rPr>
              <a:t>Patient Detail</a:t>
            </a:r>
            <a:r>
              <a:rPr lang="en-US" sz="1600" dirty="0">
                <a:solidFill>
                  <a:schemeClr val="tx1"/>
                </a:solidFill>
              </a:rPr>
              <a:t>. </a:t>
            </a:r>
            <a:r>
              <a:rPr lang="en-US" sz="1600" dirty="0" smtClean="0">
                <a:solidFill>
                  <a:schemeClr val="tx1"/>
                </a:solidFill>
              </a:rPr>
              <a:t>To </a:t>
            </a:r>
            <a:r>
              <a:rPr lang="en-US" sz="1600" dirty="0">
                <a:solidFill>
                  <a:schemeClr val="tx1"/>
                </a:solidFill>
              </a:rPr>
              <a:t>continue click the </a:t>
            </a:r>
            <a:r>
              <a:rPr lang="en-US" sz="1600" b="1" dirty="0">
                <a:solidFill>
                  <a:schemeClr val="tx1"/>
                </a:solidFill>
              </a:rPr>
              <a:t>NEXT </a:t>
            </a:r>
            <a:r>
              <a:rPr lang="en-US" sz="1600" dirty="0">
                <a:solidFill>
                  <a:schemeClr val="tx1"/>
                </a:solidFill>
              </a:rPr>
              <a:t>button</a:t>
            </a:r>
            <a:r>
              <a:rPr lang="en-US" sz="1600" dirty="0" smtClean="0">
                <a:solidFill>
                  <a:schemeClr val="tx1"/>
                </a:solidFill>
              </a:rPr>
              <a:t>.</a:t>
            </a:r>
            <a:r>
              <a:rPr lang="en-US" sz="1600" b="1" dirty="0">
                <a:solidFill>
                  <a:schemeClr val="tx1"/>
                </a:solidFill>
              </a:rPr>
              <a:t> </a:t>
            </a:r>
            <a:endParaRPr lang="en-US" sz="1600" dirty="0">
              <a:solidFill>
                <a:schemeClr val="tx1"/>
              </a:solidFill>
            </a:endParaRPr>
          </a:p>
          <a:p>
            <a:pPr marL="0" indent="0">
              <a:buNone/>
            </a:pPr>
            <a:endParaRPr lang="en-US" dirty="0"/>
          </a:p>
        </p:txBody>
      </p:sp>
      <p:pic>
        <p:nvPicPr>
          <p:cNvPr id="6" name="Picture 5">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0" y="6362701"/>
            <a:ext cx="2473718" cy="495299"/>
          </a:xfrm>
          <a:prstGeom prst="rect">
            <a:avLst/>
          </a:prstGeom>
        </p:spPr>
      </p:pic>
      <p:pic>
        <p:nvPicPr>
          <p:cNvPr id="8" name="Picture 7"/>
          <p:cNvPicPr>
            <a:picLocks noChangeAspect="1"/>
          </p:cNvPicPr>
          <p:nvPr/>
        </p:nvPicPr>
        <p:blipFill>
          <a:blip r:embed="rId3"/>
          <a:stretch>
            <a:fillRect/>
          </a:stretch>
        </p:blipFill>
        <p:spPr>
          <a:xfrm>
            <a:off x="1193929" y="2093035"/>
            <a:ext cx="6885904" cy="3574839"/>
          </a:xfrm>
          <a:prstGeom prst="rect">
            <a:avLst/>
          </a:prstGeom>
        </p:spPr>
      </p:pic>
      <p:sp>
        <p:nvSpPr>
          <p:cNvPr id="10" name="Right Arrow 9"/>
          <p:cNvSpPr/>
          <p:nvPr/>
        </p:nvSpPr>
        <p:spPr>
          <a:xfrm>
            <a:off x="1241638" y="2653046"/>
            <a:ext cx="437882" cy="1803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027313" y="4971246"/>
            <a:ext cx="553791" cy="29621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03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7730"/>
            <a:ext cx="8596668" cy="772732"/>
          </a:xfrm>
        </p:spPr>
        <p:txBody>
          <a:bodyPr/>
          <a:lstStyle/>
          <a:p>
            <a:pPr algn="ctr"/>
            <a:r>
              <a:rPr lang="en-US" b="1" dirty="0">
                <a:solidFill>
                  <a:schemeClr val="tx1"/>
                </a:solidFill>
                <a:latin typeface="Trebuchet MS" panose="020B0603020202020204" pitchFamily="34" charset="0"/>
                <a:cs typeface="Calibri" panose="020F0502020204030204" pitchFamily="34" charset="0"/>
              </a:rPr>
              <a:t>Inpatient Case Creation (cont’d) </a:t>
            </a:r>
            <a:endParaRPr lang="en-US" dirty="0"/>
          </a:p>
        </p:txBody>
      </p:sp>
      <p:sp>
        <p:nvSpPr>
          <p:cNvPr id="3" name="Content Placeholder 2"/>
          <p:cNvSpPr>
            <a:spLocks noGrp="1"/>
          </p:cNvSpPr>
          <p:nvPr>
            <p:ph idx="1"/>
          </p:nvPr>
        </p:nvSpPr>
        <p:spPr>
          <a:xfrm>
            <a:off x="463639" y="1030311"/>
            <a:ext cx="9272789" cy="4778062"/>
          </a:xfrm>
        </p:spPr>
        <p:txBody>
          <a:bodyPr/>
          <a:lstStyle/>
          <a:p>
            <a:pPr marL="0" indent="0">
              <a:buNone/>
            </a:pPr>
            <a:r>
              <a:rPr lang="en-US" sz="1600" dirty="0">
                <a:solidFill>
                  <a:schemeClr val="tx1"/>
                </a:solidFill>
              </a:rPr>
              <a:t>The </a:t>
            </a:r>
            <a:r>
              <a:rPr lang="en-US" sz="1600" b="1" dirty="0">
                <a:solidFill>
                  <a:schemeClr val="tx1"/>
                </a:solidFill>
              </a:rPr>
              <a:t>Requesting Provider </a:t>
            </a:r>
            <a:r>
              <a:rPr lang="en-US" sz="1600" dirty="0">
                <a:solidFill>
                  <a:schemeClr val="tx1"/>
                </a:solidFill>
              </a:rPr>
              <a:t>section will populate the requesting provider listed in the change context Section. If requesting provider need to be changed, you must cancel request, make the selection from the change context section, then proceed with new case creation. Enter in the</a:t>
            </a:r>
            <a:r>
              <a:rPr lang="en-US" sz="1600" b="1" dirty="0">
                <a:solidFill>
                  <a:schemeClr val="tx1"/>
                </a:solidFill>
              </a:rPr>
              <a:t> FAX </a:t>
            </a:r>
            <a:r>
              <a:rPr lang="en-US" sz="1600" dirty="0">
                <a:solidFill>
                  <a:schemeClr val="tx1"/>
                </a:solidFill>
              </a:rPr>
              <a:t>number to where the correspondence pertaining to this request should be sent. (</a:t>
            </a:r>
            <a:r>
              <a:rPr lang="en-US" sz="1600" b="1" dirty="0">
                <a:solidFill>
                  <a:schemeClr val="tx1"/>
                </a:solidFill>
              </a:rPr>
              <a:t>NOTE: The Requesting Provider can only be changed if there is more than one NPI number registered to the </a:t>
            </a:r>
            <a:r>
              <a:rPr lang="en-US" sz="1600" b="1" dirty="0" err="1">
                <a:solidFill>
                  <a:schemeClr val="tx1"/>
                </a:solidFill>
              </a:rPr>
              <a:t>Atrezzo</a:t>
            </a:r>
            <a:r>
              <a:rPr lang="en-US" sz="1600" b="1" dirty="0">
                <a:solidFill>
                  <a:schemeClr val="tx1"/>
                </a:solidFill>
              </a:rPr>
              <a:t> Provider Portal account. </a:t>
            </a:r>
            <a:r>
              <a:rPr lang="en-US" sz="1600" b="1" dirty="0" smtClean="0">
                <a:solidFill>
                  <a:schemeClr val="tx1"/>
                </a:solidFill>
              </a:rPr>
              <a:t>If </a:t>
            </a:r>
            <a:r>
              <a:rPr lang="en-US" sz="1600" b="1" dirty="0">
                <a:solidFill>
                  <a:schemeClr val="tx1"/>
                </a:solidFill>
              </a:rPr>
              <a:t>the requesting provider is not correct, you must cancel the request, change context and start with new case creation</a:t>
            </a:r>
            <a:r>
              <a:rPr lang="en-US" sz="1600" b="1" dirty="0" smtClean="0">
                <a:solidFill>
                  <a:schemeClr val="tx1"/>
                </a:solidFill>
              </a:rPr>
              <a:t>.)</a:t>
            </a:r>
            <a:endParaRPr lang="en-US" sz="1600" b="1" dirty="0">
              <a:solidFill>
                <a:schemeClr val="tx1"/>
              </a:solidFill>
            </a:endParaRPr>
          </a:p>
          <a:p>
            <a:pPr marL="0" indent="0">
              <a:buNone/>
            </a:pPr>
            <a:endParaRPr lang="en-US" dirty="0"/>
          </a:p>
        </p:txBody>
      </p:sp>
      <p:pic>
        <p:nvPicPr>
          <p:cNvPr id="4" name="Picture 3">
            <a:extLst>
              <a:ext uri="{FF2B5EF4-FFF2-40B4-BE49-F238E27FC236}">
                <a16:creationId xmlns:a16="http://schemas.microsoft.com/office/drawing/2014/main" xmlns=""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0" y="6194737"/>
            <a:ext cx="2125014" cy="489397"/>
          </a:xfrm>
          <a:prstGeom prst="rect">
            <a:avLst/>
          </a:prstGeom>
        </p:spPr>
      </p:pic>
      <p:pic>
        <p:nvPicPr>
          <p:cNvPr id="5" name="Picture 4"/>
          <p:cNvPicPr>
            <a:picLocks noChangeAspect="1"/>
          </p:cNvPicPr>
          <p:nvPr/>
        </p:nvPicPr>
        <p:blipFill>
          <a:blip r:embed="rId3"/>
          <a:stretch>
            <a:fillRect/>
          </a:stretch>
        </p:blipFill>
        <p:spPr>
          <a:xfrm>
            <a:off x="1497896" y="2820944"/>
            <a:ext cx="6136093" cy="3579388"/>
          </a:xfrm>
          <a:prstGeom prst="rect">
            <a:avLst/>
          </a:prstGeom>
        </p:spPr>
      </p:pic>
      <p:sp>
        <p:nvSpPr>
          <p:cNvPr id="6" name="Rectangle 5"/>
          <p:cNvSpPr/>
          <p:nvPr/>
        </p:nvSpPr>
        <p:spPr>
          <a:xfrm>
            <a:off x="5381398" y="3503526"/>
            <a:ext cx="1764405" cy="14166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166313" y="5679584"/>
            <a:ext cx="450761" cy="12878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774100" y="3528815"/>
            <a:ext cx="334851" cy="11590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a:off x="3876540" y="3419342"/>
            <a:ext cx="669701" cy="14166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608060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5884</TotalTime>
  <Words>1096</Words>
  <Application>Microsoft Office PowerPoint</Application>
  <PresentationFormat>Widescreen</PresentationFormat>
  <Paragraphs>56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PowerPoint Presentation</vt:lpstr>
      <vt:lpstr>ACCESSING ATREZZO PROVIDER PORTAL</vt:lpstr>
      <vt:lpstr>Inpatient Case Creation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Inpatient Case Creation (cont’d) </vt:lpstr>
      <vt:lpstr>For additional training documents, please refer to the Atrezzo Portal User Guide located under the HELP tab within your Atrezzo Provider Portal account.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Dean</dc:creator>
  <cp:lastModifiedBy>Tiffany Brooks</cp:lastModifiedBy>
  <cp:revision>54</cp:revision>
  <dcterms:created xsi:type="dcterms:W3CDTF">2019-10-30T21:32:18Z</dcterms:created>
  <dcterms:modified xsi:type="dcterms:W3CDTF">2019-11-18T20:07:38Z</dcterms:modified>
</cp:coreProperties>
</file>