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80" r:id="rId3"/>
    <p:sldMasterId id="2147483694" r:id="rId4"/>
  </p:sldMasterIdLst>
  <p:notesMasterIdLst>
    <p:notesMasterId r:id="rId36"/>
  </p:notesMasterIdLst>
  <p:sldIdLst>
    <p:sldId id="256" r:id="rId5"/>
    <p:sldId id="270" r:id="rId6"/>
    <p:sldId id="269" r:id="rId7"/>
    <p:sldId id="275" r:id="rId8"/>
    <p:sldId id="295" r:id="rId9"/>
    <p:sldId id="283" r:id="rId10"/>
    <p:sldId id="291" r:id="rId11"/>
    <p:sldId id="294" r:id="rId12"/>
    <p:sldId id="257" r:id="rId13"/>
    <p:sldId id="259" r:id="rId14"/>
    <p:sldId id="260" r:id="rId15"/>
    <p:sldId id="261" r:id="rId16"/>
    <p:sldId id="262" r:id="rId17"/>
    <p:sldId id="263" r:id="rId18"/>
    <p:sldId id="264" r:id="rId19"/>
    <p:sldId id="272" r:id="rId20"/>
    <p:sldId id="274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8" r:id="rId29"/>
    <p:sldId id="287" r:id="rId30"/>
    <p:sldId id="286" r:id="rId31"/>
    <p:sldId id="296" r:id="rId32"/>
    <p:sldId id="290" r:id="rId33"/>
    <p:sldId id="285" r:id="rId34"/>
    <p:sldId id="292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A026"/>
    <a:srgbClr val="068600"/>
    <a:srgbClr val="064B87"/>
    <a:srgbClr val="E1861B"/>
    <a:srgbClr val="A00C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8343" autoAdjust="0"/>
  </p:normalViewPr>
  <p:slideViewPr>
    <p:cSldViewPr>
      <p:cViewPr varScale="1">
        <p:scale>
          <a:sx n="71" d="100"/>
          <a:sy n="71" d="100"/>
        </p:scale>
        <p:origin x="-194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BCBE1C-730D-4246-A8C7-8860FD43FDC0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47CB69-3F7C-40A5-A659-9DD783229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827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long has Grundfos manufactures and sold circulators? 65 years</a:t>
            </a:r>
          </a:p>
          <a:p>
            <a:r>
              <a:rPr lang="en-US" dirty="0"/>
              <a:t>How many Alphas/</a:t>
            </a:r>
            <a:r>
              <a:rPr lang="en-US" dirty="0" err="1"/>
              <a:t>Magnas</a:t>
            </a:r>
            <a:r>
              <a:rPr lang="en-US" dirty="0"/>
              <a:t> installed?  Over 3</a:t>
            </a:r>
            <a:r>
              <a:rPr lang="en-US" baseline="0" dirty="0"/>
              <a:t> </a:t>
            </a:r>
            <a:r>
              <a:rPr lang="en-US" dirty="0"/>
              <a:t>million…</a:t>
            </a:r>
          </a:p>
          <a:p>
            <a:r>
              <a:rPr lang="en-US" dirty="0"/>
              <a:t>What is the percentage warranty rate on Magna? Less than 0.7% globally (0.2% US).</a:t>
            </a:r>
          </a:p>
          <a:p>
            <a:endParaRPr lang="en-US" dirty="0"/>
          </a:p>
          <a:p>
            <a:r>
              <a:rPr lang="en-US" dirty="0"/>
              <a:t>Why so successful? Development Process, Experience, Testing</a:t>
            </a:r>
          </a:p>
          <a:p>
            <a:r>
              <a:rPr lang="en-US" dirty="0"/>
              <a:t>When was the project for Magna3 started? 2008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How many hours have the Magna3 been tested? Over 1 million test hours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Intelligence – 65 years of Grundfos Experience designed into the products</a:t>
            </a:r>
          </a:p>
          <a:p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36ECFE-24F2-48F5-9045-F74FAF767CF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0012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Simply Proportional Pressure</a:t>
            </a:r>
            <a:r>
              <a:rPr lang="en-US" baseline="0" dirty="0"/>
              <a:t> with the following additions:</a:t>
            </a:r>
          </a:p>
          <a:p>
            <a:endParaRPr lang="en-US" baseline="0" dirty="0"/>
          </a:p>
          <a:p>
            <a:r>
              <a:rPr lang="en-US" baseline="0" dirty="0"/>
              <a:t>More aggressive reduction at head at low flow.</a:t>
            </a:r>
          </a:p>
          <a:p>
            <a:r>
              <a:rPr lang="en-US" baseline="0" dirty="0"/>
              <a:t>No user setpoint – default is ½ of maximum head, the pump then adjusts setpoint lower when it sees a lower head a maximum performance.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47CB69-3F7C-40A5-A659-9DD78322913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006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47CB69-3F7C-40A5-A659-9DD78322913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006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1" dirty="0"/>
              <a:t>Reduce  head across the system proportional to reduced flow in the system.</a:t>
            </a:r>
            <a:endParaRPr lang="en-US" sz="1200" dirty="0"/>
          </a:p>
          <a:p>
            <a:pPr marL="0" indent="0">
              <a:buFont typeface="Arial" pitchFamily="34" charset="0"/>
              <a:buNone/>
            </a:pPr>
            <a:endParaRPr lang="en-US" sz="1200" dirty="0">
              <a:latin typeface="+mn-lt"/>
            </a:endParaRPr>
          </a:p>
          <a:p>
            <a:pPr marL="0" indent="0">
              <a:buFont typeface="Arial" pitchFamily="34" charset="0"/>
              <a:buNone/>
            </a:pPr>
            <a:r>
              <a:rPr lang="en-US" sz="1200" dirty="0">
                <a:latin typeface="+mn-lt"/>
              </a:rPr>
              <a:t>Adapts setpoint based on flow limit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47CB69-3F7C-40A5-A659-9DD78322913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006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47CB69-3F7C-40A5-A659-9DD78322913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006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Constant Temperature</a:t>
            </a:r>
          </a:p>
          <a:p>
            <a:r>
              <a:rPr lang="en-US" dirty="0"/>
              <a:t>	Internal Sensor –</a:t>
            </a:r>
            <a:r>
              <a:rPr lang="en-US" baseline="0" dirty="0"/>
              <a:t> maintain constant fluid temperature in flow pipe.  Example is pump installed on return line of domestic hot water.</a:t>
            </a:r>
          </a:p>
          <a:p>
            <a:r>
              <a:rPr lang="en-US" baseline="0" dirty="0"/>
              <a:t>	External Sensor – maintain constant fluid temperature in pipe with external sensor.  Requires Grundfos GO to adjust </a:t>
            </a:r>
            <a:r>
              <a:rPr lang="en-US" baseline="0" dirty="0" err="1"/>
              <a:t>Kp</a:t>
            </a:r>
            <a:r>
              <a:rPr lang="en-US" baseline="0" dirty="0"/>
              <a:t> and Ti values for specific system.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47CB69-3F7C-40A5-A659-9DD78322913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23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Differential</a:t>
            </a:r>
            <a:r>
              <a:rPr lang="en-US" baseline="0" dirty="0"/>
              <a:t> </a:t>
            </a:r>
            <a:r>
              <a:rPr lang="en-US" dirty="0"/>
              <a:t>Temperature</a:t>
            </a:r>
          </a:p>
          <a:p>
            <a:endParaRPr lang="en-US" dirty="0"/>
          </a:p>
          <a:p>
            <a:r>
              <a:rPr lang="en-US" dirty="0"/>
              <a:t>Requires</a:t>
            </a:r>
            <a:r>
              <a:rPr lang="en-US" baseline="0" dirty="0"/>
              <a:t> use of an external sensor.  Maintain constant delta temperature between internal sensor and external sensor.  Requires Grundfos GO to adjust </a:t>
            </a:r>
            <a:r>
              <a:rPr lang="en-US" baseline="0" dirty="0" err="1"/>
              <a:t>Kp</a:t>
            </a:r>
            <a:r>
              <a:rPr lang="en-US" baseline="0" dirty="0"/>
              <a:t> and Ti values for specific system.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47CB69-3F7C-40A5-A659-9DD78322913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23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More than just</a:t>
            </a:r>
            <a:r>
              <a:rPr lang="en-US" baseline="0" dirty="0"/>
              <a:t> a pump!</a:t>
            </a:r>
          </a:p>
          <a:p>
            <a:endParaRPr lang="en-US" baseline="0" dirty="0"/>
          </a:p>
          <a:p>
            <a:r>
              <a:rPr lang="en-US" baseline="0" dirty="0"/>
              <a:t>Built in sensor and estimators provide all the data you could want without the cost of installing additional equipment.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36ECFE-24F2-48F5-9045-F74FAF767CF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8720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47CB69-3F7C-40A5-A659-9DD78322913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5982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Typcial</a:t>
            </a:r>
            <a:r>
              <a:rPr lang="en-US" dirty="0"/>
              <a:t> Installed Circulator – Reference</a:t>
            </a:r>
            <a:r>
              <a:rPr lang="en-US" baseline="0" dirty="0"/>
              <a:t> of power consumption of a traditional circulator</a:t>
            </a:r>
            <a:endParaRPr lang="en-US" dirty="0"/>
          </a:p>
          <a:p>
            <a:r>
              <a:rPr lang="en-US" dirty="0"/>
              <a:t>EEI 0.27</a:t>
            </a:r>
            <a:r>
              <a:rPr lang="en-US" baseline="0" dirty="0"/>
              <a:t> – Requires PM Motor, Proportional Control (</a:t>
            </a:r>
            <a:r>
              <a:rPr lang="en-US" baseline="0" dirty="0" err="1"/>
              <a:t>Wilo</a:t>
            </a:r>
            <a:r>
              <a:rPr lang="en-US" baseline="0" dirty="0"/>
              <a:t> </a:t>
            </a:r>
            <a:r>
              <a:rPr lang="en-US" baseline="0" dirty="0" err="1"/>
              <a:t>Stratos</a:t>
            </a:r>
            <a:r>
              <a:rPr lang="en-US" baseline="0" dirty="0"/>
              <a:t>, Current Magna)</a:t>
            </a:r>
          </a:p>
          <a:p>
            <a:r>
              <a:rPr lang="en-US" baseline="0" dirty="0"/>
              <a:t>EEI 0.23 – Nobody else today (</a:t>
            </a:r>
            <a:r>
              <a:rPr lang="en-US" baseline="0" dirty="0" err="1"/>
              <a:t>Wilo</a:t>
            </a:r>
            <a:r>
              <a:rPr lang="en-US" baseline="0" dirty="0"/>
              <a:t> by 2015)</a:t>
            </a:r>
          </a:p>
          <a:p>
            <a:r>
              <a:rPr lang="en-US" baseline="0" dirty="0"/>
              <a:t>EEI 0.20 – Benchmark Best in Class Level used for EEI </a:t>
            </a:r>
            <a:r>
              <a:rPr lang="en-US" baseline="0" dirty="0" err="1"/>
              <a:t>calulations</a:t>
            </a:r>
            <a:r>
              <a:rPr lang="en-US" baseline="0" dirty="0"/>
              <a:t>, “We required MAGNA3 to be this or Better”</a:t>
            </a:r>
          </a:p>
          <a:p>
            <a:r>
              <a:rPr lang="en-US" baseline="0" dirty="0"/>
              <a:t>EEI 0.17 – Example of MAGNA3 65-120 far exceeds anything out there.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36ECFE-24F2-48F5-9045-F74FAF767CF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0623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Engineers – growing demands on efficient designs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Contractors – Simple Installation, Fewer devices, less time on the job</a:t>
            </a:r>
          </a:p>
          <a:p>
            <a:r>
              <a:rPr lang="en-US" baseline="0" dirty="0"/>
              <a:t>Maintenance Managers – maintenance free, no oil puddles, no bearing assemblies, no shaft seals</a:t>
            </a:r>
          </a:p>
          <a:p>
            <a:r>
              <a:rPr lang="en-US" baseline="0" dirty="0"/>
              <a:t>Owners – less equipment to buy, no maintenance, lower energy bills</a:t>
            </a:r>
          </a:p>
          <a:p>
            <a:r>
              <a:rPr lang="en-US" baseline="0" dirty="0"/>
              <a:t>You – because not only did we add new features an increase the energy savings, but we did it with ZERO cost to you!</a:t>
            </a:r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47CB69-3F7C-40A5-A659-9DD78322913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95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aseline="0" dirty="0"/>
              <a:t>Current Magna</a:t>
            </a:r>
          </a:p>
          <a:p>
            <a:pPr algn="l"/>
            <a:r>
              <a:rPr lang="en-US" baseline="0" dirty="0"/>
              <a:t>	230V</a:t>
            </a:r>
          </a:p>
          <a:p>
            <a:pPr algn="l"/>
            <a:r>
              <a:rPr lang="en-US" baseline="0" dirty="0"/>
              <a:t>	5 Models</a:t>
            </a:r>
          </a:p>
          <a:p>
            <a:pPr algn="l"/>
            <a:r>
              <a:rPr lang="en-US" baseline="0" dirty="0"/>
              <a:t>	35F-230F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47CB69-3F7C-40A5-A659-9DD78322913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5563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47CB69-3F7C-40A5-A659-9DD78322913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4450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47CB69-3F7C-40A5-A659-9DD78322913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4450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Greatly expanded hydraulic coverage</a:t>
            </a:r>
          </a:p>
          <a:p>
            <a:r>
              <a:rPr lang="en-US" dirty="0"/>
              <a:t>Can now handle Cold Water</a:t>
            </a:r>
            <a:r>
              <a:rPr lang="en-US" baseline="0" dirty="0"/>
              <a:t> and Geothermal Applications</a:t>
            </a:r>
          </a:p>
          <a:p>
            <a:endParaRPr lang="en-US" baseline="0" dirty="0"/>
          </a:p>
          <a:p>
            <a:pPr algn="l"/>
            <a:r>
              <a:rPr lang="en-US" baseline="0" dirty="0"/>
              <a:t>Current Magna</a:t>
            </a:r>
          </a:p>
          <a:p>
            <a:pPr algn="l"/>
            <a:r>
              <a:rPr lang="en-US" baseline="0" dirty="0"/>
              <a:t>	230V</a:t>
            </a:r>
          </a:p>
          <a:p>
            <a:pPr algn="l"/>
            <a:r>
              <a:rPr lang="en-US" baseline="0" dirty="0"/>
              <a:t>	5 Models</a:t>
            </a:r>
          </a:p>
          <a:p>
            <a:pPr algn="l"/>
            <a:r>
              <a:rPr lang="en-US" baseline="0" dirty="0"/>
              <a:t>	35F-230F</a:t>
            </a:r>
            <a:endParaRPr lang="en-US" dirty="0"/>
          </a:p>
          <a:p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47CB69-3F7C-40A5-A659-9DD78322913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9750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47CB69-3F7C-40A5-A659-9DD78322913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7512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Starts</a:t>
            </a:r>
            <a:r>
              <a:rPr lang="en-US" baseline="0" dirty="0"/>
              <a:t> and Ends with Measuring</a:t>
            </a:r>
          </a:p>
          <a:p>
            <a:endParaRPr lang="en-US" baseline="0" dirty="0"/>
          </a:p>
          <a:p>
            <a:r>
              <a:rPr lang="en-US" baseline="0" dirty="0"/>
              <a:t>Integrated Sensor provides direct Measurement of pressure and temperature</a:t>
            </a:r>
          </a:p>
          <a:p>
            <a:endParaRPr lang="en-US" baseline="0" dirty="0"/>
          </a:p>
          <a:p>
            <a:r>
              <a:rPr lang="en-US" baseline="0" dirty="0" err="1"/>
              <a:t>Hyrdaulic</a:t>
            </a:r>
            <a:r>
              <a:rPr lang="en-US" baseline="0" dirty="0"/>
              <a:t> design has been optimized using the latest 3D designs</a:t>
            </a:r>
          </a:p>
          <a:p>
            <a:endParaRPr lang="en-US" baseline="0" dirty="0"/>
          </a:p>
          <a:p>
            <a:r>
              <a:rPr lang="en-US" baseline="0" dirty="0"/>
              <a:t>The Motor </a:t>
            </a:r>
            <a:r>
              <a:rPr lang="en-US" baseline="0" dirty="0" err="1"/>
              <a:t>efficency</a:t>
            </a:r>
            <a:r>
              <a:rPr lang="en-US" baseline="0" dirty="0"/>
              <a:t> has been further improved through the use of stronger magnets, reduced copper in the stator, and a composite rotor can.</a:t>
            </a:r>
          </a:p>
          <a:p>
            <a:endParaRPr lang="en-US" baseline="0" dirty="0"/>
          </a:p>
          <a:p>
            <a:r>
              <a:rPr lang="en-US" baseline="0" dirty="0"/>
              <a:t>New intelligent control modes have been added </a:t>
            </a:r>
          </a:p>
          <a:p>
            <a:endParaRPr lang="en-US" baseline="0" dirty="0"/>
          </a:p>
          <a:p>
            <a:r>
              <a:rPr lang="en-US" baseline="0" dirty="0"/>
              <a:t>The pump monitors system variables which can be analyzed for further system improvement – persistence.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47CB69-3F7C-40A5-A659-9DD78322913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9486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Pump</a:t>
            </a:r>
            <a:r>
              <a:rPr lang="en-US" baseline="0" dirty="0"/>
              <a:t> Head Decreases as Flow Increases</a:t>
            </a:r>
          </a:p>
          <a:p>
            <a:r>
              <a:rPr lang="en-US" baseline="0" dirty="0"/>
              <a:t>System Head Increases Proportionally as Flow Increases</a:t>
            </a:r>
          </a:p>
          <a:p>
            <a:endParaRPr lang="en-US" baseline="0" dirty="0"/>
          </a:p>
          <a:p>
            <a:endParaRPr lang="en-US" baseline="0" dirty="0"/>
          </a:p>
          <a:p>
            <a:r>
              <a:rPr lang="en-US" baseline="0" dirty="0"/>
              <a:t>Pumps are selected for Design Point – Maximum Flow at Maximum Head</a:t>
            </a:r>
          </a:p>
          <a:p>
            <a:r>
              <a:rPr lang="en-US" baseline="0" dirty="0"/>
              <a:t>	There oversizing in the way pumps are sized and selected.</a:t>
            </a:r>
          </a:p>
          <a:p>
            <a:endParaRPr lang="en-US" baseline="0" dirty="0"/>
          </a:p>
          <a:p>
            <a:r>
              <a:rPr lang="en-US" baseline="0" dirty="0"/>
              <a:t>How often does Design Point occur?</a:t>
            </a:r>
          </a:p>
          <a:p>
            <a:endParaRPr lang="en-US" baseline="0" dirty="0"/>
          </a:p>
          <a:p>
            <a:r>
              <a:rPr lang="en-US" baseline="0" dirty="0"/>
              <a:t>Affinity Laws</a:t>
            </a:r>
          </a:p>
          <a:p>
            <a:endParaRPr lang="en-US" baseline="0" dirty="0"/>
          </a:p>
          <a:p>
            <a:endParaRPr lang="en-US" baseline="0" dirty="0"/>
          </a:p>
          <a:p>
            <a:r>
              <a:rPr lang="en-US" baseline="0" dirty="0"/>
              <a:t>Why do MAGNA curves look funny?</a:t>
            </a:r>
          </a:p>
          <a:p>
            <a:r>
              <a:rPr lang="en-US" dirty="0"/>
              <a:t>	White</a:t>
            </a:r>
            <a:r>
              <a:rPr lang="en-US" baseline="0" dirty="0"/>
              <a:t> board 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47CB69-3F7C-40A5-A659-9DD78322913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522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1200" dirty="0"/>
              <a:t>Ideal for installation with </a:t>
            </a:r>
            <a:r>
              <a:rPr lang="en-US" sz="1200" b="1" dirty="0"/>
              <a:t>external control</a:t>
            </a:r>
            <a:r>
              <a:rPr lang="en-US" sz="1200" dirty="0"/>
              <a:t> of the pump.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2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1200" dirty="0"/>
              <a:t>Suited for applications with constant load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47CB69-3F7C-40A5-A659-9DD78322913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006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latin typeface="+mn-lt"/>
              </a:rPr>
              <a:t>Applications for Constant Pressure: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200" dirty="0">
                <a:latin typeface="+mn-lt"/>
              </a:rPr>
              <a:t>All applications for circulators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200" dirty="0"/>
              <a:t>Ideally suited for header pump applications where the friction loss in the distribution piping in minimal.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systems with relatively small pressure losses in the distribution pipes.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Two-pipe heating systems with thermostatic valves and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dimensioned for natural circulation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small pressure losses in those parts of the system through which the total quantity of water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flows (for example boiler, heat exchanger and distribution pipe up to the first branching) or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modified to a high differential temperature between flow pipe and return pipe (for example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district heating).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Underfloor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heating systems with thermostatic valves.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One-pipe heating systems with thermostatic valves or pipe balancing valves.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Primary circuit pumps in systems with small pressure losses in the primary circuit.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47CB69-3F7C-40A5-A659-9DD78322913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006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latin typeface="+mn-lt"/>
              </a:rPr>
              <a:t>Applications for Proportional Pressure: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200" dirty="0">
                <a:latin typeface="+mn-lt"/>
              </a:rPr>
              <a:t>All applications for circulators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200" dirty="0"/>
              <a:t>Ideally suited for header pump applications where the friction loss in the distribution piping is relatively large.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47CB69-3F7C-40A5-A659-9DD78322913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00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AF122-C439-42B7-8D12-A6611969B431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CF68-4712-4EC0-B3C3-327CE29776C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360000" y="1515053"/>
            <a:ext cx="8421524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Grundfos TheSans V2" pitchFamily="34" charset="0"/>
              </a:defRPr>
            </a:lvl1pPr>
            <a:lvl2pPr marL="360363" indent="0" algn="l">
              <a:buFont typeface="Arial" pitchFamily="34" charset="0"/>
              <a:buNone/>
              <a:defRPr sz="1500">
                <a:solidFill>
                  <a:schemeClr val="tx1"/>
                </a:solidFill>
              </a:defRPr>
            </a:lvl2pPr>
            <a:lvl3pPr marL="720725" indent="0" algn="l">
              <a:buNone/>
              <a:defRPr sz="1500">
                <a:solidFill>
                  <a:schemeClr val="tx1"/>
                </a:solidFill>
              </a:defRPr>
            </a:lvl3pPr>
            <a:lvl4pPr marL="1073150" indent="0" algn="l">
              <a:buNone/>
              <a:defRPr sz="1500">
                <a:solidFill>
                  <a:schemeClr val="tx1"/>
                </a:solidFill>
              </a:defRPr>
            </a:lvl4pPr>
            <a:lvl5pPr marL="1433513" indent="0" algn="l">
              <a:buNone/>
              <a:defRPr>
                <a:solidFill>
                  <a:srgbClr val="000000"/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</a:t>
            </a:r>
            <a:r>
              <a:rPr lang="da-DK" dirty="0" err="1"/>
              <a:t>text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24124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 Content - Fu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billede 9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anchor="ctr" anchorCtr="1"/>
          <a:lstStyle>
            <a:lvl1pPr marL="0" indent="0" algn="ctr">
              <a:buFontTx/>
              <a:buNone/>
              <a:defRPr sz="1400">
                <a:latin typeface="Grundfos TheSans" pitchFamily="34" charset="0"/>
              </a:defRPr>
            </a:lvl1pPr>
          </a:lstStyle>
          <a:p>
            <a:r>
              <a:rPr lang="en-US" dirty="0"/>
              <a:t>Click icon to insert picture</a:t>
            </a:r>
          </a:p>
        </p:txBody>
      </p:sp>
      <p:sp>
        <p:nvSpPr>
          <p:cNvPr id="13" name="Pladsholder til tekst 12"/>
          <p:cNvSpPr>
            <a:spLocks noGrp="1"/>
          </p:cNvSpPr>
          <p:nvPr>
            <p:ph type="body" sz="quarter" idx="14"/>
          </p:nvPr>
        </p:nvSpPr>
        <p:spPr>
          <a:xfrm>
            <a:off x="255057" y="6399981"/>
            <a:ext cx="8888944" cy="35875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1400">
                <a:solidFill>
                  <a:srgbClr val="11497B"/>
                </a:solidFill>
                <a:latin typeface="Grundfos TheSans" pitchFamily="34" charset="0"/>
              </a:defRPr>
            </a:lvl1pPr>
            <a:lvl2pPr marL="457200" indent="0">
              <a:buFontTx/>
              <a:buNone/>
              <a:defRPr sz="1400">
                <a:solidFill>
                  <a:srgbClr val="11497B"/>
                </a:solidFill>
                <a:latin typeface="Grundfos TheSans" pitchFamily="34" charset="0"/>
              </a:defRPr>
            </a:lvl2pPr>
            <a:lvl3pPr marL="914400" indent="0">
              <a:buFontTx/>
              <a:buNone/>
              <a:defRPr sz="1400">
                <a:solidFill>
                  <a:srgbClr val="11497B"/>
                </a:solidFill>
                <a:latin typeface="Grundfos TheSans" pitchFamily="34" charset="0"/>
              </a:defRPr>
            </a:lvl3pPr>
            <a:lvl4pPr marL="1371600" indent="0">
              <a:buFontTx/>
              <a:buNone/>
              <a:defRPr sz="1400">
                <a:solidFill>
                  <a:srgbClr val="11497B"/>
                </a:solidFill>
                <a:latin typeface="Grundfos TheSans" pitchFamily="34" charset="0"/>
              </a:defRPr>
            </a:lvl4pPr>
            <a:lvl5pPr marL="1828800" indent="0">
              <a:buFontTx/>
              <a:buNone/>
              <a:defRPr sz="1400">
                <a:solidFill>
                  <a:srgbClr val="11497B"/>
                </a:solidFill>
                <a:latin typeface="Grundfos TheSans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58269" y="360000"/>
            <a:ext cx="8423255" cy="5539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defRPr sz="3600" b="1">
                <a:solidFill>
                  <a:srgbClr val="11497B"/>
                </a:solidFill>
                <a:latin typeface="Grundfos TheSans V2" pitchFamily="34" charset="0"/>
              </a:defRPr>
            </a:lvl1pPr>
          </a:lstStyle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</a:t>
            </a:r>
            <a:r>
              <a:rPr lang="da-DK" dirty="0" err="1"/>
              <a:t>text</a:t>
            </a:r>
            <a:endParaRPr lang="da-DK" dirty="0"/>
          </a:p>
        </p:txBody>
      </p:sp>
      <p:sp>
        <p:nvSpPr>
          <p:cNvPr id="9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248400" y="6106038"/>
            <a:ext cx="889200" cy="365125"/>
          </a:xfrm>
        </p:spPr>
        <p:txBody>
          <a:bodyPr/>
          <a:lstStyle>
            <a:lvl1pPr>
              <a:defRPr sz="1100"/>
            </a:lvl1pPr>
          </a:lstStyle>
          <a:p>
            <a:fld id="{A89AF122-C439-42B7-8D12-A6611969B431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12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8438400" y="6106038"/>
            <a:ext cx="601200" cy="365125"/>
          </a:xfrm>
        </p:spPr>
        <p:txBody>
          <a:bodyPr/>
          <a:lstStyle>
            <a:lvl1pPr>
              <a:defRPr sz="1100"/>
            </a:lvl1pPr>
          </a:lstStyle>
          <a:p>
            <a:fld id="{A559CF68-4712-4EC0-B3C3-327CE29776C5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1267200" y="6152401"/>
            <a:ext cx="7020000" cy="261610"/>
          </a:xfrm>
        </p:spPr>
        <p:txBody>
          <a:bodyPr anchor="b" anchorCtr="0">
            <a:spAutoFit/>
          </a:bodyPr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5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359999" y="1515053"/>
            <a:ext cx="8421525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Grundfos TheSans V2" pitchFamily="34" charset="0"/>
              </a:defRPr>
            </a:lvl1pPr>
            <a:lvl2pPr marL="360363" indent="0" algn="l">
              <a:buFont typeface="Arial" pitchFamily="34" charset="0"/>
              <a:buNone/>
              <a:defRPr sz="1500">
                <a:solidFill>
                  <a:schemeClr val="tx1"/>
                </a:solidFill>
              </a:defRPr>
            </a:lvl2pPr>
            <a:lvl3pPr marL="720725" indent="0" algn="l">
              <a:buNone/>
              <a:defRPr sz="1500">
                <a:solidFill>
                  <a:schemeClr val="tx1"/>
                </a:solidFill>
              </a:defRPr>
            </a:lvl3pPr>
            <a:lvl4pPr marL="1073150" indent="0" algn="l">
              <a:buNone/>
              <a:defRPr sz="1500">
                <a:solidFill>
                  <a:schemeClr val="tx1"/>
                </a:solidFill>
              </a:defRPr>
            </a:lvl4pPr>
            <a:lvl5pPr marL="1433513" indent="0" algn="l">
              <a:buNone/>
              <a:defRPr>
                <a:solidFill>
                  <a:srgbClr val="000000"/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</a:t>
            </a:r>
            <a:r>
              <a:rPr lang="da-DK" dirty="0" err="1"/>
              <a:t>text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01803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 Content - Fu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billede 9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1400">
                <a:latin typeface="Grundfos TheSans" pitchFamily="34" charset="0"/>
              </a:defRPr>
            </a:lvl1pPr>
          </a:lstStyle>
          <a:p>
            <a:r>
              <a:rPr lang="en-US" dirty="0"/>
              <a:t>Click icon to insert picture</a:t>
            </a:r>
          </a:p>
        </p:txBody>
      </p:sp>
      <p:sp>
        <p:nvSpPr>
          <p:cNvPr id="14" name="Titel 1"/>
          <p:cNvSpPr>
            <a:spLocks noGrp="1"/>
          </p:cNvSpPr>
          <p:nvPr>
            <p:ph type="ctrTitle" hasCustomPrompt="1"/>
          </p:nvPr>
        </p:nvSpPr>
        <p:spPr>
          <a:xfrm>
            <a:off x="255600" y="4769181"/>
            <a:ext cx="8888400" cy="1630800"/>
          </a:xfrm>
          <a:prstGeom prst="rect">
            <a:avLst/>
          </a:prstGeom>
          <a:solidFill>
            <a:srgbClr val="11497B">
              <a:alpha val="80000"/>
            </a:srgbClr>
          </a:solidFill>
        </p:spPr>
        <p:txBody>
          <a:bodyPr lIns="180000" tIns="46800" rIns="90000" bIns="46800" anchor="t" anchorCtr="0">
            <a:noAutofit/>
          </a:bodyPr>
          <a:lstStyle>
            <a:lvl1pPr algn="l">
              <a:defRPr sz="3200" b="1">
                <a:solidFill>
                  <a:schemeClr val="bg1"/>
                </a:solidFill>
                <a:latin typeface="Grundfos TheSans V2" pitchFamily="34" charset="0"/>
              </a:defRPr>
            </a:lvl1pPr>
          </a:lstStyle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</a:t>
            </a:r>
            <a:r>
              <a:rPr lang="da-DK" dirty="0" err="1"/>
              <a:t>text</a:t>
            </a:r>
            <a:endParaRPr lang="da-DK" dirty="0"/>
          </a:p>
        </p:txBody>
      </p:sp>
      <p:sp>
        <p:nvSpPr>
          <p:cNvPr id="13" name="Pladsholder til tekst 12"/>
          <p:cNvSpPr>
            <a:spLocks noGrp="1"/>
          </p:cNvSpPr>
          <p:nvPr>
            <p:ph type="body" sz="quarter" idx="14"/>
          </p:nvPr>
        </p:nvSpPr>
        <p:spPr>
          <a:xfrm>
            <a:off x="255057" y="6399981"/>
            <a:ext cx="8888944" cy="35875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1400">
                <a:solidFill>
                  <a:srgbClr val="11497B"/>
                </a:solidFill>
                <a:latin typeface="Grundfos TheSans" pitchFamily="34" charset="0"/>
              </a:defRPr>
            </a:lvl1pPr>
            <a:lvl2pPr marL="457200" indent="0">
              <a:buFontTx/>
              <a:buNone/>
              <a:defRPr sz="1400">
                <a:solidFill>
                  <a:srgbClr val="11497B"/>
                </a:solidFill>
                <a:latin typeface="Grundfos TheSans" pitchFamily="34" charset="0"/>
              </a:defRPr>
            </a:lvl2pPr>
            <a:lvl3pPr marL="914400" indent="0">
              <a:buFontTx/>
              <a:buNone/>
              <a:defRPr sz="1400">
                <a:solidFill>
                  <a:srgbClr val="11497B"/>
                </a:solidFill>
                <a:latin typeface="Grundfos TheSans" pitchFamily="34" charset="0"/>
              </a:defRPr>
            </a:lvl3pPr>
            <a:lvl4pPr marL="1371600" indent="0">
              <a:buFontTx/>
              <a:buNone/>
              <a:defRPr sz="1400">
                <a:solidFill>
                  <a:srgbClr val="11497B"/>
                </a:solidFill>
                <a:latin typeface="Grundfos TheSans" pitchFamily="34" charset="0"/>
              </a:defRPr>
            </a:lvl4pPr>
            <a:lvl5pPr marL="1828800" indent="0">
              <a:buFontTx/>
              <a:buNone/>
              <a:defRPr sz="1400">
                <a:solidFill>
                  <a:srgbClr val="11497B"/>
                </a:solidFill>
                <a:latin typeface="Grundfos TheSans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248400" y="6106038"/>
            <a:ext cx="889200" cy="365125"/>
          </a:xfrm>
        </p:spPr>
        <p:txBody>
          <a:bodyPr/>
          <a:lstStyle>
            <a:lvl1pPr>
              <a:defRPr sz="1100"/>
            </a:lvl1pPr>
          </a:lstStyle>
          <a:p>
            <a:fld id="{A89AF122-C439-42B7-8D12-A6611969B431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15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8438400" y="6106038"/>
            <a:ext cx="601200" cy="365125"/>
          </a:xfrm>
        </p:spPr>
        <p:txBody>
          <a:bodyPr/>
          <a:lstStyle>
            <a:lvl1pPr>
              <a:defRPr sz="1100"/>
            </a:lvl1pPr>
          </a:lstStyle>
          <a:p>
            <a:fld id="{A559CF68-4712-4EC0-B3C3-327CE29776C5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1267200" y="6152401"/>
            <a:ext cx="7020000" cy="261610"/>
          </a:xfrm>
        </p:spPr>
        <p:txBody>
          <a:bodyPr anchor="b" anchorCtr="0">
            <a:spAutoFit/>
          </a:bodyPr>
          <a:lstStyle>
            <a:lvl1pPr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948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 Content - 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ktangel 2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149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25" name="Picture 2" descr="J:\Customers\Corporate_Branding\Jobs_-_Corporate_Branding\10451_GRUNDFOS_CVI_UPDATE_IMPRO\ABW\FUTURE\NEW CVI\Præsentationer\PPT\Front-page_bar_smal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3" y="6402613"/>
            <a:ext cx="8878887" cy="360363"/>
          </a:xfrm>
          <a:prstGeom prst="rect">
            <a:avLst/>
          </a:prstGeom>
          <a:noFill/>
          <a:ln w="3175">
            <a:solidFill>
              <a:srgbClr val="FFFFFF">
                <a:alpha val="40000"/>
              </a:srgb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itel 1"/>
          <p:cNvSpPr>
            <a:spLocks noGrp="1"/>
          </p:cNvSpPr>
          <p:nvPr>
            <p:ph type="ctrTitle" hasCustomPrompt="1"/>
          </p:nvPr>
        </p:nvSpPr>
        <p:spPr>
          <a:xfrm>
            <a:off x="358270" y="360000"/>
            <a:ext cx="8423255" cy="5539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defRPr sz="3600" b="1">
                <a:solidFill>
                  <a:schemeClr val="bg1"/>
                </a:solidFill>
                <a:latin typeface="Grundfos TheSans V2" pitchFamily="34" charset="0"/>
              </a:defRPr>
            </a:lvl1pPr>
          </a:lstStyle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</a:t>
            </a:r>
            <a:r>
              <a:rPr lang="da-DK" dirty="0" err="1"/>
              <a:t>text</a:t>
            </a:r>
            <a:endParaRPr lang="da-DK" dirty="0"/>
          </a:p>
        </p:txBody>
      </p:sp>
      <p:sp>
        <p:nvSpPr>
          <p:cNvPr id="28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359999" y="1515053"/>
            <a:ext cx="8421525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Font typeface="Arial" pitchFamily="34" charset="0"/>
              <a:buNone/>
              <a:defRPr sz="1600">
                <a:solidFill>
                  <a:schemeClr val="bg1"/>
                </a:solidFill>
                <a:latin typeface="Grundfos TheSans V2" pitchFamily="34" charset="0"/>
              </a:defRPr>
            </a:lvl1pPr>
            <a:lvl2pPr marL="360362" indent="0" algn="l">
              <a:buFont typeface="Arial" pitchFamily="34" charset="0"/>
              <a:buNone/>
              <a:defRPr sz="1500">
                <a:solidFill>
                  <a:schemeClr val="bg1"/>
                </a:solidFill>
              </a:defRPr>
            </a:lvl2pPr>
            <a:lvl3pPr marL="720725" indent="0" algn="l">
              <a:buNone/>
              <a:defRPr sz="1500">
                <a:solidFill>
                  <a:schemeClr val="bg1"/>
                </a:solidFill>
              </a:defRPr>
            </a:lvl3pPr>
            <a:lvl4pPr marL="1073150" indent="0" algn="l">
              <a:buNone/>
              <a:defRPr sz="1500">
                <a:solidFill>
                  <a:schemeClr val="bg1"/>
                </a:solidFill>
              </a:defRPr>
            </a:lvl4pPr>
            <a:lvl5pPr marL="1433513" indent="0" algn="l">
              <a:buNone/>
              <a:defRPr sz="1500">
                <a:solidFill>
                  <a:schemeClr val="bg1"/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</a:t>
            </a:r>
            <a:r>
              <a:rPr lang="da-DK" dirty="0" err="1"/>
              <a:t>text</a:t>
            </a:r>
            <a:endParaRPr lang="da-DK" dirty="0"/>
          </a:p>
        </p:txBody>
      </p:sp>
      <p:sp>
        <p:nvSpPr>
          <p:cNvPr id="17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248400" y="6106038"/>
            <a:ext cx="889200" cy="365125"/>
          </a:xfrm>
        </p:spPr>
        <p:txBody>
          <a:bodyPr/>
          <a:lstStyle>
            <a:lvl1pPr>
              <a:defRPr sz="1100"/>
            </a:lvl1pPr>
          </a:lstStyle>
          <a:p>
            <a:fld id="{A89AF122-C439-42B7-8D12-A6611969B431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18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8438400" y="6106038"/>
            <a:ext cx="601200" cy="365125"/>
          </a:xfrm>
        </p:spPr>
        <p:txBody>
          <a:bodyPr/>
          <a:lstStyle>
            <a:lvl1pPr>
              <a:defRPr sz="1100"/>
            </a:lvl1pPr>
          </a:lstStyle>
          <a:p>
            <a:fld id="{A559CF68-4712-4EC0-B3C3-327CE29776C5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1267200" y="6152401"/>
            <a:ext cx="7020000" cy="261610"/>
          </a:xfrm>
        </p:spPr>
        <p:txBody>
          <a:bodyPr anchor="b" anchorCtr="0">
            <a:spAutoFit/>
          </a:bodyPr>
          <a:lstStyle>
            <a:lvl1pPr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7614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 Content - Blue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ktangel 1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11497B"/>
              </a:gs>
              <a:gs pos="100000">
                <a:srgbClr val="11497B">
                  <a:gamma/>
                  <a:shade val="60392"/>
                  <a:invGamma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20" name="Picture 2" descr="J:\Customers\Corporate_Branding\Jobs_-_Corporate_Branding\10451_GRUNDFOS_CVI_UPDATE_IMPRO\ABW\FUTURE\NEW CVI\Præsentationer\PPT\Front-page_bar_smal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3" y="6402613"/>
            <a:ext cx="8878887" cy="36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itel 1"/>
          <p:cNvSpPr>
            <a:spLocks noGrp="1"/>
          </p:cNvSpPr>
          <p:nvPr>
            <p:ph type="ctrTitle" hasCustomPrompt="1"/>
          </p:nvPr>
        </p:nvSpPr>
        <p:spPr>
          <a:xfrm>
            <a:off x="358270" y="360000"/>
            <a:ext cx="8423255" cy="5539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defRPr sz="3600" b="1">
                <a:solidFill>
                  <a:schemeClr val="bg1"/>
                </a:solidFill>
                <a:latin typeface="Grundfos TheSans V2" pitchFamily="34" charset="0"/>
              </a:defRPr>
            </a:lvl1pPr>
          </a:lstStyle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</a:t>
            </a:r>
            <a:r>
              <a:rPr lang="da-DK" dirty="0" err="1"/>
              <a:t>text</a:t>
            </a:r>
            <a:endParaRPr lang="da-DK" dirty="0"/>
          </a:p>
        </p:txBody>
      </p:sp>
      <p:sp>
        <p:nvSpPr>
          <p:cNvPr id="16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248400" y="6106038"/>
            <a:ext cx="889200" cy="365125"/>
          </a:xfrm>
        </p:spPr>
        <p:txBody>
          <a:bodyPr/>
          <a:lstStyle>
            <a:lvl1pPr>
              <a:defRPr sz="1100"/>
            </a:lvl1pPr>
          </a:lstStyle>
          <a:p>
            <a:fld id="{A89AF122-C439-42B7-8D12-A6611969B431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2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8438400" y="6106038"/>
            <a:ext cx="601200" cy="365125"/>
          </a:xfrm>
        </p:spPr>
        <p:txBody>
          <a:bodyPr/>
          <a:lstStyle>
            <a:lvl1pPr>
              <a:defRPr sz="1100"/>
            </a:lvl1pPr>
          </a:lstStyle>
          <a:p>
            <a:fld id="{A559CF68-4712-4EC0-B3C3-327CE29776C5}" type="slidenum">
              <a:rPr lang="en-US" smtClean="0"/>
              <a:t>‹#›</a:t>
            </a:fld>
            <a:endParaRPr lang="en-US"/>
          </a:p>
        </p:txBody>
      </p:sp>
      <p:sp>
        <p:nvSpPr>
          <p:cNvPr id="27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1267200" y="6152401"/>
            <a:ext cx="7020000" cy="261610"/>
          </a:xfrm>
        </p:spPr>
        <p:txBody>
          <a:bodyPr anchor="b" anchorCtr="0">
            <a:spAutoFit/>
          </a:bodyPr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29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359999" y="1515053"/>
            <a:ext cx="8421525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Font typeface="Arial" pitchFamily="34" charset="0"/>
              <a:buNone/>
              <a:defRPr sz="1600">
                <a:solidFill>
                  <a:schemeClr val="bg1"/>
                </a:solidFill>
                <a:latin typeface="Grundfos TheSans V2" pitchFamily="34" charset="0"/>
              </a:defRPr>
            </a:lvl1pPr>
            <a:lvl2pPr marL="360362" indent="0" algn="l">
              <a:buFont typeface="Arial" pitchFamily="34" charset="0"/>
              <a:buNone/>
              <a:defRPr sz="1500">
                <a:solidFill>
                  <a:schemeClr val="bg1"/>
                </a:solidFill>
              </a:defRPr>
            </a:lvl2pPr>
            <a:lvl3pPr marL="720725" indent="0" algn="l">
              <a:buNone/>
              <a:defRPr sz="1500">
                <a:solidFill>
                  <a:schemeClr val="bg1"/>
                </a:solidFill>
              </a:defRPr>
            </a:lvl3pPr>
            <a:lvl4pPr marL="1073150" indent="0" algn="l">
              <a:buNone/>
              <a:defRPr sz="1500">
                <a:solidFill>
                  <a:schemeClr val="bg1"/>
                </a:solidFill>
              </a:defRPr>
            </a:lvl4pPr>
            <a:lvl5pPr marL="1433513" indent="0" algn="l">
              <a:buNone/>
              <a:defRPr sz="1500">
                <a:solidFill>
                  <a:schemeClr val="bg1"/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</a:t>
            </a:r>
            <a:r>
              <a:rPr lang="da-DK" dirty="0" err="1"/>
              <a:t>text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136958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Click to 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srgbClr val="C0C0C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srgbClr val="C0C0C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2E8587-7111-4E76-9499-82530BB9E6AB}" type="slidenum">
              <a:rPr lang="da-DK">
                <a:solidFill>
                  <a:srgbClr val="C0C0C0"/>
                </a:solidFill>
              </a:rPr>
              <a:pPr>
                <a:defRPr/>
              </a:pPr>
              <a:t>‹#›</a:t>
            </a:fld>
            <a:endParaRPr lang="da-DK">
              <a:solidFill>
                <a:srgbClr val="C0C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122558"/>
      </p:ext>
    </p:extLst>
  </p:cSld>
  <p:clrMapOvr>
    <a:masterClrMapping/>
  </p:clrMapOvr>
  <p:transition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>
            <a:spLocks noGrp="1"/>
          </p:cNvSpPr>
          <p:nvPr>
            <p:ph type="ctrTitle" hasCustomPrompt="1"/>
          </p:nvPr>
        </p:nvSpPr>
        <p:spPr>
          <a:xfrm>
            <a:off x="359999" y="360000"/>
            <a:ext cx="8421525" cy="5539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defRPr sz="3600" b="1">
                <a:solidFill>
                  <a:srgbClr val="11497B"/>
                </a:solidFill>
                <a:latin typeface="Grundfos TheSans V2" pitchFamily="34" charset="0"/>
              </a:defRPr>
            </a:lvl1pPr>
          </a:lstStyle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</a:t>
            </a:r>
            <a:r>
              <a:rPr lang="da-DK" dirty="0" err="1"/>
              <a:t>text</a:t>
            </a:r>
            <a:endParaRPr lang="da-DK" dirty="0"/>
          </a:p>
        </p:txBody>
      </p:sp>
      <p:sp>
        <p:nvSpPr>
          <p:cNvPr id="1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42440" y="5502376"/>
            <a:ext cx="889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C0C0C0"/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8A6DFF-13F6-47DB-BF5A-994AFA781E2E}" type="datetimeFigureOut">
              <a:rPr kumimoji="0" lang="da-DK" sz="1100" b="0" i="0" u="none" strike="noStrike" kern="0" cap="none" spc="0" normalizeH="0" baseline="0" noProof="0" smtClean="0">
                <a:ln>
                  <a:noFill/>
                </a:ln>
                <a:solidFill>
                  <a:srgbClr val="C0C0C0"/>
                </a:solidFill>
                <a:effectLst/>
                <a:uLnTx/>
                <a:uFillTx/>
                <a:latin typeface="Grundfos TheSans V2"/>
                <a:cs typeface="+mn-cs"/>
              </a:rPr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07-04-2021</a:t>
            </a:fld>
            <a:endParaRPr kumimoji="0" lang="da-DK" sz="1100" b="0" i="0" u="none" strike="noStrike" kern="0" cap="none" spc="0" normalizeH="0" baseline="0" noProof="0" dirty="0">
              <a:ln>
                <a:noFill/>
              </a:ln>
              <a:solidFill>
                <a:srgbClr val="C0C0C0"/>
              </a:solidFill>
              <a:effectLst/>
              <a:uLnTx/>
              <a:uFillTx/>
              <a:latin typeface="Grundfos TheSans V2"/>
              <a:cs typeface="+mn-cs"/>
            </a:endParaRPr>
          </a:p>
        </p:txBody>
      </p:sp>
      <p:sp>
        <p:nvSpPr>
          <p:cNvPr id="1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1475656" y="5550366"/>
            <a:ext cx="6811544" cy="261610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sp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C0C0C0"/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100" b="0" i="0" u="none" strike="noStrike" kern="0" cap="none" spc="0" normalizeH="0" baseline="0" noProof="0" dirty="0">
              <a:ln>
                <a:noFill/>
              </a:ln>
              <a:solidFill>
                <a:srgbClr val="C0C0C0"/>
              </a:solidFill>
              <a:effectLst/>
              <a:uLnTx/>
              <a:uFillTx/>
              <a:latin typeface="Grundfos TheSans V2"/>
              <a:cs typeface="+mn-cs"/>
            </a:endParaRPr>
          </a:p>
        </p:txBody>
      </p:sp>
      <p:sp>
        <p:nvSpPr>
          <p:cNvPr id="1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8438400" y="5502376"/>
            <a:ext cx="60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C0C0C0"/>
                </a:solidFill>
                <a:latin typeface="+mn-lt"/>
                <a:cs typeface="+mn-cs"/>
              </a:defRPr>
            </a:lvl1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5C1EB7-4B30-4A6A-B082-00DF032B633D}" type="slidenum">
              <a:rPr kumimoji="0" lang="da-DK" sz="1100" b="0" i="0" u="none" strike="noStrike" kern="0" cap="none" spc="0" normalizeH="0" baseline="0" noProof="0" smtClean="0">
                <a:ln>
                  <a:noFill/>
                </a:ln>
                <a:solidFill>
                  <a:srgbClr val="C0C0C0"/>
                </a:solidFill>
                <a:effectLst/>
                <a:uLnTx/>
                <a:uFillTx/>
                <a:latin typeface="Grundfos TheSans V2"/>
                <a:cs typeface="+mn-cs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da-DK" sz="1100" b="0" i="0" u="none" strike="noStrike" kern="0" cap="none" spc="0" normalizeH="0" baseline="0" noProof="0">
              <a:ln>
                <a:noFill/>
              </a:ln>
              <a:solidFill>
                <a:srgbClr val="C0C0C0"/>
              </a:solidFill>
              <a:effectLst/>
              <a:uLnTx/>
              <a:uFillTx/>
              <a:latin typeface="Grundfos TheSans V2"/>
              <a:cs typeface="+mn-cs"/>
            </a:endParaRPr>
          </a:p>
        </p:txBody>
      </p:sp>
      <p:sp>
        <p:nvSpPr>
          <p:cNvPr id="8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359999" y="1515053"/>
            <a:ext cx="8421525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Grundfos TheSans V2" pitchFamily="34" charset="0"/>
              </a:defRPr>
            </a:lvl1pPr>
            <a:lvl2pPr marL="360363" indent="0" algn="l">
              <a:buFont typeface="Arial" pitchFamily="34" charset="0"/>
              <a:buNone/>
              <a:defRPr sz="1500">
                <a:solidFill>
                  <a:schemeClr val="tx1"/>
                </a:solidFill>
              </a:defRPr>
            </a:lvl2pPr>
            <a:lvl3pPr marL="720725" indent="0" algn="l">
              <a:buNone/>
              <a:defRPr sz="1500">
                <a:solidFill>
                  <a:schemeClr val="tx1"/>
                </a:solidFill>
              </a:defRPr>
            </a:lvl3pPr>
            <a:lvl4pPr marL="1073150" indent="0" algn="l">
              <a:buNone/>
              <a:defRPr sz="1500">
                <a:solidFill>
                  <a:schemeClr val="tx1"/>
                </a:solidFill>
              </a:defRPr>
            </a:lvl4pPr>
            <a:lvl5pPr marL="1433513" indent="0" algn="l">
              <a:buNone/>
              <a:defRPr>
                <a:solidFill>
                  <a:srgbClr val="000000"/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</a:t>
            </a:r>
            <a:r>
              <a:rPr lang="da-DK" dirty="0" err="1"/>
              <a:t>text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239245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ntro - Fu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1400" baseline="0">
                <a:latin typeface="Grundfos TheSans" pitchFamily="34" charset="0"/>
              </a:defRPr>
            </a:lvl1pPr>
          </a:lstStyle>
          <a:p>
            <a:r>
              <a:rPr lang="en-US" dirty="0"/>
              <a:t>Click icon to insert picture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360000" y="5798382"/>
            <a:ext cx="8784000" cy="899999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>
            <a:lvl1pPr algn="r">
              <a:defRPr sz="1400">
                <a:solidFill>
                  <a:srgbClr val="114B7E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itel 1"/>
          <p:cNvSpPr>
            <a:spLocks noGrp="1"/>
          </p:cNvSpPr>
          <p:nvPr>
            <p:ph type="ctrTitle" hasCustomPrompt="1"/>
          </p:nvPr>
        </p:nvSpPr>
        <p:spPr>
          <a:xfrm>
            <a:off x="359999" y="360000"/>
            <a:ext cx="8421525" cy="5539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defRPr sz="3600" b="1">
                <a:solidFill>
                  <a:srgbClr val="11497B"/>
                </a:solidFill>
                <a:latin typeface="Grundfos TheSans V2" pitchFamily="34" charset="0"/>
              </a:defRPr>
            </a:lvl1pPr>
          </a:lstStyle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</a:t>
            </a:r>
            <a:r>
              <a:rPr lang="da-DK" dirty="0" err="1"/>
              <a:t>text</a:t>
            </a:r>
            <a:endParaRPr lang="da-DK" dirty="0"/>
          </a:p>
        </p:txBody>
      </p:sp>
      <p:sp>
        <p:nvSpPr>
          <p:cNvPr id="1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42440" y="5502376"/>
            <a:ext cx="889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C0C0C0"/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8A6DFF-13F6-47DB-BF5A-994AFA781E2E}" type="datetimeFigureOut">
              <a:rPr kumimoji="0" lang="da-DK" sz="1100" b="0" i="0" u="none" strike="noStrike" kern="0" cap="none" spc="0" normalizeH="0" baseline="0" noProof="0" smtClean="0">
                <a:ln>
                  <a:noFill/>
                </a:ln>
                <a:solidFill>
                  <a:srgbClr val="C0C0C0"/>
                </a:solidFill>
                <a:effectLst/>
                <a:uLnTx/>
                <a:uFillTx/>
                <a:latin typeface="Grundfos TheSans V2"/>
                <a:cs typeface="+mn-cs"/>
              </a:rPr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07-04-2021</a:t>
            </a:fld>
            <a:endParaRPr kumimoji="0" lang="da-DK" sz="1100" b="0" i="0" u="none" strike="noStrike" kern="0" cap="none" spc="0" normalizeH="0" baseline="0" noProof="0" dirty="0">
              <a:ln>
                <a:noFill/>
              </a:ln>
              <a:solidFill>
                <a:srgbClr val="C0C0C0"/>
              </a:solidFill>
              <a:effectLst/>
              <a:uLnTx/>
              <a:uFillTx/>
              <a:latin typeface="Grundfos TheSans V2"/>
              <a:cs typeface="+mn-cs"/>
            </a:endParaRPr>
          </a:p>
        </p:txBody>
      </p:sp>
      <p:sp>
        <p:nvSpPr>
          <p:cNvPr id="1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1475656" y="5550366"/>
            <a:ext cx="6811544" cy="261610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sp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C0C0C0"/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100" b="0" i="0" u="none" strike="noStrike" kern="0" cap="none" spc="0" normalizeH="0" baseline="0" noProof="0" dirty="0">
              <a:ln>
                <a:noFill/>
              </a:ln>
              <a:solidFill>
                <a:srgbClr val="C0C0C0"/>
              </a:solidFill>
              <a:effectLst/>
              <a:uLnTx/>
              <a:uFillTx/>
              <a:latin typeface="Grundfos TheSans V2"/>
              <a:cs typeface="+mn-cs"/>
            </a:endParaRPr>
          </a:p>
        </p:txBody>
      </p:sp>
      <p:sp>
        <p:nvSpPr>
          <p:cNvPr id="1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8438400" y="5502376"/>
            <a:ext cx="60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C0C0C0"/>
                </a:solidFill>
                <a:latin typeface="+mn-lt"/>
                <a:cs typeface="+mn-cs"/>
              </a:defRPr>
            </a:lvl1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5C1EB7-4B30-4A6A-B082-00DF032B633D}" type="slidenum">
              <a:rPr kumimoji="0" lang="da-DK" sz="1100" b="0" i="0" u="none" strike="noStrike" kern="0" cap="none" spc="0" normalizeH="0" baseline="0" noProof="0" smtClean="0">
                <a:ln>
                  <a:noFill/>
                </a:ln>
                <a:solidFill>
                  <a:srgbClr val="C0C0C0"/>
                </a:solidFill>
                <a:effectLst/>
                <a:uLnTx/>
                <a:uFillTx/>
                <a:latin typeface="Grundfos TheSans V2"/>
                <a:cs typeface="+mn-cs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da-DK" sz="1100" b="0" i="0" u="none" strike="noStrike" kern="0" cap="none" spc="0" normalizeH="0" baseline="0" noProof="0">
              <a:ln>
                <a:noFill/>
              </a:ln>
              <a:solidFill>
                <a:srgbClr val="C0C0C0"/>
              </a:solidFill>
              <a:effectLst/>
              <a:uLnTx/>
              <a:uFillTx/>
              <a:latin typeface="Grundfos TheSans V2"/>
              <a:cs typeface="+mn-cs"/>
            </a:endParaRPr>
          </a:p>
        </p:txBody>
      </p:sp>
      <p:sp>
        <p:nvSpPr>
          <p:cNvPr id="10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359999" y="1515053"/>
            <a:ext cx="8421525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Grundfos TheSans V2" pitchFamily="34" charset="0"/>
              </a:defRPr>
            </a:lvl1pPr>
            <a:lvl2pPr marL="360363" indent="0" algn="l">
              <a:buFont typeface="Arial" pitchFamily="34" charset="0"/>
              <a:buNone/>
              <a:defRPr sz="1500">
                <a:solidFill>
                  <a:schemeClr val="tx1"/>
                </a:solidFill>
              </a:defRPr>
            </a:lvl2pPr>
            <a:lvl3pPr marL="720725" indent="0" algn="l">
              <a:buNone/>
              <a:defRPr sz="1500">
                <a:solidFill>
                  <a:schemeClr val="tx1"/>
                </a:solidFill>
              </a:defRPr>
            </a:lvl3pPr>
            <a:lvl4pPr marL="1073150" indent="0" algn="l">
              <a:buNone/>
              <a:defRPr sz="1500">
                <a:solidFill>
                  <a:schemeClr val="tx1"/>
                </a:solidFill>
              </a:defRPr>
            </a:lvl4pPr>
            <a:lvl5pPr marL="1433513" indent="0" algn="l">
              <a:buNone/>
              <a:defRPr>
                <a:solidFill>
                  <a:srgbClr val="000000"/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</a:t>
            </a:r>
            <a:r>
              <a:rPr lang="da-DK" dirty="0" err="1"/>
              <a:t>text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470586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ntro - Fu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1400">
                <a:latin typeface="Grundfos TheSans" pitchFamily="34" charset="0"/>
              </a:defRPr>
            </a:lvl1pPr>
          </a:lstStyle>
          <a:p>
            <a:r>
              <a:rPr lang="en-US" dirty="0"/>
              <a:t>Click icon to insert picture</a:t>
            </a:r>
          </a:p>
        </p:txBody>
      </p:sp>
      <p:sp>
        <p:nvSpPr>
          <p:cNvPr id="10" name="Titel 1"/>
          <p:cNvSpPr>
            <a:spLocks noGrp="1"/>
          </p:cNvSpPr>
          <p:nvPr>
            <p:ph type="ctrTitle" hasCustomPrompt="1"/>
          </p:nvPr>
        </p:nvSpPr>
        <p:spPr>
          <a:xfrm>
            <a:off x="360000" y="4200832"/>
            <a:ext cx="8784000" cy="1630800"/>
          </a:xfrm>
          <a:prstGeom prst="rect">
            <a:avLst/>
          </a:prstGeom>
          <a:solidFill>
            <a:srgbClr val="11497B">
              <a:alpha val="80000"/>
            </a:srgbClr>
          </a:solidFill>
        </p:spPr>
        <p:txBody>
          <a:bodyPr lIns="180000" tIns="46800" rIns="90000" bIns="46800" anchor="t" anchorCtr="0">
            <a:noAutofit/>
          </a:bodyPr>
          <a:lstStyle>
            <a:lvl1pPr algn="l">
              <a:defRPr sz="3200" b="1">
                <a:solidFill>
                  <a:schemeClr val="bg1"/>
                </a:solidFill>
                <a:latin typeface="Grundfos TheSans V2" pitchFamily="34" charset="0"/>
              </a:defRPr>
            </a:lvl1pPr>
          </a:lstStyle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</a:t>
            </a:r>
            <a:r>
              <a:rPr lang="da-DK" dirty="0" err="1"/>
              <a:t>text</a:t>
            </a:r>
            <a:endParaRPr lang="da-DK" dirty="0"/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360000" y="5798382"/>
            <a:ext cx="8784000" cy="899999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>
            <a:lvl1pPr algn="r">
              <a:defRPr sz="1400">
                <a:solidFill>
                  <a:srgbClr val="114B7E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42440" y="5502376"/>
            <a:ext cx="889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C0C0C0"/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8A6DFF-13F6-47DB-BF5A-994AFA781E2E}" type="datetimeFigureOut">
              <a:rPr kumimoji="0" lang="da-DK" sz="1100" b="0" i="0" u="none" strike="noStrike" kern="0" cap="none" spc="0" normalizeH="0" baseline="0" noProof="0" smtClean="0">
                <a:ln>
                  <a:noFill/>
                </a:ln>
                <a:solidFill>
                  <a:srgbClr val="C0C0C0"/>
                </a:solidFill>
                <a:effectLst/>
                <a:uLnTx/>
                <a:uFillTx/>
                <a:latin typeface="Grundfos TheSans V2"/>
                <a:cs typeface="+mn-cs"/>
              </a:rPr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07-04-2021</a:t>
            </a:fld>
            <a:endParaRPr kumimoji="0" lang="da-DK" sz="1100" b="0" i="0" u="none" strike="noStrike" kern="0" cap="none" spc="0" normalizeH="0" baseline="0" noProof="0" dirty="0">
              <a:ln>
                <a:noFill/>
              </a:ln>
              <a:solidFill>
                <a:srgbClr val="C0C0C0"/>
              </a:solidFill>
              <a:effectLst/>
              <a:uLnTx/>
              <a:uFillTx/>
              <a:latin typeface="Grundfos TheSans V2"/>
              <a:cs typeface="+mn-cs"/>
            </a:endParaRPr>
          </a:p>
        </p:txBody>
      </p:sp>
      <p:sp>
        <p:nvSpPr>
          <p:cNvPr id="1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1475656" y="5550366"/>
            <a:ext cx="6811544" cy="261610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sp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C0C0C0"/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100" b="0" i="0" u="none" strike="noStrike" kern="0" cap="none" spc="0" normalizeH="0" baseline="0" noProof="0" dirty="0">
              <a:ln>
                <a:noFill/>
              </a:ln>
              <a:solidFill>
                <a:srgbClr val="C0C0C0"/>
              </a:solidFill>
              <a:effectLst/>
              <a:uLnTx/>
              <a:uFillTx/>
              <a:latin typeface="Grundfos TheSans V2"/>
              <a:cs typeface="+mn-cs"/>
            </a:endParaRPr>
          </a:p>
        </p:txBody>
      </p:sp>
      <p:sp>
        <p:nvSpPr>
          <p:cNvPr id="1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8438400" y="5502376"/>
            <a:ext cx="60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C0C0C0"/>
                </a:solidFill>
                <a:latin typeface="+mn-lt"/>
                <a:cs typeface="+mn-cs"/>
              </a:defRPr>
            </a:lvl1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5C1EB7-4B30-4A6A-B082-00DF032B633D}" type="slidenum">
              <a:rPr kumimoji="0" lang="da-DK" sz="1100" b="0" i="0" u="none" strike="noStrike" kern="0" cap="none" spc="0" normalizeH="0" baseline="0" noProof="0" smtClean="0">
                <a:ln>
                  <a:noFill/>
                </a:ln>
                <a:solidFill>
                  <a:srgbClr val="C0C0C0"/>
                </a:solidFill>
                <a:effectLst/>
                <a:uLnTx/>
                <a:uFillTx/>
                <a:latin typeface="Grundfos TheSans V2"/>
                <a:cs typeface="+mn-cs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da-DK" sz="1100" b="0" i="0" u="none" strike="noStrike" kern="0" cap="none" spc="0" normalizeH="0" baseline="0" noProof="0">
              <a:ln>
                <a:noFill/>
              </a:ln>
              <a:solidFill>
                <a:srgbClr val="C0C0C0"/>
              </a:solidFill>
              <a:effectLst/>
              <a:uLnTx/>
              <a:uFillTx/>
              <a:latin typeface="Grundfos TheSans V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35484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ntro - 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149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" name="Titel 1"/>
          <p:cNvSpPr>
            <a:spLocks noGrp="1"/>
          </p:cNvSpPr>
          <p:nvPr>
            <p:ph type="ctrTitle" hasCustomPrompt="1"/>
          </p:nvPr>
        </p:nvSpPr>
        <p:spPr>
          <a:xfrm>
            <a:off x="360000" y="1620000"/>
            <a:ext cx="8421525" cy="5539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defRPr sz="3600" b="1">
                <a:solidFill>
                  <a:schemeClr val="bg1"/>
                </a:solidFill>
                <a:latin typeface="Grundfos TheSans V2" pitchFamily="34" charset="0"/>
              </a:defRPr>
            </a:lvl1pPr>
          </a:lstStyle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</a:t>
            </a:r>
            <a:r>
              <a:rPr lang="da-DK" dirty="0" err="1"/>
              <a:t>text</a:t>
            </a:r>
            <a:endParaRPr lang="da-DK" dirty="0"/>
          </a:p>
        </p:txBody>
      </p:sp>
      <p:sp>
        <p:nvSpPr>
          <p:cNvPr id="21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359999" y="2825720"/>
            <a:ext cx="8421525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  <a:latin typeface="Grundfos TheSans V2" pitchFamily="34" charset="0"/>
              </a:defRPr>
            </a:lvl1pPr>
            <a:lvl2pPr marL="360363" indent="0" algn="l">
              <a:buNone/>
              <a:defRPr sz="1500">
                <a:solidFill>
                  <a:schemeClr val="bg1"/>
                </a:solidFill>
              </a:defRPr>
            </a:lvl2pPr>
            <a:lvl3pPr marL="720725" indent="0" algn="l">
              <a:buNone/>
              <a:defRPr sz="1500">
                <a:solidFill>
                  <a:schemeClr val="bg1"/>
                </a:solidFill>
              </a:defRPr>
            </a:lvl3pPr>
            <a:lvl4pPr marL="1073150" indent="0" algn="l">
              <a:buNone/>
              <a:defRPr sz="1500">
                <a:solidFill>
                  <a:schemeClr val="bg1"/>
                </a:solidFill>
              </a:defRPr>
            </a:lvl4pPr>
            <a:lvl5pPr marL="1433513" indent="0" algn="l">
              <a:buNone/>
              <a:defRPr sz="1500">
                <a:solidFill>
                  <a:schemeClr val="bg1"/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</a:t>
            </a:r>
            <a:r>
              <a:rPr lang="da-DK" dirty="0" err="1"/>
              <a:t>text</a:t>
            </a:r>
            <a:endParaRPr lang="da-DK" dirty="0"/>
          </a:p>
        </p:txBody>
      </p:sp>
      <p:pic>
        <p:nvPicPr>
          <p:cNvPr id="14" name="Picture 2" descr="J:\Customers\Corporate_Branding\Jobs_-_Corporate_Branding\10451_GRUNDFOS_CVI_UPDATE_IMPRO\ABW\FUTURE\NEW CVI\Præsentationer\PPT\Front-page_bar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5803200"/>
            <a:ext cx="8783637" cy="895350"/>
          </a:xfrm>
          <a:prstGeom prst="rect">
            <a:avLst/>
          </a:prstGeom>
          <a:noFill/>
          <a:ln w="3175">
            <a:solidFill>
              <a:srgbClr val="FFFFFF">
                <a:alpha val="40000"/>
              </a:srgb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93751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Intro - Blue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12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11497B"/>
              </a:gs>
              <a:gs pos="100000">
                <a:srgbClr val="11497B">
                  <a:gamma/>
                  <a:shade val="60392"/>
                  <a:invGamma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4" name="Titel 1"/>
          <p:cNvSpPr>
            <a:spLocks noGrp="1"/>
          </p:cNvSpPr>
          <p:nvPr>
            <p:ph type="ctrTitle" hasCustomPrompt="1"/>
          </p:nvPr>
        </p:nvSpPr>
        <p:spPr>
          <a:xfrm>
            <a:off x="360000" y="1620000"/>
            <a:ext cx="8421525" cy="5539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defRPr sz="3600" b="1">
                <a:solidFill>
                  <a:schemeClr val="bg1"/>
                </a:solidFill>
                <a:latin typeface="Grundfos TheSans V2" pitchFamily="34" charset="0"/>
              </a:defRPr>
            </a:lvl1pPr>
          </a:lstStyle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</a:t>
            </a:r>
            <a:r>
              <a:rPr lang="da-DK" dirty="0" err="1"/>
              <a:t>text</a:t>
            </a:r>
            <a:endParaRPr lang="da-DK" dirty="0"/>
          </a:p>
        </p:txBody>
      </p:sp>
      <p:pic>
        <p:nvPicPr>
          <p:cNvPr id="16" name="Picture 2" descr="J:\Customers\Corporate_Branding\Jobs_-_Corporate_Branding\10451_GRUNDFOS_CVI_UPDATE_IMPRO\ABW\FUTURE\NEW CVI\Præsentationer\PPT\Front-page_bar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5803200"/>
            <a:ext cx="878363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359999" y="2825720"/>
            <a:ext cx="8421525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  <a:latin typeface="Grundfos TheSans V2" pitchFamily="34" charset="0"/>
              </a:defRPr>
            </a:lvl1pPr>
            <a:lvl2pPr marL="360363" indent="0" algn="l">
              <a:buNone/>
              <a:defRPr sz="1500">
                <a:solidFill>
                  <a:schemeClr val="bg1"/>
                </a:solidFill>
              </a:defRPr>
            </a:lvl2pPr>
            <a:lvl3pPr marL="720725" indent="0" algn="l">
              <a:buNone/>
              <a:defRPr sz="1500">
                <a:solidFill>
                  <a:schemeClr val="bg1"/>
                </a:solidFill>
              </a:defRPr>
            </a:lvl3pPr>
            <a:lvl4pPr marL="1073150" indent="0" algn="l">
              <a:buNone/>
              <a:defRPr sz="1500">
                <a:solidFill>
                  <a:schemeClr val="bg1"/>
                </a:solidFill>
              </a:defRPr>
            </a:lvl4pPr>
            <a:lvl5pPr marL="1433513" indent="0" algn="l">
              <a:buNone/>
              <a:defRPr sz="1500">
                <a:solidFill>
                  <a:schemeClr val="bg1"/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</a:t>
            </a:r>
            <a:r>
              <a:rPr lang="da-DK" dirty="0" err="1"/>
              <a:t>text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3777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Content -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58269" y="360000"/>
            <a:ext cx="8423255" cy="5539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defRPr sz="3600" b="1">
                <a:solidFill>
                  <a:srgbClr val="11497B"/>
                </a:solidFill>
                <a:latin typeface="Grundfos TheSans V2" pitchFamily="34" charset="0"/>
              </a:defRPr>
            </a:lvl1pPr>
          </a:lstStyle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</a:t>
            </a:r>
            <a:r>
              <a:rPr lang="da-DK" dirty="0" err="1"/>
              <a:t>text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360000" y="1515053"/>
            <a:ext cx="8421524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7800" indent="-177800" algn="l"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Grundfos TheSans V2" pitchFamily="34" charset="0"/>
              </a:defRPr>
            </a:lvl1pPr>
            <a:lvl2pPr marL="539750" indent="-179388" algn="l">
              <a:buFont typeface="Arial" pitchFamily="34" charset="0"/>
              <a:buChar char="•"/>
              <a:defRPr sz="1500">
                <a:solidFill>
                  <a:schemeClr val="tx1"/>
                </a:solidFill>
              </a:defRPr>
            </a:lvl2pPr>
            <a:lvl3pPr marL="900113" indent="-179388" algn="l">
              <a:buFont typeface="Arial" pitchFamily="34" charset="0"/>
              <a:buChar char="•"/>
              <a:defRPr sz="1500">
                <a:solidFill>
                  <a:schemeClr val="tx1"/>
                </a:solidFill>
              </a:defRPr>
            </a:lvl3pPr>
            <a:lvl4pPr marL="1252538" indent="-179388" algn="l">
              <a:buFont typeface="Arial" pitchFamily="34" charset="0"/>
              <a:buChar char="•"/>
              <a:defRPr sz="1500">
                <a:solidFill>
                  <a:schemeClr val="tx1"/>
                </a:solidFill>
              </a:defRPr>
            </a:lvl4pPr>
            <a:lvl5pPr marL="1612900" indent="-179388" algn="l">
              <a:buFont typeface="Arial" pitchFamily="34" charset="0"/>
              <a:buChar char="•"/>
              <a:defRPr>
                <a:solidFill>
                  <a:srgbClr val="000000"/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</a:t>
            </a:r>
            <a:r>
              <a:rPr lang="da-DK" dirty="0" err="1"/>
              <a:t>text</a:t>
            </a:r>
            <a:endParaRPr lang="da-DK" dirty="0"/>
          </a:p>
        </p:txBody>
      </p:sp>
      <p:sp>
        <p:nvSpPr>
          <p:cNvPr id="8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248400" y="6106038"/>
            <a:ext cx="889200" cy="365125"/>
          </a:xfrm>
        </p:spPr>
        <p:txBody>
          <a:bodyPr/>
          <a:lstStyle>
            <a:lvl1pPr>
              <a:defRPr sz="1100"/>
            </a:lvl1pPr>
          </a:lstStyle>
          <a:p>
            <a:fld id="{A89AF122-C439-42B7-8D12-A6611969B431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9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8438400" y="6106038"/>
            <a:ext cx="601200" cy="365125"/>
          </a:xfrm>
        </p:spPr>
        <p:txBody>
          <a:bodyPr/>
          <a:lstStyle>
            <a:lvl1pPr>
              <a:defRPr sz="1100"/>
            </a:lvl1pPr>
          </a:lstStyle>
          <a:p>
            <a:fld id="{A559CF68-4712-4EC0-B3C3-327CE29776C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1267200" y="6152401"/>
            <a:ext cx="7020000" cy="261610"/>
          </a:xfrm>
        </p:spPr>
        <p:txBody>
          <a:bodyPr anchor="b" anchorCtr="0">
            <a:spAutoFit/>
          </a:bodyPr>
          <a:lstStyle>
            <a:lvl1pPr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9154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42925" y="849313"/>
            <a:ext cx="7953375" cy="9969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  <a:endParaRPr lang="da-DK" noProof="0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42925" y="1914525"/>
            <a:ext cx="7964488" cy="3825875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  <a:endParaRPr lang="da-DK" noProof="0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114300" y="591502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89AF122-C439-42B7-8D12-A6611969B431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2090738" y="5915025"/>
            <a:ext cx="4962525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301038" y="5919788"/>
            <a:ext cx="744537" cy="457200"/>
          </a:xfrm>
        </p:spPr>
        <p:txBody>
          <a:bodyPr/>
          <a:lstStyle>
            <a:lvl1pPr>
              <a:defRPr/>
            </a:lvl1pPr>
          </a:lstStyle>
          <a:p>
            <a:fld id="{A559CF68-4712-4EC0-B3C3-327CE29776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AF122-C439-42B7-8D12-A6611969B431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CF68-4712-4EC0-B3C3-327CE29776C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360000" y="1515053"/>
            <a:ext cx="8421524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Grundfos TheSans V2" pitchFamily="34" charset="0"/>
              </a:defRPr>
            </a:lvl1pPr>
            <a:lvl2pPr marL="360363" indent="0" algn="l">
              <a:buFont typeface="Arial" pitchFamily="34" charset="0"/>
              <a:buNone/>
              <a:defRPr sz="1500">
                <a:solidFill>
                  <a:schemeClr val="tx1"/>
                </a:solidFill>
              </a:defRPr>
            </a:lvl2pPr>
            <a:lvl3pPr marL="720725" indent="0" algn="l">
              <a:buNone/>
              <a:defRPr sz="1500">
                <a:solidFill>
                  <a:schemeClr val="tx1"/>
                </a:solidFill>
              </a:defRPr>
            </a:lvl3pPr>
            <a:lvl4pPr marL="1073150" indent="0" algn="l">
              <a:buNone/>
              <a:defRPr sz="1500">
                <a:solidFill>
                  <a:schemeClr val="tx1"/>
                </a:solidFill>
              </a:defRPr>
            </a:lvl4pPr>
            <a:lvl5pPr marL="1433513" indent="0" algn="l">
              <a:buNone/>
              <a:defRPr>
                <a:solidFill>
                  <a:srgbClr val="000000"/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</a:t>
            </a:r>
            <a:r>
              <a:rPr lang="da-DK" dirty="0" err="1"/>
              <a:t>text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241240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Content -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58269" y="360000"/>
            <a:ext cx="8423255" cy="5539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defRPr sz="3600" b="1">
                <a:solidFill>
                  <a:srgbClr val="11497B"/>
                </a:solidFill>
                <a:latin typeface="Grundfos TheSans V2" pitchFamily="34" charset="0"/>
              </a:defRPr>
            </a:lvl1pPr>
          </a:lstStyle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</a:t>
            </a:r>
            <a:r>
              <a:rPr lang="da-DK" dirty="0" err="1"/>
              <a:t>text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360000" y="1515053"/>
            <a:ext cx="8421524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7800" indent="-177800" algn="l"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Grundfos TheSans V2" pitchFamily="34" charset="0"/>
              </a:defRPr>
            </a:lvl1pPr>
            <a:lvl2pPr marL="539750" indent="-179388" algn="l">
              <a:buFont typeface="Arial" pitchFamily="34" charset="0"/>
              <a:buChar char="•"/>
              <a:defRPr sz="1500">
                <a:solidFill>
                  <a:schemeClr val="tx1"/>
                </a:solidFill>
              </a:defRPr>
            </a:lvl2pPr>
            <a:lvl3pPr marL="900113" indent="-179388" algn="l">
              <a:buFont typeface="Arial" pitchFamily="34" charset="0"/>
              <a:buChar char="•"/>
              <a:defRPr sz="1500">
                <a:solidFill>
                  <a:schemeClr val="tx1"/>
                </a:solidFill>
              </a:defRPr>
            </a:lvl3pPr>
            <a:lvl4pPr marL="1252538" indent="-179388" algn="l">
              <a:buFont typeface="Arial" pitchFamily="34" charset="0"/>
              <a:buChar char="•"/>
              <a:defRPr sz="1500">
                <a:solidFill>
                  <a:schemeClr val="tx1"/>
                </a:solidFill>
              </a:defRPr>
            </a:lvl4pPr>
            <a:lvl5pPr marL="1612900" indent="-179388" algn="l">
              <a:buFont typeface="Arial" pitchFamily="34" charset="0"/>
              <a:buChar char="•"/>
              <a:defRPr>
                <a:solidFill>
                  <a:srgbClr val="000000"/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</a:t>
            </a:r>
            <a:r>
              <a:rPr lang="da-DK" dirty="0" err="1"/>
              <a:t>text</a:t>
            </a:r>
            <a:endParaRPr lang="da-DK" dirty="0"/>
          </a:p>
        </p:txBody>
      </p:sp>
      <p:sp>
        <p:nvSpPr>
          <p:cNvPr id="8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248400" y="6106038"/>
            <a:ext cx="889200" cy="365125"/>
          </a:xfrm>
        </p:spPr>
        <p:txBody>
          <a:bodyPr/>
          <a:lstStyle>
            <a:lvl1pPr>
              <a:defRPr sz="1100"/>
            </a:lvl1pPr>
          </a:lstStyle>
          <a:p>
            <a:fld id="{A89AF122-C439-42B7-8D12-A6611969B431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9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8438400" y="6106038"/>
            <a:ext cx="601200" cy="365125"/>
          </a:xfrm>
        </p:spPr>
        <p:txBody>
          <a:bodyPr/>
          <a:lstStyle>
            <a:lvl1pPr>
              <a:defRPr sz="1100"/>
            </a:lvl1pPr>
          </a:lstStyle>
          <a:p>
            <a:fld id="{A559CF68-4712-4EC0-B3C3-327CE29776C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1267200" y="6152401"/>
            <a:ext cx="7020000" cy="261610"/>
          </a:xfrm>
        </p:spPr>
        <p:txBody>
          <a:bodyPr anchor="b" anchorCtr="0">
            <a:spAutoFit/>
          </a:bodyPr>
          <a:lstStyle>
            <a:lvl1pPr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9154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58270" y="360000"/>
            <a:ext cx="4078263" cy="5539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defRPr sz="3600" b="1">
                <a:solidFill>
                  <a:srgbClr val="11497B"/>
                </a:solidFill>
                <a:latin typeface="Grundfos TheSans V2" pitchFamily="34" charset="0"/>
              </a:defRPr>
            </a:lvl1pPr>
          </a:lstStyle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</a:t>
            </a:r>
            <a:r>
              <a:rPr lang="da-DK" dirty="0" err="1"/>
              <a:t>text</a:t>
            </a:r>
            <a:endParaRPr lang="da-DK" dirty="0"/>
          </a:p>
        </p:txBody>
      </p:sp>
      <p:sp>
        <p:nvSpPr>
          <p:cNvPr id="14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359999" y="1515053"/>
            <a:ext cx="4076533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Grundfos TheSans V2" pitchFamily="34" charset="0"/>
              </a:defRPr>
            </a:lvl1pPr>
            <a:lvl2pPr marL="360363" indent="0" algn="l">
              <a:buNone/>
              <a:defRPr sz="1500">
                <a:solidFill>
                  <a:schemeClr val="tx1"/>
                </a:solidFill>
              </a:defRPr>
            </a:lvl2pPr>
            <a:lvl3pPr marL="720725" indent="0" algn="l">
              <a:buNone/>
              <a:defRPr sz="1500">
                <a:solidFill>
                  <a:schemeClr val="tx1"/>
                </a:solidFill>
              </a:defRPr>
            </a:lvl3pPr>
            <a:lvl4pPr marL="1073150" indent="0" algn="l">
              <a:buNone/>
              <a:defRPr sz="1500">
                <a:solidFill>
                  <a:schemeClr val="tx1"/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</a:t>
            </a:r>
            <a:r>
              <a:rPr lang="da-DK" dirty="0" err="1"/>
              <a:t>text</a:t>
            </a:r>
            <a:endParaRPr lang="da-DK" dirty="0"/>
          </a:p>
        </p:txBody>
      </p:sp>
      <p:sp>
        <p:nvSpPr>
          <p:cNvPr id="9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248400" y="6106038"/>
            <a:ext cx="889200" cy="365125"/>
          </a:xfrm>
        </p:spPr>
        <p:txBody>
          <a:bodyPr/>
          <a:lstStyle>
            <a:lvl1pPr>
              <a:defRPr sz="1100"/>
            </a:lvl1pPr>
          </a:lstStyle>
          <a:p>
            <a:fld id="{A89AF122-C439-42B7-8D12-A6611969B431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10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8438400" y="6106038"/>
            <a:ext cx="601200" cy="365125"/>
          </a:xfrm>
        </p:spPr>
        <p:txBody>
          <a:bodyPr/>
          <a:lstStyle>
            <a:lvl1pPr>
              <a:defRPr sz="1100"/>
            </a:lvl1pPr>
          </a:lstStyle>
          <a:p>
            <a:fld id="{A559CF68-4712-4EC0-B3C3-327CE29776C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1267200" y="6152401"/>
            <a:ext cx="7020000" cy="261610"/>
          </a:xfrm>
        </p:spPr>
        <p:txBody>
          <a:bodyPr anchor="b" anchorCtr="0">
            <a:spAutoFit/>
          </a:bodyPr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20" name="Content Placeholder 3"/>
          <p:cNvSpPr>
            <a:spLocks noGrp="1"/>
          </p:cNvSpPr>
          <p:nvPr>
            <p:ph sz="quarter" idx="14" hasCustomPrompt="1"/>
          </p:nvPr>
        </p:nvSpPr>
        <p:spPr>
          <a:xfrm>
            <a:off x="4622800" y="404479"/>
            <a:ext cx="4521200" cy="5623787"/>
          </a:xfrm>
        </p:spPr>
        <p:txBody>
          <a:bodyPr tIns="720000" anchor="ctr" anchorCtr="1">
            <a:noAutofit/>
          </a:bodyPr>
          <a:lstStyle>
            <a:lvl1pPr marL="0" indent="0">
              <a:buNone/>
              <a:defRPr/>
            </a:lvl1pPr>
            <a:lvl2pPr marL="357187" indent="0">
              <a:buNone/>
              <a:defRPr/>
            </a:lvl2pPr>
            <a:lvl3pPr marL="714375" indent="0">
              <a:buNone/>
              <a:defRPr/>
            </a:lvl3pPr>
            <a:lvl4pPr marL="1079500" indent="0">
              <a:buNone/>
              <a:defRPr/>
            </a:lvl4pPr>
            <a:lvl5pPr marL="1436688" indent="0">
              <a:buNone/>
              <a:defRPr/>
            </a:lvl5pPr>
          </a:lstStyle>
          <a:p>
            <a:pPr lvl="0"/>
            <a:r>
              <a:rPr lang="en-US"/>
              <a:t>Click icon to insert element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564271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59999" y="360000"/>
            <a:ext cx="8421525" cy="5539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defRPr sz="3600" b="1" baseline="0">
                <a:solidFill>
                  <a:srgbClr val="11497B"/>
                </a:solidFill>
                <a:latin typeface="Grundfos TheSans V2" pitchFamily="34" charset="0"/>
              </a:defRPr>
            </a:lvl1pPr>
          </a:lstStyle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</a:t>
            </a:r>
            <a:r>
              <a:rPr lang="da-DK" dirty="0" err="1"/>
              <a:t>text</a:t>
            </a:r>
            <a:endParaRPr lang="da-DK" dirty="0"/>
          </a:p>
        </p:txBody>
      </p:sp>
      <p:sp>
        <p:nvSpPr>
          <p:cNvPr id="30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359999" y="1515053"/>
            <a:ext cx="3295525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Grundfos TheSans V2" pitchFamily="34" charset="0"/>
              </a:defRPr>
            </a:lvl1pPr>
            <a:lvl2pPr marL="360363" indent="0" algn="l">
              <a:buNone/>
              <a:defRPr sz="1500">
                <a:solidFill>
                  <a:schemeClr val="tx1"/>
                </a:solidFill>
              </a:defRPr>
            </a:lvl2pPr>
            <a:lvl3pPr marL="720725" indent="0" algn="l">
              <a:buNone/>
              <a:defRPr sz="1500">
                <a:solidFill>
                  <a:schemeClr val="tx1"/>
                </a:solidFill>
              </a:defRPr>
            </a:lvl3pPr>
            <a:lvl4pPr marL="1073150" indent="0" algn="l">
              <a:buNone/>
              <a:defRPr sz="1500">
                <a:solidFill>
                  <a:schemeClr val="tx1"/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</a:t>
            </a:r>
            <a:r>
              <a:rPr lang="da-DK" dirty="0" err="1"/>
              <a:t>text</a:t>
            </a:r>
            <a:endParaRPr lang="da-DK" dirty="0"/>
          </a:p>
        </p:txBody>
      </p:sp>
      <p:sp>
        <p:nvSpPr>
          <p:cNvPr id="15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248400" y="6106038"/>
            <a:ext cx="889200" cy="365125"/>
          </a:xfrm>
        </p:spPr>
        <p:txBody>
          <a:bodyPr/>
          <a:lstStyle>
            <a:lvl1pPr>
              <a:defRPr sz="1100"/>
            </a:lvl1pPr>
          </a:lstStyle>
          <a:p>
            <a:fld id="{A89AF122-C439-42B7-8D12-A6611969B431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18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8438400" y="6106038"/>
            <a:ext cx="601200" cy="365125"/>
          </a:xfrm>
        </p:spPr>
        <p:txBody>
          <a:bodyPr/>
          <a:lstStyle>
            <a:lvl1pPr>
              <a:defRPr sz="1100"/>
            </a:lvl1pPr>
          </a:lstStyle>
          <a:p>
            <a:fld id="{A559CF68-4712-4EC0-B3C3-327CE29776C5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1267200" y="6152401"/>
            <a:ext cx="7020000" cy="261610"/>
          </a:xfrm>
        </p:spPr>
        <p:txBody>
          <a:bodyPr anchor="b" anchorCtr="0">
            <a:spAutoFit/>
          </a:bodyPr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27" name="Content Placeholder 3"/>
          <p:cNvSpPr>
            <a:spLocks noGrp="1"/>
          </p:cNvSpPr>
          <p:nvPr>
            <p:ph sz="quarter" idx="14" hasCustomPrompt="1"/>
          </p:nvPr>
        </p:nvSpPr>
        <p:spPr>
          <a:xfrm>
            <a:off x="3838780" y="1515054"/>
            <a:ext cx="5305220" cy="4513212"/>
          </a:xfrm>
        </p:spPr>
        <p:txBody>
          <a:bodyPr tIns="720000" anchor="ctr" anchorCtr="1">
            <a:noAutofit/>
          </a:bodyPr>
          <a:lstStyle>
            <a:lvl1pPr marL="0" indent="0">
              <a:buNone/>
              <a:defRPr/>
            </a:lvl1pPr>
            <a:lvl2pPr marL="357187" indent="0">
              <a:buNone/>
              <a:defRPr/>
            </a:lvl2pPr>
            <a:lvl3pPr marL="714375" indent="0">
              <a:buNone/>
              <a:defRPr/>
            </a:lvl3pPr>
            <a:lvl4pPr marL="1079500" indent="0">
              <a:buNone/>
              <a:defRPr/>
            </a:lvl4pPr>
            <a:lvl5pPr marL="1436688" indent="0">
              <a:buNone/>
              <a:defRPr/>
            </a:lvl5pPr>
          </a:lstStyle>
          <a:p>
            <a:pPr lvl="0"/>
            <a:r>
              <a:rPr lang="en-US"/>
              <a:t>Click icon to insert element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588420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60000" y="360000"/>
            <a:ext cx="8421524" cy="5539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defRPr sz="3600" b="1">
                <a:solidFill>
                  <a:srgbClr val="11497B"/>
                </a:solidFill>
                <a:latin typeface="Grundfos TheSans V2" pitchFamily="34" charset="0"/>
              </a:defRPr>
            </a:lvl1pPr>
          </a:lstStyle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</a:t>
            </a:r>
            <a:r>
              <a:rPr lang="da-DK" dirty="0" err="1"/>
              <a:t>text</a:t>
            </a:r>
            <a:endParaRPr lang="da-DK" dirty="0"/>
          </a:p>
        </p:txBody>
      </p:sp>
      <p:sp>
        <p:nvSpPr>
          <p:cNvPr id="15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248400" y="6106038"/>
            <a:ext cx="889200" cy="365125"/>
          </a:xfrm>
        </p:spPr>
        <p:txBody>
          <a:bodyPr/>
          <a:lstStyle>
            <a:lvl1pPr>
              <a:defRPr sz="1100"/>
            </a:lvl1pPr>
          </a:lstStyle>
          <a:p>
            <a:fld id="{A89AF122-C439-42B7-8D12-A6611969B431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18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8438400" y="6106038"/>
            <a:ext cx="601200" cy="365125"/>
          </a:xfrm>
        </p:spPr>
        <p:txBody>
          <a:bodyPr/>
          <a:lstStyle>
            <a:lvl1pPr>
              <a:defRPr sz="1100"/>
            </a:lvl1pPr>
          </a:lstStyle>
          <a:p>
            <a:fld id="{A559CF68-4712-4EC0-B3C3-327CE29776C5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1267200" y="6152401"/>
            <a:ext cx="7020000" cy="261610"/>
          </a:xfrm>
        </p:spPr>
        <p:txBody>
          <a:bodyPr anchor="b" anchorCtr="0">
            <a:spAutoFit/>
          </a:bodyPr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30" name="Content Placeholder 3"/>
          <p:cNvSpPr>
            <a:spLocks noGrp="1"/>
          </p:cNvSpPr>
          <p:nvPr>
            <p:ph sz="quarter" idx="14" hasCustomPrompt="1"/>
          </p:nvPr>
        </p:nvSpPr>
        <p:spPr>
          <a:xfrm>
            <a:off x="265113" y="2156868"/>
            <a:ext cx="8878887" cy="3871398"/>
          </a:xfrm>
        </p:spPr>
        <p:txBody>
          <a:bodyPr tIns="720000" anchor="ctr" anchorCtr="1">
            <a:noAutofit/>
          </a:bodyPr>
          <a:lstStyle>
            <a:lvl1pPr marL="0" indent="0">
              <a:buNone/>
              <a:defRPr/>
            </a:lvl1pPr>
            <a:lvl2pPr marL="357187" indent="0">
              <a:buNone/>
              <a:defRPr/>
            </a:lvl2pPr>
            <a:lvl3pPr marL="714375" indent="0">
              <a:buNone/>
              <a:defRPr/>
            </a:lvl3pPr>
            <a:lvl4pPr marL="1079500" indent="0">
              <a:buNone/>
              <a:defRPr/>
            </a:lvl4pPr>
            <a:lvl5pPr marL="1436688" indent="0">
              <a:buNone/>
              <a:defRPr/>
            </a:lvl5pPr>
          </a:lstStyle>
          <a:p>
            <a:pPr lvl="0"/>
            <a:r>
              <a:rPr lang="en-US"/>
              <a:t>Click icon to insert element</a:t>
            </a:r>
            <a:endParaRPr lang="da-DK"/>
          </a:p>
        </p:txBody>
      </p:sp>
      <p:sp>
        <p:nvSpPr>
          <p:cNvPr id="24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359999" y="1515053"/>
            <a:ext cx="8421525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Grundfos TheSans V2" pitchFamily="34" charset="0"/>
              </a:defRPr>
            </a:lvl1pPr>
            <a:lvl2pPr marL="360363" indent="0" algn="l">
              <a:buFont typeface="Arial" pitchFamily="34" charset="0"/>
              <a:buNone/>
              <a:defRPr sz="1500">
                <a:solidFill>
                  <a:schemeClr val="tx1"/>
                </a:solidFill>
              </a:defRPr>
            </a:lvl2pPr>
            <a:lvl3pPr marL="720725" indent="0" algn="l">
              <a:buNone/>
              <a:defRPr sz="1500">
                <a:solidFill>
                  <a:schemeClr val="tx1"/>
                </a:solidFill>
              </a:defRPr>
            </a:lvl3pPr>
            <a:lvl4pPr marL="1073150" indent="0" algn="l">
              <a:buNone/>
              <a:defRPr sz="1500">
                <a:solidFill>
                  <a:schemeClr val="tx1"/>
                </a:solidFill>
              </a:defRPr>
            </a:lvl4pPr>
            <a:lvl5pPr marL="1433513" indent="0" algn="l">
              <a:buNone/>
              <a:defRPr>
                <a:solidFill>
                  <a:srgbClr val="000000"/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</a:t>
            </a:r>
            <a:r>
              <a:rPr lang="da-DK" dirty="0" err="1"/>
              <a:t>text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366429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Content - Top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60000" y="660396"/>
            <a:ext cx="4076533" cy="599993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3600" b="1">
                <a:solidFill>
                  <a:srgbClr val="11497B"/>
                </a:solidFill>
                <a:latin typeface="Grundfos TheSans V2" pitchFamily="34" charset="0"/>
              </a:defRPr>
            </a:lvl1pPr>
          </a:lstStyle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</a:t>
            </a:r>
            <a:r>
              <a:rPr lang="da-DK" dirty="0" err="1"/>
              <a:t>text</a:t>
            </a:r>
            <a:endParaRPr lang="da-DK" dirty="0"/>
          </a:p>
        </p:txBody>
      </p:sp>
      <p:sp>
        <p:nvSpPr>
          <p:cNvPr id="13" name="Line 35"/>
          <p:cNvSpPr>
            <a:spLocks noChangeShapeType="1"/>
          </p:cNvSpPr>
          <p:nvPr/>
        </p:nvSpPr>
        <p:spPr bwMode="auto">
          <a:xfrm>
            <a:off x="250825" y="363007"/>
            <a:ext cx="8893175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4" name="Pladsholder til tekst 13"/>
          <p:cNvSpPr>
            <a:spLocks noGrp="1"/>
          </p:cNvSpPr>
          <p:nvPr>
            <p:ph type="body" sz="quarter" idx="14" hasCustomPrompt="1"/>
          </p:nvPr>
        </p:nvSpPr>
        <p:spPr>
          <a:xfrm>
            <a:off x="6130393" y="33868"/>
            <a:ext cx="2835275" cy="313267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r">
              <a:buFontTx/>
              <a:buNone/>
              <a:defRPr sz="1100" b="1">
                <a:latin typeface="Grundfos TheSans V2" pitchFamily="34" charset="0"/>
              </a:defRPr>
            </a:lvl1pPr>
            <a:lvl2pPr algn="l">
              <a:defRPr sz="1100">
                <a:latin typeface="Grundfos TheSans V2" pitchFamily="34" charset="0"/>
              </a:defRPr>
            </a:lvl2pPr>
            <a:lvl3pPr algn="l">
              <a:defRPr sz="1100">
                <a:latin typeface="Grundfos TheSans V2" pitchFamily="34" charset="0"/>
              </a:defRPr>
            </a:lvl3pPr>
            <a:lvl4pPr algn="l">
              <a:defRPr sz="1100">
                <a:latin typeface="Grundfos TheSans V2" pitchFamily="34" charset="0"/>
              </a:defRPr>
            </a:lvl4pPr>
            <a:lvl5pPr algn="l">
              <a:defRPr sz="1100">
                <a:latin typeface="Grundfos TheSans V2" pitchFamily="34" charset="0"/>
              </a:defRPr>
            </a:lvl5pPr>
          </a:lstStyle>
          <a:p>
            <a:pPr lvl="0"/>
            <a:r>
              <a:rPr lang="da-DK" dirty="0"/>
              <a:t>CLICK TO ADD TITLE</a:t>
            </a:r>
          </a:p>
        </p:txBody>
      </p:sp>
      <p:sp>
        <p:nvSpPr>
          <p:cNvPr id="15" name="Line 35"/>
          <p:cNvSpPr>
            <a:spLocks noChangeShapeType="1"/>
          </p:cNvSpPr>
          <p:nvPr/>
        </p:nvSpPr>
        <p:spPr bwMode="auto">
          <a:xfrm>
            <a:off x="250825" y="363007"/>
            <a:ext cx="8893175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26" name="Line 35"/>
          <p:cNvSpPr>
            <a:spLocks noChangeShapeType="1"/>
          </p:cNvSpPr>
          <p:nvPr/>
        </p:nvSpPr>
        <p:spPr bwMode="auto">
          <a:xfrm>
            <a:off x="250825" y="363007"/>
            <a:ext cx="8893175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31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360000" y="1968135"/>
            <a:ext cx="4076533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Grundfos TheSans V2" pitchFamily="34" charset="0"/>
              </a:defRPr>
            </a:lvl1pPr>
            <a:lvl2pPr marL="457200" indent="0" algn="l">
              <a:buNone/>
              <a:defRPr sz="1500">
                <a:solidFill>
                  <a:schemeClr val="tx1"/>
                </a:solidFill>
              </a:defRPr>
            </a:lvl2pPr>
            <a:lvl3pPr marL="914400" indent="0" algn="l">
              <a:buNone/>
              <a:defRPr sz="1500">
                <a:solidFill>
                  <a:schemeClr val="tx1"/>
                </a:solidFill>
              </a:defRPr>
            </a:lvl3pPr>
            <a:lvl4pPr marL="1371600" indent="0" algn="l">
              <a:buNone/>
              <a:defRPr sz="1500">
                <a:solidFill>
                  <a:schemeClr val="tx1"/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</a:t>
            </a:r>
            <a:r>
              <a:rPr lang="da-DK" dirty="0" err="1"/>
              <a:t>text</a:t>
            </a:r>
            <a:endParaRPr lang="da-DK" dirty="0"/>
          </a:p>
        </p:txBody>
      </p:sp>
      <p:sp>
        <p:nvSpPr>
          <p:cNvPr id="16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248400" y="6106038"/>
            <a:ext cx="889200" cy="365125"/>
          </a:xfrm>
        </p:spPr>
        <p:txBody>
          <a:bodyPr/>
          <a:lstStyle>
            <a:lvl1pPr>
              <a:defRPr sz="1100"/>
            </a:lvl1pPr>
          </a:lstStyle>
          <a:p>
            <a:fld id="{A89AF122-C439-42B7-8D12-A6611969B431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17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8438400" y="6106038"/>
            <a:ext cx="601200" cy="365125"/>
          </a:xfrm>
        </p:spPr>
        <p:txBody>
          <a:bodyPr/>
          <a:lstStyle>
            <a:lvl1pPr>
              <a:defRPr sz="1100"/>
            </a:lvl1pPr>
          </a:lstStyle>
          <a:p>
            <a:fld id="{A559CF68-4712-4EC0-B3C3-327CE29776C5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1267200" y="6152401"/>
            <a:ext cx="7020000" cy="261610"/>
          </a:xfrm>
        </p:spPr>
        <p:txBody>
          <a:bodyPr anchor="b" anchorCtr="0">
            <a:spAutoFit/>
          </a:bodyPr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21" name="Content Placeholder 3"/>
          <p:cNvSpPr>
            <a:spLocks noGrp="1"/>
          </p:cNvSpPr>
          <p:nvPr>
            <p:ph sz="quarter" idx="15" hasCustomPrompt="1"/>
          </p:nvPr>
        </p:nvSpPr>
        <p:spPr>
          <a:xfrm>
            <a:off x="4622800" y="660395"/>
            <a:ext cx="4521200" cy="5367871"/>
          </a:xfrm>
        </p:spPr>
        <p:txBody>
          <a:bodyPr tIns="720000" anchor="ctr" anchorCtr="1">
            <a:noAutofit/>
          </a:bodyPr>
          <a:lstStyle>
            <a:lvl1pPr marL="0" indent="0">
              <a:buNone/>
              <a:defRPr/>
            </a:lvl1pPr>
            <a:lvl2pPr marL="357187" indent="0">
              <a:buNone/>
              <a:defRPr/>
            </a:lvl2pPr>
            <a:lvl3pPr marL="714375" indent="0">
              <a:buNone/>
              <a:defRPr/>
            </a:lvl3pPr>
            <a:lvl4pPr marL="1079500" indent="0">
              <a:buNone/>
              <a:defRPr/>
            </a:lvl4pPr>
            <a:lvl5pPr marL="1436688" indent="0">
              <a:buNone/>
              <a:defRPr/>
            </a:lvl5pPr>
          </a:lstStyle>
          <a:p>
            <a:pPr lvl="0"/>
            <a:r>
              <a:rPr lang="en-US"/>
              <a:t>Click icon to insert element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490439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 Content - Top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59999" y="660396"/>
            <a:ext cx="8421525" cy="5539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defRPr sz="3600" b="1" baseline="0">
                <a:solidFill>
                  <a:srgbClr val="11497B"/>
                </a:solidFill>
                <a:latin typeface="Grundfos TheSans V2" pitchFamily="34" charset="0"/>
              </a:defRPr>
            </a:lvl1pPr>
          </a:lstStyle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</a:t>
            </a:r>
            <a:r>
              <a:rPr lang="da-DK" dirty="0" err="1"/>
              <a:t>text</a:t>
            </a:r>
            <a:endParaRPr lang="da-DK" dirty="0"/>
          </a:p>
        </p:txBody>
      </p:sp>
      <p:sp>
        <p:nvSpPr>
          <p:cNvPr id="13" name="Line 35"/>
          <p:cNvSpPr>
            <a:spLocks noChangeShapeType="1"/>
          </p:cNvSpPr>
          <p:nvPr/>
        </p:nvSpPr>
        <p:spPr bwMode="auto">
          <a:xfrm>
            <a:off x="250825" y="363007"/>
            <a:ext cx="8893175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4" name="Pladsholder til tekst 13"/>
          <p:cNvSpPr>
            <a:spLocks noGrp="1"/>
          </p:cNvSpPr>
          <p:nvPr>
            <p:ph type="body" sz="quarter" idx="14" hasCustomPrompt="1"/>
          </p:nvPr>
        </p:nvSpPr>
        <p:spPr>
          <a:xfrm>
            <a:off x="6130393" y="33868"/>
            <a:ext cx="2835275" cy="313267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r">
              <a:buFontTx/>
              <a:buNone/>
              <a:defRPr sz="1100" b="1" baseline="0">
                <a:latin typeface="Grundfos TheSans V2" pitchFamily="34" charset="0"/>
              </a:defRPr>
            </a:lvl1pPr>
            <a:lvl2pPr algn="l">
              <a:defRPr sz="1100">
                <a:latin typeface="Grundfos TheSans V2" pitchFamily="34" charset="0"/>
              </a:defRPr>
            </a:lvl2pPr>
            <a:lvl3pPr algn="l">
              <a:defRPr sz="1100">
                <a:latin typeface="Grundfos TheSans V2" pitchFamily="34" charset="0"/>
              </a:defRPr>
            </a:lvl3pPr>
            <a:lvl4pPr algn="l">
              <a:defRPr sz="1100">
                <a:latin typeface="Grundfos TheSans V2" pitchFamily="34" charset="0"/>
              </a:defRPr>
            </a:lvl4pPr>
            <a:lvl5pPr algn="l">
              <a:defRPr sz="1100">
                <a:latin typeface="Grundfos TheSans V2" pitchFamily="34" charset="0"/>
              </a:defRPr>
            </a:lvl5pPr>
          </a:lstStyle>
          <a:p>
            <a:pPr lvl="0"/>
            <a:r>
              <a:rPr lang="da-DK" dirty="0"/>
              <a:t>CLICK TO ADD TITLE</a:t>
            </a:r>
          </a:p>
        </p:txBody>
      </p:sp>
      <p:sp>
        <p:nvSpPr>
          <p:cNvPr id="18" name="Line 35"/>
          <p:cNvSpPr>
            <a:spLocks noChangeShapeType="1"/>
          </p:cNvSpPr>
          <p:nvPr/>
        </p:nvSpPr>
        <p:spPr bwMode="auto">
          <a:xfrm>
            <a:off x="250825" y="363007"/>
            <a:ext cx="8893175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26" name="Line 35"/>
          <p:cNvSpPr>
            <a:spLocks noChangeShapeType="1"/>
          </p:cNvSpPr>
          <p:nvPr/>
        </p:nvSpPr>
        <p:spPr bwMode="auto">
          <a:xfrm>
            <a:off x="250825" y="363007"/>
            <a:ext cx="8893175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9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248400" y="6106038"/>
            <a:ext cx="889200" cy="365125"/>
          </a:xfrm>
        </p:spPr>
        <p:txBody>
          <a:bodyPr/>
          <a:lstStyle>
            <a:lvl1pPr>
              <a:defRPr sz="1100"/>
            </a:lvl1pPr>
          </a:lstStyle>
          <a:p>
            <a:fld id="{A89AF122-C439-42B7-8D12-A6611969B431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27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8438400" y="6106038"/>
            <a:ext cx="601200" cy="365125"/>
          </a:xfrm>
        </p:spPr>
        <p:txBody>
          <a:bodyPr/>
          <a:lstStyle>
            <a:lvl1pPr>
              <a:defRPr sz="1100"/>
            </a:lvl1pPr>
          </a:lstStyle>
          <a:p>
            <a:fld id="{A559CF68-4712-4EC0-B3C3-327CE29776C5}" type="slidenum">
              <a:rPr lang="en-US" smtClean="0"/>
              <a:t>‹#›</a:t>
            </a:fld>
            <a:endParaRPr lang="en-US"/>
          </a:p>
        </p:txBody>
      </p:sp>
      <p:sp>
        <p:nvSpPr>
          <p:cNvPr id="31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1267200" y="6152401"/>
            <a:ext cx="7020000" cy="261610"/>
          </a:xfrm>
        </p:spPr>
        <p:txBody>
          <a:bodyPr anchor="b" anchorCtr="0">
            <a:spAutoFit/>
          </a:bodyPr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23" name="Content Placeholder 3"/>
          <p:cNvSpPr>
            <a:spLocks noGrp="1"/>
          </p:cNvSpPr>
          <p:nvPr>
            <p:ph sz="quarter" idx="16" hasCustomPrompt="1"/>
          </p:nvPr>
        </p:nvSpPr>
        <p:spPr>
          <a:xfrm>
            <a:off x="3838780" y="1968135"/>
            <a:ext cx="5305220" cy="4060130"/>
          </a:xfrm>
        </p:spPr>
        <p:txBody>
          <a:bodyPr tIns="720000" anchor="ctr" anchorCtr="1">
            <a:noAutofit/>
          </a:bodyPr>
          <a:lstStyle>
            <a:lvl1pPr marL="0" indent="0">
              <a:buNone/>
              <a:defRPr/>
            </a:lvl1pPr>
            <a:lvl2pPr marL="357187" indent="0">
              <a:buNone/>
              <a:defRPr/>
            </a:lvl2pPr>
            <a:lvl3pPr marL="714375" indent="0">
              <a:buNone/>
              <a:defRPr/>
            </a:lvl3pPr>
            <a:lvl4pPr marL="1079500" indent="0">
              <a:buNone/>
              <a:defRPr/>
            </a:lvl4pPr>
            <a:lvl5pPr marL="1436688" indent="0">
              <a:buNone/>
              <a:defRPr/>
            </a:lvl5pPr>
          </a:lstStyle>
          <a:p>
            <a:pPr lvl="0"/>
            <a:r>
              <a:rPr lang="en-US"/>
              <a:t>Click icon to insert element</a:t>
            </a:r>
            <a:endParaRPr lang="da-DK"/>
          </a:p>
        </p:txBody>
      </p:sp>
      <p:sp>
        <p:nvSpPr>
          <p:cNvPr id="32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360001" y="1968135"/>
            <a:ext cx="3295524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Grundfos TheSans V2" pitchFamily="34" charset="0"/>
              </a:defRPr>
            </a:lvl1pPr>
            <a:lvl2pPr marL="457200" indent="0" algn="l">
              <a:buNone/>
              <a:defRPr sz="1500">
                <a:solidFill>
                  <a:schemeClr val="tx1"/>
                </a:solidFill>
              </a:defRPr>
            </a:lvl2pPr>
            <a:lvl3pPr marL="914400" indent="0" algn="l">
              <a:buNone/>
              <a:defRPr sz="1500">
                <a:solidFill>
                  <a:schemeClr val="tx1"/>
                </a:solidFill>
              </a:defRPr>
            </a:lvl3pPr>
            <a:lvl4pPr marL="1371600" indent="0" algn="l">
              <a:buNone/>
              <a:defRPr sz="1500">
                <a:solidFill>
                  <a:schemeClr val="tx1"/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</a:t>
            </a:r>
            <a:r>
              <a:rPr lang="da-DK" dirty="0" err="1"/>
              <a:t>text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312393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 Content - Top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60000" y="660396"/>
            <a:ext cx="8421525" cy="5539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defRPr sz="3600" b="1">
                <a:solidFill>
                  <a:srgbClr val="11497B"/>
                </a:solidFill>
                <a:latin typeface="Grundfos TheSans V2" pitchFamily="34" charset="0"/>
              </a:defRPr>
            </a:lvl1pPr>
          </a:lstStyle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</a:t>
            </a:r>
            <a:r>
              <a:rPr lang="da-DK" dirty="0" err="1"/>
              <a:t>text</a:t>
            </a:r>
            <a:endParaRPr lang="da-DK" dirty="0"/>
          </a:p>
        </p:txBody>
      </p:sp>
      <p:sp>
        <p:nvSpPr>
          <p:cNvPr id="13" name="Line 35"/>
          <p:cNvSpPr>
            <a:spLocks noChangeShapeType="1"/>
          </p:cNvSpPr>
          <p:nvPr/>
        </p:nvSpPr>
        <p:spPr bwMode="auto">
          <a:xfrm>
            <a:off x="250825" y="363007"/>
            <a:ext cx="8893175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4" name="Pladsholder til tekst 13"/>
          <p:cNvSpPr>
            <a:spLocks noGrp="1"/>
          </p:cNvSpPr>
          <p:nvPr>
            <p:ph type="body" sz="quarter" idx="14" hasCustomPrompt="1"/>
          </p:nvPr>
        </p:nvSpPr>
        <p:spPr>
          <a:xfrm>
            <a:off x="6130393" y="33868"/>
            <a:ext cx="2835275" cy="313267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r">
              <a:buFontTx/>
              <a:buNone/>
              <a:defRPr sz="1100" b="1">
                <a:latin typeface="Grundfos TheSans V2" pitchFamily="34" charset="0"/>
              </a:defRPr>
            </a:lvl1pPr>
            <a:lvl2pPr algn="l">
              <a:defRPr sz="1100">
                <a:latin typeface="Grundfos TheSans V2" pitchFamily="34" charset="0"/>
              </a:defRPr>
            </a:lvl2pPr>
            <a:lvl3pPr algn="l">
              <a:defRPr sz="1100">
                <a:latin typeface="Grundfos TheSans V2" pitchFamily="34" charset="0"/>
              </a:defRPr>
            </a:lvl3pPr>
            <a:lvl4pPr algn="l">
              <a:defRPr sz="1100">
                <a:latin typeface="Grundfos TheSans V2" pitchFamily="34" charset="0"/>
              </a:defRPr>
            </a:lvl4pPr>
            <a:lvl5pPr algn="l">
              <a:defRPr sz="1100">
                <a:latin typeface="Grundfos TheSans V2" pitchFamily="34" charset="0"/>
              </a:defRPr>
            </a:lvl5pPr>
          </a:lstStyle>
          <a:p>
            <a:pPr lvl="0"/>
            <a:r>
              <a:rPr lang="da-DK" dirty="0"/>
              <a:t>CLICK TO ADD TITLE</a:t>
            </a:r>
          </a:p>
        </p:txBody>
      </p:sp>
      <p:sp>
        <p:nvSpPr>
          <p:cNvPr id="18" name="Line 35"/>
          <p:cNvSpPr>
            <a:spLocks noChangeShapeType="1"/>
          </p:cNvSpPr>
          <p:nvPr/>
        </p:nvSpPr>
        <p:spPr bwMode="auto">
          <a:xfrm>
            <a:off x="250825" y="363007"/>
            <a:ext cx="8893175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25" name="Line 35"/>
          <p:cNvSpPr>
            <a:spLocks noChangeShapeType="1"/>
          </p:cNvSpPr>
          <p:nvPr/>
        </p:nvSpPr>
        <p:spPr bwMode="auto">
          <a:xfrm>
            <a:off x="250825" y="363007"/>
            <a:ext cx="8893175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9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248400" y="6106038"/>
            <a:ext cx="889200" cy="365125"/>
          </a:xfrm>
        </p:spPr>
        <p:txBody>
          <a:bodyPr/>
          <a:lstStyle>
            <a:lvl1pPr>
              <a:defRPr sz="1100"/>
            </a:lvl1pPr>
          </a:lstStyle>
          <a:p>
            <a:fld id="{A89AF122-C439-42B7-8D12-A6611969B431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30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8438400" y="6106038"/>
            <a:ext cx="601200" cy="365125"/>
          </a:xfrm>
        </p:spPr>
        <p:txBody>
          <a:bodyPr/>
          <a:lstStyle>
            <a:lvl1pPr>
              <a:defRPr sz="1100"/>
            </a:lvl1pPr>
          </a:lstStyle>
          <a:p>
            <a:fld id="{A559CF68-4712-4EC0-B3C3-327CE29776C5}" type="slidenum">
              <a:rPr lang="en-US" smtClean="0"/>
              <a:t>‹#›</a:t>
            </a:fld>
            <a:endParaRPr lang="en-US"/>
          </a:p>
        </p:txBody>
      </p:sp>
      <p:sp>
        <p:nvSpPr>
          <p:cNvPr id="31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1267200" y="6152401"/>
            <a:ext cx="7020000" cy="261610"/>
          </a:xfrm>
        </p:spPr>
        <p:txBody>
          <a:bodyPr anchor="b" anchorCtr="0">
            <a:spAutoFit/>
          </a:bodyPr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32" name="Content Placeholder 3"/>
          <p:cNvSpPr>
            <a:spLocks noGrp="1"/>
          </p:cNvSpPr>
          <p:nvPr>
            <p:ph sz="quarter" idx="15" hasCustomPrompt="1"/>
          </p:nvPr>
        </p:nvSpPr>
        <p:spPr>
          <a:xfrm>
            <a:off x="265113" y="2156868"/>
            <a:ext cx="8878887" cy="3871398"/>
          </a:xfrm>
        </p:spPr>
        <p:txBody>
          <a:bodyPr tIns="720000" anchor="ctr" anchorCtr="1">
            <a:noAutofit/>
          </a:bodyPr>
          <a:lstStyle>
            <a:lvl1pPr marL="0" indent="0">
              <a:buNone/>
              <a:defRPr/>
            </a:lvl1pPr>
            <a:lvl2pPr marL="357187" indent="0">
              <a:buNone/>
              <a:defRPr/>
            </a:lvl2pPr>
            <a:lvl3pPr marL="714375" indent="0">
              <a:buNone/>
              <a:defRPr/>
            </a:lvl3pPr>
            <a:lvl4pPr marL="1079500" indent="0">
              <a:buNone/>
              <a:defRPr/>
            </a:lvl4pPr>
            <a:lvl5pPr marL="1436688" indent="0">
              <a:buNone/>
              <a:defRPr/>
            </a:lvl5pPr>
          </a:lstStyle>
          <a:p>
            <a:pPr lvl="0"/>
            <a:r>
              <a:rPr lang="en-US"/>
              <a:t>Click icon to insert element</a:t>
            </a:r>
            <a:endParaRPr lang="da-DK"/>
          </a:p>
        </p:txBody>
      </p:sp>
      <p:sp>
        <p:nvSpPr>
          <p:cNvPr id="23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359999" y="1515053"/>
            <a:ext cx="8421525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Grundfos TheSans V2" pitchFamily="34" charset="0"/>
              </a:defRPr>
            </a:lvl1pPr>
            <a:lvl2pPr marL="360363" indent="0" algn="l">
              <a:buFont typeface="Arial" pitchFamily="34" charset="0"/>
              <a:buNone/>
              <a:defRPr sz="1500">
                <a:solidFill>
                  <a:schemeClr val="tx1"/>
                </a:solidFill>
              </a:defRPr>
            </a:lvl2pPr>
            <a:lvl3pPr marL="720725" indent="0" algn="l">
              <a:buNone/>
              <a:defRPr sz="1500">
                <a:solidFill>
                  <a:schemeClr val="tx1"/>
                </a:solidFill>
              </a:defRPr>
            </a:lvl3pPr>
            <a:lvl4pPr marL="1073150" indent="0" algn="l">
              <a:buNone/>
              <a:defRPr sz="1500">
                <a:solidFill>
                  <a:schemeClr val="tx1"/>
                </a:solidFill>
              </a:defRPr>
            </a:lvl4pPr>
            <a:lvl5pPr marL="1433513" indent="0" algn="l">
              <a:buNone/>
              <a:defRPr>
                <a:solidFill>
                  <a:srgbClr val="000000"/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</a:t>
            </a:r>
            <a:r>
              <a:rPr lang="da-DK" dirty="0" err="1"/>
              <a:t>text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953180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 Content - Wid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billede 9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2770632"/>
            <a:ext cx="9144000" cy="4087368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1400">
                <a:latin typeface="Grundfos TheSans" pitchFamily="34" charset="0"/>
              </a:defRPr>
            </a:lvl1pPr>
          </a:lstStyle>
          <a:p>
            <a:r>
              <a:rPr lang="en-US" dirty="0"/>
              <a:t>Click icon to insert picture</a:t>
            </a:r>
          </a:p>
        </p:txBody>
      </p:sp>
      <p:sp>
        <p:nvSpPr>
          <p:cNvPr id="9" name="Pladsholder til tekst 12"/>
          <p:cNvSpPr>
            <a:spLocks noGrp="1"/>
          </p:cNvSpPr>
          <p:nvPr>
            <p:ph type="body" sz="quarter" idx="14"/>
          </p:nvPr>
        </p:nvSpPr>
        <p:spPr>
          <a:xfrm>
            <a:off x="255057" y="6399981"/>
            <a:ext cx="8888944" cy="35875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1400">
                <a:solidFill>
                  <a:srgbClr val="11497B"/>
                </a:solidFill>
                <a:latin typeface="Grundfos TheSans" pitchFamily="34" charset="0"/>
              </a:defRPr>
            </a:lvl1pPr>
            <a:lvl2pPr marL="457200" indent="0">
              <a:buFontTx/>
              <a:buNone/>
              <a:defRPr sz="1400">
                <a:solidFill>
                  <a:srgbClr val="11497B"/>
                </a:solidFill>
                <a:latin typeface="Grundfos TheSans" pitchFamily="34" charset="0"/>
              </a:defRPr>
            </a:lvl2pPr>
            <a:lvl3pPr marL="914400" indent="0">
              <a:buFontTx/>
              <a:buNone/>
              <a:defRPr sz="1400">
                <a:solidFill>
                  <a:srgbClr val="11497B"/>
                </a:solidFill>
                <a:latin typeface="Grundfos TheSans" pitchFamily="34" charset="0"/>
              </a:defRPr>
            </a:lvl3pPr>
            <a:lvl4pPr marL="1371600" indent="0">
              <a:buFontTx/>
              <a:buNone/>
              <a:defRPr sz="1400">
                <a:solidFill>
                  <a:srgbClr val="11497B"/>
                </a:solidFill>
                <a:latin typeface="Grundfos TheSans" pitchFamily="34" charset="0"/>
              </a:defRPr>
            </a:lvl4pPr>
            <a:lvl5pPr marL="1828800" indent="0">
              <a:buFontTx/>
              <a:buNone/>
              <a:defRPr sz="1400">
                <a:solidFill>
                  <a:srgbClr val="11497B"/>
                </a:solidFill>
                <a:latin typeface="Grundfos TheSans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58270" y="360000"/>
            <a:ext cx="8423254" cy="5539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defRPr sz="3600" b="1">
                <a:solidFill>
                  <a:srgbClr val="11497B"/>
                </a:solidFill>
                <a:latin typeface="Grundfos TheSans V2" pitchFamily="34" charset="0"/>
              </a:defRPr>
            </a:lvl1pPr>
          </a:lstStyle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</a:t>
            </a:r>
            <a:r>
              <a:rPr lang="da-DK" dirty="0" err="1"/>
              <a:t>text</a:t>
            </a:r>
            <a:endParaRPr lang="da-DK" dirty="0"/>
          </a:p>
        </p:txBody>
      </p:sp>
      <p:sp>
        <p:nvSpPr>
          <p:cNvPr id="15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248400" y="6106038"/>
            <a:ext cx="889200" cy="365125"/>
          </a:xfrm>
        </p:spPr>
        <p:txBody>
          <a:bodyPr/>
          <a:lstStyle>
            <a:lvl1pPr>
              <a:defRPr sz="1100"/>
            </a:lvl1pPr>
          </a:lstStyle>
          <a:p>
            <a:fld id="{A89AF122-C439-42B7-8D12-A6611969B431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1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8438400" y="6106038"/>
            <a:ext cx="601200" cy="365125"/>
          </a:xfrm>
        </p:spPr>
        <p:txBody>
          <a:bodyPr/>
          <a:lstStyle>
            <a:lvl1pPr>
              <a:defRPr sz="1100"/>
            </a:lvl1pPr>
          </a:lstStyle>
          <a:p>
            <a:fld id="{A559CF68-4712-4EC0-B3C3-327CE29776C5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1267200" y="6152401"/>
            <a:ext cx="7020000" cy="261610"/>
          </a:xfrm>
        </p:spPr>
        <p:txBody>
          <a:bodyPr anchor="b" anchorCtr="0">
            <a:spAutoFit/>
          </a:bodyPr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1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359999" y="1515053"/>
            <a:ext cx="8421525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Grundfos TheSans V2" pitchFamily="34" charset="0"/>
              </a:defRPr>
            </a:lvl1pPr>
            <a:lvl2pPr marL="360363" indent="0" algn="l">
              <a:buFont typeface="Arial" pitchFamily="34" charset="0"/>
              <a:buNone/>
              <a:defRPr sz="1500">
                <a:solidFill>
                  <a:schemeClr val="tx1"/>
                </a:solidFill>
              </a:defRPr>
            </a:lvl2pPr>
            <a:lvl3pPr marL="720725" indent="0" algn="l">
              <a:buNone/>
              <a:defRPr sz="1500">
                <a:solidFill>
                  <a:schemeClr val="tx1"/>
                </a:solidFill>
              </a:defRPr>
            </a:lvl3pPr>
            <a:lvl4pPr marL="1073150" indent="0" algn="l">
              <a:buNone/>
              <a:defRPr sz="1500">
                <a:solidFill>
                  <a:schemeClr val="tx1"/>
                </a:solidFill>
              </a:defRPr>
            </a:lvl4pPr>
            <a:lvl5pPr marL="1433513" indent="0" algn="l">
              <a:buNone/>
              <a:defRPr>
                <a:solidFill>
                  <a:srgbClr val="000000"/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</a:t>
            </a:r>
            <a:r>
              <a:rPr lang="da-DK" dirty="0" err="1"/>
              <a:t>text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64369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58270" y="360000"/>
            <a:ext cx="4078263" cy="5539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defRPr sz="3600" b="1">
                <a:solidFill>
                  <a:srgbClr val="11497B"/>
                </a:solidFill>
                <a:latin typeface="Grundfos TheSans V2" pitchFamily="34" charset="0"/>
              </a:defRPr>
            </a:lvl1pPr>
          </a:lstStyle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</a:t>
            </a:r>
            <a:r>
              <a:rPr lang="da-DK" dirty="0" err="1"/>
              <a:t>text</a:t>
            </a:r>
            <a:endParaRPr lang="da-DK" dirty="0"/>
          </a:p>
        </p:txBody>
      </p:sp>
      <p:sp>
        <p:nvSpPr>
          <p:cNvPr id="14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359999" y="1515053"/>
            <a:ext cx="4076533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Grundfos TheSans V2" pitchFamily="34" charset="0"/>
              </a:defRPr>
            </a:lvl1pPr>
            <a:lvl2pPr marL="360363" indent="0" algn="l">
              <a:buNone/>
              <a:defRPr sz="1500">
                <a:solidFill>
                  <a:schemeClr val="tx1"/>
                </a:solidFill>
              </a:defRPr>
            </a:lvl2pPr>
            <a:lvl3pPr marL="720725" indent="0" algn="l">
              <a:buNone/>
              <a:defRPr sz="1500">
                <a:solidFill>
                  <a:schemeClr val="tx1"/>
                </a:solidFill>
              </a:defRPr>
            </a:lvl3pPr>
            <a:lvl4pPr marL="1073150" indent="0" algn="l">
              <a:buNone/>
              <a:defRPr sz="1500">
                <a:solidFill>
                  <a:schemeClr val="tx1"/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</a:t>
            </a:r>
            <a:r>
              <a:rPr lang="da-DK" dirty="0" err="1"/>
              <a:t>text</a:t>
            </a:r>
            <a:endParaRPr lang="da-DK" dirty="0"/>
          </a:p>
        </p:txBody>
      </p:sp>
      <p:sp>
        <p:nvSpPr>
          <p:cNvPr id="9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248400" y="6106038"/>
            <a:ext cx="889200" cy="365125"/>
          </a:xfrm>
        </p:spPr>
        <p:txBody>
          <a:bodyPr/>
          <a:lstStyle>
            <a:lvl1pPr>
              <a:defRPr sz="1100"/>
            </a:lvl1pPr>
          </a:lstStyle>
          <a:p>
            <a:fld id="{A89AF122-C439-42B7-8D12-A6611969B431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10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8438400" y="6106038"/>
            <a:ext cx="601200" cy="365125"/>
          </a:xfrm>
        </p:spPr>
        <p:txBody>
          <a:bodyPr/>
          <a:lstStyle>
            <a:lvl1pPr>
              <a:defRPr sz="1100"/>
            </a:lvl1pPr>
          </a:lstStyle>
          <a:p>
            <a:fld id="{A559CF68-4712-4EC0-B3C3-327CE29776C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1267200" y="6152401"/>
            <a:ext cx="7020000" cy="261610"/>
          </a:xfrm>
        </p:spPr>
        <p:txBody>
          <a:bodyPr anchor="b" anchorCtr="0">
            <a:spAutoFit/>
          </a:bodyPr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20" name="Content Placeholder 3"/>
          <p:cNvSpPr>
            <a:spLocks noGrp="1"/>
          </p:cNvSpPr>
          <p:nvPr>
            <p:ph sz="quarter" idx="14" hasCustomPrompt="1"/>
          </p:nvPr>
        </p:nvSpPr>
        <p:spPr>
          <a:xfrm>
            <a:off x="4622800" y="404479"/>
            <a:ext cx="4521200" cy="5623787"/>
          </a:xfrm>
        </p:spPr>
        <p:txBody>
          <a:bodyPr tIns="720000" anchor="ctr" anchorCtr="1">
            <a:noAutofit/>
          </a:bodyPr>
          <a:lstStyle>
            <a:lvl1pPr marL="0" indent="0">
              <a:buNone/>
              <a:defRPr/>
            </a:lvl1pPr>
            <a:lvl2pPr marL="357187" indent="0">
              <a:buNone/>
              <a:defRPr/>
            </a:lvl2pPr>
            <a:lvl3pPr marL="714375" indent="0">
              <a:buNone/>
              <a:defRPr/>
            </a:lvl3pPr>
            <a:lvl4pPr marL="1079500" indent="0">
              <a:buNone/>
              <a:defRPr/>
            </a:lvl4pPr>
            <a:lvl5pPr marL="1436688" indent="0">
              <a:buNone/>
              <a:defRPr/>
            </a:lvl5pPr>
          </a:lstStyle>
          <a:p>
            <a:pPr lvl="0"/>
            <a:r>
              <a:rPr lang="en-US"/>
              <a:t>Click icon to insert element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564271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 Content - Fu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billede 9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anchor="ctr" anchorCtr="1"/>
          <a:lstStyle>
            <a:lvl1pPr marL="0" indent="0" algn="ctr">
              <a:buFontTx/>
              <a:buNone/>
              <a:defRPr sz="1400">
                <a:latin typeface="Grundfos TheSans" pitchFamily="34" charset="0"/>
              </a:defRPr>
            </a:lvl1pPr>
          </a:lstStyle>
          <a:p>
            <a:r>
              <a:rPr lang="en-US" dirty="0"/>
              <a:t>Click icon to insert picture</a:t>
            </a:r>
          </a:p>
        </p:txBody>
      </p:sp>
      <p:sp>
        <p:nvSpPr>
          <p:cNvPr id="13" name="Pladsholder til tekst 12"/>
          <p:cNvSpPr>
            <a:spLocks noGrp="1"/>
          </p:cNvSpPr>
          <p:nvPr>
            <p:ph type="body" sz="quarter" idx="14"/>
          </p:nvPr>
        </p:nvSpPr>
        <p:spPr>
          <a:xfrm>
            <a:off x="255057" y="6399981"/>
            <a:ext cx="8888944" cy="35875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1400">
                <a:solidFill>
                  <a:srgbClr val="11497B"/>
                </a:solidFill>
                <a:latin typeface="Grundfos TheSans" pitchFamily="34" charset="0"/>
              </a:defRPr>
            </a:lvl1pPr>
            <a:lvl2pPr marL="457200" indent="0">
              <a:buFontTx/>
              <a:buNone/>
              <a:defRPr sz="1400">
                <a:solidFill>
                  <a:srgbClr val="11497B"/>
                </a:solidFill>
                <a:latin typeface="Grundfos TheSans" pitchFamily="34" charset="0"/>
              </a:defRPr>
            </a:lvl2pPr>
            <a:lvl3pPr marL="914400" indent="0">
              <a:buFontTx/>
              <a:buNone/>
              <a:defRPr sz="1400">
                <a:solidFill>
                  <a:srgbClr val="11497B"/>
                </a:solidFill>
                <a:latin typeface="Grundfos TheSans" pitchFamily="34" charset="0"/>
              </a:defRPr>
            </a:lvl3pPr>
            <a:lvl4pPr marL="1371600" indent="0">
              <a:buFontTx/>
              <a:buNone/>
              <a:defRPr sz="1400">
                <a:solidFill>
                  <a:srgbClr val="11497B"/>
                </a:solidFill>
                <a:latin typeface="Grundfos TheSans" pitchFamily="34" charset="0"/>
              </a:defRPr>
            </a:lvl4pPr>
            <a:lvl5pPr marL="1828800" indent="0">
              <a:buFontTx/>
              <a:buNone/>
              <a:defRPr sz="1400">
                <a:solidFill>
                  <a:srgbClr val="11497B"/>
                </a:solidFill>
                <a:latin typeface="Grundfos TheSans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58269" y="360000"/>
            <a:ext cx="8423255" cy="5539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defRPr sz="3600" b="1">
                <a:solidFill>
                  <a:srgbClr val="11497B"/>
                </a:solidFill>
                <a:latin typeface="Grundfos TheSans V2" pitchFamily="34" charset="0"/>
              </a:defRPr>
            </a:lvl1pPr>
          </a:lstStyle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</a:t>
            </a:r>
            <a:r>
              <a:rPr lang="da-DK" dirty="0" err="1"/>
              <a:t>text</a:t>
            </a:r>
            <a:endParaRPr lang="da-DK" dirty="0"/>
          </a:p>
        </p:txBody>
      </p:sp>
      <p:sp>
        <p:nvSpPr>
          <p:cNvPr id="9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248400" y="6106038"/>
            <a:ext cx="889200" cy="365125"/>
          </a:xfrm>
        </p:spPr>
        <p:txBody>
          <a:bodyPr/>
          <a:lstStyle>
            <a:lvl1pPr>
              <a:defRPr sz="1100"/>
            </a:lvl1pPr>
          </a:lstStyle>
          <a:p>
            <a:fld id="{A89AF122-C439-42B7-8D12-A6611969B431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12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8438400" y="6106038"/>
            <a:ext cx="601200" cy="365125"/>
          </a:xfrm>
        </p:spPr>
        <p:txBody>
          <a:bodyPr/>
          <a:lstStyle>
            <a:lvl1pPr>
              <a:defRPr sz="1100"/>
            </a:lvl1pPr>
          </a:lstStyle>
          <a:p>
            <a:fld id="{A559CF68-4712-4EC0-B3C3-327CE29776C5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1267200" y="6152401"/>
            <a:ext cx="7020000" cy="261610"/>
          </a:xfrm>
        </p:spPr>
        <p:txBody>
          <a:bodyPr anchor="b" anchorCtr="0">
            <a:spAutoFit/>
          </a:bodyPr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5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359999" y="1515053"/>
            <a:ext cx="8421525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Grundfos TheSans V2" pitchFamily="34" charset="0"/>
              </a:defRPr>
            </a:lvl1pPr>
            <a:lvl2pPr marL="360363" indent="0" algn="l">
              <a:buFont typeface="Arial" pitchFamily="34" charset="0"/>
              <a:buNone/>
              <a:defRPr sz="1500">
                <a:solidFill>
                  <a:schemeClr val="tx1"/>
                </a:solidFill>
              </a:defRPr>
            </a:lvl2pPr>
            <a:lvl3pPr marL="720725" indent="0" algn="l">
              <a:buNone/>
              <a:defRPr sz="1500">
                <a:solidFill>
                  <a:schemeClr val="tx1"/>
                </a:solidFill>
              </a:defRPr>
            </a:lvl3pPr>
            <a:lvl4pPr marL="1073150" indent="0" algn="l">
              <a:buNone/>
              <a:defRPr sz="1500">
                <a:solidFill>
                  <a:schemeClr val="tx1"/>
                </a:solidFill>
              </a:defRPr>
            </a:lvl4pPr>
            <a:lvl5pPr marL="1433513" indent="0" algn="l">
              <a:buNone/>
              <a:defRPr>
                <a:solidFill>
                  <a:srgbClr val="000000"/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</a:t>
            </a:r>
            <a:r>
              <a:rPr lang="da-DK" dirty="0" err="1"/>
              <a:t>text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018038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 Content - Fu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billede 9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1400">
                <a:latin typeface="Grundfos TheSans" pitchFamily="34" charset="0"/>
              </a:defRPr>
            </a:lvl1pPr>
          </a:lstStyle>
          <a:p>
            <a:r>
              <a:rPr lang="en-US" dirty="0"/>
              <a:t>Click icon to insert picture</a:t>
            </a:r>
          </a:p>
        </p:txBody>
      </p:sp>
      <p:sp>
        <p:nvSpPr>
          <p:cNvPr id="14" name="Titel 1"/>
          <p:cNvSpPr>
            <a:spLocks noGrp="1"/>
          </p:cNvSpPr>
          <p:nvPr>
            <p:ph type="ctrTitle" hasCustomPrompt="1"/>
          </p:nvPr>
        </p:nvSpPr>
        <p:spPr>
          <a:xfrm>
            <a:off x="255600" y="4769181"/>
            <a:ext cx="8888400" cy="1630800"/>
          </a:xfrm>
          <a:prstGeom prst="rect">
            <a:avLst/>
          </a:prstGeom>
          <a:solidFill>
            <a:srgbClr val="11497B">
              <a:alpha val="80000"/>
            </a:srgbClr>
          </a:solidFill>
        </p:spPr>
        <p:txBody>
          <a:bodyPr lIns="180000" tIns="46800" rIns="90000" bIns="46800" anchor="t" anchorCtr="0">
            <a:noAutofit/>
          </a:bodyPr>
          <a:lstStyle>
            <a:lvl1pPr algn="l">
              <a:defRPr sz="3200" b="1">
                <a:solidFill>
                  <a:schemeClr val="bg1"/>
                </a:solidFill>
                <a:latin typeface="Grundfos TheSans V2" pitchFamily="34" charset="0"/>
              </a:defRPr>
            </a:lvl1pPr>
          </a:lstStyle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</a:t>
            </a:r>
            <a:r>
              <a:rPr lang="da-DK" dirty="0" err="1"/>
              <a:t>text</a:t>
            </a:r>
            <a:endParaRPr lang="da-DK" dirty="0"/>
          </a:p>
        </p:txBody>
      </p:sp>
      <p:sp>
        <p:nvSpPr>
          <p:cNvPr id="13" name="Pladsholder til tekst 12"/>
          <p:cNvSpPr>
            <a:spLocks noGrp="1"/>
          </p:cNvSpPr>
          <p:nvPr>
            <p:ph type="body" sz="quarter" idx="14"/>
          </p:nvPr>
        </p:nvSpPr>
        <p:spPr>
          <a:xfrm>
            <a:off x="255057" y="6399981"/>
            <a:ext cx="8888944" cy="35875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1400">
                <a:solidFill>
                  <a:srgbClr val="11497B"/>
                </a:solidFill>
                <a:latin typeface="Grundfos TheSans" pitchFamily="34" charset="0"/>
              </a:defRPr>
            </a:lvl1pPr>
            <a:lvl2pPr marL="457200" indent="0">
              <a:buFontTx/>
              <a:buNone/>
              <a:defRPr sz="1400">
                <a:solidFill>
                  <a:srgbClr val="11497B"/>
                </a:solidFill>
                <a:latin typeface="Grundfos TheSans" pitchFamily="34" charset="0"/>
              </a:defRPr>
            </a:lvl2pPr>
            <a:lvl3pPr marL="914400" indent="0">
              <a:buFontTx/>
              <a:buNone/>
              <a:defRPr sz="1400">
                <a:solidFill>
                  <a:srgbClr val="11497B"/>
                </a:solidFill>
                <a:latin typeface="Grundfos TheSans" pitchFamily="34" charset="0"/>
              </a:defRPr>
            </a:lvl3pPr>
            <a:lvl4pPr marL="1371600" indent="0">
              <a:buFontTx/>
              <a:buNone/>
              <a:defRPr sz="1400">
                <a:solidFill>
                  <a:srgbClr val="11497B"/>
                </a:solidFill>
                <a:latin typeface="Grundfos TheSans" pitchFamily="34" charset="0"/>
              </a:defRPr>
            </a:lvl4pPr>
            <a:lvl5pPr marL="1828800" indent="0">
              <a:buFontTx/>
              <a:buNone/>
              <a:defRPr sz="1400">
                <a:solidFill>
                  <a:srgbClr val="11497B"/>
                </a:solidFill>
                <a:latin typeface="Grundfos TheSans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248400" y="6106038"/>
            <a:ext cx="889200" cy="365125"/>
          </a:xfrm>
        </p:spPr>
        <p:txBody>
          <a:bodyPr/>
          <a:lstStyle>
            <a:lvl1pPr>
              <a:defRPr sz="1100"/>
            </a:lvl1pPr>
          </a:lstStyle>
          <a:p>
            <a:fld id="{A89AF122-C439-42B7-8D12-A6611969B431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15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8438400" y="6106038"/>
            <a:ext cx="601200" cy="365125"/>
          </a:xfrm>
        </p:spPr>
        <p:txBody>
          <a:bodyPr/>
          <a:lstStyle>
            <a:lvl1pPr>
              <a:defRPr sz="1100"/>
            </a:lvl1pPr>
          </a:lstStyle>
          <a:p>
            <a:fld id="{A559CF68-4712-4EC0-B3C3-327CE29776C5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1267200" y="6152401"/>
            <a:ext cx="7020000" cy="261610"/>
          </a:xfrm>
        </p:spPr>
        <p:txBody>
          <a:bodyPr anchor="b" anchorCtr="0">
            <a:spAutoFit/>
          </a:bodyPr>
          <a:lstStyle>
            <a:lvl1pPr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948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 Content - 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ktangel 2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149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25" name="Picture 2" descr="J:\Customers\Corporate_Branding\Jobs_-_Corporate_Branding\10451_GRUNDFOS_CVI_UPDATE_IMPRO\ABW\FUTURE\NEW CVI\Præsentationer\PPT\Front-page_bar_smal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3" y="6402613"/>
            <a:ext cx="8878887" cy="360363"/>
          </a:xfrm>
          <a:prstGeom prst="rect">
            <a:avLst/>
          </a:prstGeom>
          <a:noFill/>
          <a:ln w="3175">
            <a:solidFill>
              <a:srgbClr val="FFFFFF">
                <a:alpha val="40000"/>
              </a:srgb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itel 1"/>
          <p:cNvSpPr>
            <a:spLocks noGrp="1"/>
          </p:cNvSpPr>
          <p:nvPr>
            <p:ph type="ctrTitle" hasCustomPrompt="1"/>
          </p:nvPr>
        </p:nvSpPr>
        <p:spPr>
          <a:xfrm>
            <a:off x="358270" y="360000"/>
            <a:ext cx="8423255" cy="5539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defRPr sz="3600" b="1">
                <a:solidFill>
                  <a:schemeClr val="bg1"/>
                </a:solidFill>
                <a:latin typeface="Grundfos TheSans V2" pitchFamily="34" charset="0"/>
              </a:defRPr>
            </a:lvl1pPr>
          </a:lstStyle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</a:t>
            </a:r>
            <a:r>
              <a:rPr lang="da-DK" dirty="0" err="1"/>
              <a:t>text</a:t>
            </a:r>
            <a:endParaRPr lang="da-DK" dirty="0"/>
          </a:p>
        </p:txBody>
      </p:sp>
      <p:sp>
        <p:nvSpPr>
          <p:cNvPr id="28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359999" y="1515053"/>
            <a:ext cx="8421525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Font typeface="Arial" pitchFamily="34" charset="0"/>
              <a:buNone/>
              <a:defRPr sz="1600">
                <a:solidFill>
                  <a:schemeClr val="bg1"/>
                </a:solidFill>
                <a:latin typeface="Grundfos TheSans V2" pitchFamily="34" charset="0"/>
              </a:defRPr>
            </a:lvl1pPr>
            <a:lvl2pPr marL="360362" indent="0" algn="l">
              <a:buFont typeface="Arial" pitchFamily="34" charset="0"/>
              <a:buNone/>
              <a:defRPr sz="1500">
                <a:solidFill>
                  <a:schemeClr val="bg1"/>
                </a:solidFill>
              </a:defRPr>
            </a:lvl2pPr>
            <a:lvl3pPr marL="720725" indent="0" algn="l">
              <a:buNone/>
              <a:defRPr sz="1500">
                <a:solidFill>
                  <a:schemeClr val="bg1"/>
                </a:solidFill>
              </a:defRPr>
            </a:lvl3pPr>
            <a:lvl4pPr marL="1073150" indent="0" algn="l">
              <a:buNone/>
              <a:defRPr sz="1500">
                <a:solidFill>
                  <a:schemeClr val="bg1"/>
                </a:solidFill>
              </a:defRPr>
            </a:lvl4pPr>
            <a:lvl5pPr marL="1433513" indent="0" algn="l">
              <a:buNone/>
              <a:defRPr sz="1500">
                <a:solidFill>
                  <a:schemeClr val="bg1"/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</a:t>
            </a:r>
            <a:r>
              <a:rPr lang="da-DK" dirty="0" err="1"/>
              <a:t>text</a:t>
            </a:r>
            <a:endParaRPr lang="da-DK" dirty="0"/>
          </a:p>
        </p:txBody>
      </p:sp>
      <p:sp>
        <p:nvSpPr>
          <p:cNvPr id="17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248400" y="6106038"/>
            <a:ext cx="889200" cy="365125"/>
          </a:xfrm>
        </p:spPr>
        <p:txBody>
          <a:bodyPr/>
          <a:lstStyle>
            <a:lvl1pPr>
              <a:defRPr sz="1100"/>
            </a:lvl1pPr>
          </a:lstStyle>
          <a:p>
            <a:fld id="{A89AF122-C439-42B7-8D12-A6611969B431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18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8438400" y="6106038"/>
            <a:ext cx="601200" cy="365125"/>
          </a:xfrm>
        </p:spPr>
        <p:txBody>
          <a:bodyPr/>
          <a:lstStyle>
            <a:lvl1pPr>
              <a:defRPr sz="1100"/>
            </a:lvl1pPr>
          </a:lstStyle>
          <a:p>
            <a:fld id="{A559CF68-4712-4EC0-B3C3-327CE29776C5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1267200" y="6152401"/>
            <a:ext cx="7020000" cy="261610"/>
          </a:xfrm>
        </p:spPr>
        <p:txBody>
          <a:bodyPr anchor="b" anchorCtr="0">
            <a:spAutoFit/>
          </a:bodyPr>
          <a:lstStyle>
            <a:lvl1pPr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7614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 Content - Blue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ktangel 1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11497B"/>
              </a:gs>
              <a:gs pos="100000">
                <a:srgbClr val="11497B">
                  <a:gamma/>
                  <a:shade val="60392"/>
                  <a:invGamma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20" name="Picture 2" descr="J:\Customers\Corporate_Branding\Jobs_-_Corporate_Branding\10451_GRUNDFOS_CVI_UPDATE_IMPRO\ABW\FUTURE\NEW CVI\Præsentationer\PPT\Front-page_bar_smal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3" y="6402613"/>
            <a:ext cx="8878887" cy="36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itel 1"/>
          <p:cNvSpPr>
            <a:spLocks noGrp="1"/>
          </p:cNvSpPr>
          <p:nvPr>
            <p:ph type="ctrTitle" hasCustomPrompt="1"/>
          </p:nvPr>
        </p:nvSpPr>
        <p:spPr>
          <a:xfrm>
            <a:off x="358270" y="360000"/>
            <a:ext cx="8423255" cy="5539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defRPr sz="3600" b="1">
                <a:solidFill>
                  <a:schemeClr val="bg1"/>
                </a:solidFill>
                <a:latin typeface="Grundfos TheSans V2" pitchFamily="34" charset="0"/>
              </a:defRPr>
            </a:lvl1pPr>
          </a:lstStyle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</a:t>
            </a:r>
            <a:r>
              <a:rPr lang="da-DK" dirty="0" err="1"/>
              <a:t>text</a:t>
            </a:r>
            <a:endParaRPr lang="da-DK" dirty="0"/>
          </a:p>
        </p:txBody>
      </p:sp>
      <p:sp>
        <p:nvSpPr>
          <p:cNvPr id="16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248400" y="6106038"/>
            <a:ext cx="889200" cy="365125"/>
          </a:xfrm>
        </p:spPr>
        <p:txBody>
          <a:bodyPr/>
          <a:lstStyle>
            <a:lvl1pPr>
              <a:defRPr sz="1100"/>
            </a:lvl1pPr>
          </a:lstStyle>
          <a:p>
            <a:fld id="{A89AF122-C439-42B7-8D12-A6611969B431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2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8438400" y="6106038"/>
            <a:ext cx="601200" cy="365125"/>
          </a:xfrm>
        </p:spPr>
        <p:txBody>
          <a:bodyPr/>
          <a:lstStyle>
            <a:lvl1pPr>
              <a:defRPr sz="1100"/>
            </a:lvl1pPr>
          </a:lstStyle>
          <a:p>
            <a:fld id="{A559CF68-4712-4EC0-B3C3-327CE29776C5}" type="slidenum">
              <a:rPr lang="en-US" smtClean="0"/>
              <a:t>‹#›</a:t>
            </a:fld>
            <a:endParaRPr lang="en-US"/>
          </a:p>
        </p:txBody>
      </p:sp>
      <p:sp>
        <p:nvSpPr>
          <p:cNvPr id="27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1267200" y="6152401"/>
            <a:ext cx="7020000" cy="261610"/>
          </a:xfrm>
        </p:spPr>
        <p:txBody>
          <a:bodyPr anchor="b" anchorCtr="0">
            <a:spAutoFit/>
          </a:bodyPr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29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359999" y="1515053"/>
            <a:ext cx="8421525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Font typeface="Arial" pitchFamily="34" charset="0"/>
              <a:buNone/>
              <a:defRPr sz="1600">
                <a:solidFill>
                  <a:schemeClr val="bg1"/>
                </a:solidFill>
                <a:latin typeface="Grundfos TheSans V2" pitchFamily="34" charset="0"/>
              </a:defRPr>
            </a:lvl1pPr>
            <a:lvl2pPr marL="360362" indent="0" algn="l">
              <a:buFont typeface="Arial" pitchFamily="34" charset="0"/>
              <a:buNone/>
              <a:defRPr sz="1500">
                <a:solidFill>
                  <a:schemeClr val="bg1"/>
                </a:solidFill>
              </a:defRPr>
            </a:lvl2pPr>
            <a:lvl3pPr marL="720725" indent="0" algn="l">
              <a:buNone/>
              <a:defRPr sz="1500">
                <a:solidFill>
                  <a:schemeClr val="bg1"/>
                </a:solidFill>
              </a:defRPr>
            </a:lvl3pPr>
            <a:lvl4pPr marL="1073150" indent="0" algn="l">
              <a:buNone/>
              <a:defRPr sz="1500">
                <a:solidFill>
                  <a:schemeClr val="bg1"/>
                </a:solidFill>
              </a:defRPr>
            </a:lvl4pPr>
            <a:lvl5pPr marL="1433513" indent="0" algn="l">
              <a:buNone/>
              <a:defRPr sz="1500">
                <a:solidFill>
                  <a:schemeClr val="bg1"/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</a:t>
            </a:r>
            <a:r>
              <a:rPr lang="da-DK" dirty="0" err="1"/>
              <a:t>text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1369582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>
            <a:spLocks noGrp="1"/>
          </p:cNvSpPr>
          <p:nvPr>
            <p:ph type="ctrTitle" hasCustomPrompt="1"/>
          </p:nvPr>
        </p:nvSpPr>
        <p:spPr>
          <a:xfrm>
            <a:off x="359999" y="360000"/>
            <a:ext cx="8421525" cy="5539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defRPr sz="3600" b="1">
                <a:solidFill>
                  <a:srgbClr val="11497B"/>
                </a:solidFill>
                <a:latin typeface="Grundfos TheSans V2" pitchFamily="34" charset="0"/>
              </a:defRPr>
            </a:lvl1pPr>
          </a:lstStyle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</a:t>
            </a:r>
            <a:r>
              <a:rPr lang="da-DK" dirty="0" err="1"/>
              <a:t>text</a:t>
            </a:r>
            <a:endParaRPr lang="da-DK" dirty="0"/>
          </a:p>
        </p:txBody>
      </p:sp>
      <p:sp>
        <p:nvSpPr>
          <p:cNvPr id="1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42440" y="5502376"/>
            <a:ext cx="889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C0C0C0"/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8A6DFF-13F6-47DB-BF5A-994AFA781E2E}" type="datetimeFigureOut">
              <a:rPr kumimoji="0" lang="da-DK" sz="1100" b="0" i="0" u="none" strike="noStrike" kern="0" cap="none" spc="0" normalizeH="0" baseline="0" noProof="0" smtClean="0">
                <a:ln>
                  <a:noFill/>
                </a:ln>
                <a:solidFill>
                  <a:srgbClr val="C0C0C0"/>
                </a:solidFill>
                <a:effectLst/>
                <a:uLnTx/>
                <a:uFillTx/>
                <a:latin typeface="Grundfos TheSans V2"/>
                <a:cs typeface="+mn-cs"/>
              </a:rPr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07-04-2021</a:t>
            </a:fld>
            <a:endParaRPr kumimoji="0" lang="da-DK" sz="1100" b="0" i="0" u="none" strike="noStrike" kern="0" cap="none" spc="0" normalizeH="0" baseline="0" noProof="0" dirty="0">
              <a:ln>
                <a:noFill/>
              </a:ln>
              <a:solidFill>
                <a:srgbClr val="C0C0C0"/>
              </a:solidFill>
              <a:effectLst/>
              <a:uLnTx/>
              <a:uFillTx/>
              <a:latin typeface="Grundfos TheSans V2"/>
              <a:cs typeface="+mn-cs"/>
            </a:endParaRPr>
          </a:p>
        </p:txBody>
      </p:sp>
      <p:sp>
        <p:nvSpPr>
          <p:cNvPr id="1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1475656" y="5550366"/>
            <a:ext cx="6811544" cy="261610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sp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C0C0C0"/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100" b="0" i="0" u="none" strike="noStrike" kern="0" cap="none" spc="0" normalizeH="0" baseline="0" noProof="0" dirty="0">
              <a:ln>
                <a:noFill/>
              </a:ln>
              <a:solidFill>
                <a:srgbClr val="C0C0C0"/>
              </a:solidFill>
              <a:effectLst/>
              <a:uLnTx/>
              <a:uFillTx/>
              <a:latin typeface="Grundfos TheSans V2"/>
              <a:cs typeface="+mn-cs"/>
            </a:endParaRPr>
          </a:p>
        </p:txBody>
      </p:sp>
      <p:sp>
        <p:nvSpPr>
          <p:cNvPr id="1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8438400" y="5502376"/>
            <a:ext cx="60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C0C0C0"/>
                </a:solidFill>
                <a:latin typeface="+mn-lt"/>
                <a:cs typeface="+mn-cs"/>
              </a:defRPr>
            </a:lvl1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5C1EB7-4B30-4A6A-B082-00DF032B633D}" type="slidenum">
              <a:rPr kumimoji="0" lang="da-DK" sz="1100" b="0" i="0" u="none" strike="noStrike" kern="0" cap="none" spc="0" normalizeH="0" baseline="0" noProof="0" smtClean="0">
                <a:ln>
                  <a:noFill/>
                </a:ln>
                <a:solidFill>
                  <a:srgbClr val="C0C0C0"/>
                </a:solidFill>
                <a:effectLst/>
                <a:uLnTx/>
                <a:uFillTx/>
                <a:latin typeface="Grundfos TheSans V2"/>
                <a:cs typeface="+mn-cs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da-DK" sz="1100" b="0" i="0" u="none" strike="noStrike" kern="0" cap="none" spc="0" normalizeH="0" baseline="0" noProof="0">
              <a:ln>
                <a:noFill/>
              </a:ln>
              <a:solidFill>
                <a:srgbClr val="C0C0C0"/>
              </a:solidFill>
              <a:effectLst/>
              <a:uLnTx/>
              <a:uFillTx/>
              <a:latin typeface="Grundfos TheSans V2"/>
              <a:cs typeface="+mn-cs"/>
            </a:endParaRPr>
          </a:p>
        </p:txBody>
      </p:sp>
      <p:sp>
        <p:nvSpPr>
          <p:cNvPr id="8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359999" y="1515053"/>
            <a:ext cx="8421525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Grundfos TheSans V2" pitchFamily="34" charset="0"/>
              </a:defRPr>
            </a:lvl1pPr>
            <a:lvl2pPr marL="360363" indent="0" algn="l">
              <a:buFont typeface="Arial" pitchFamily="34" charset="0"/>
              <a:buNone/>
              <a:defRPr sz="1500">
                <a:solidFill>
                  <a:schemeClr val="tx1"/>
                </a:solidFill>
              </a:defRPr>
            </a:lvl2pPr>
            <a:lvl3pPr marL="720725" indent="0" algn="l">
              <a:buNone/>
              <a:defRPr sz="1500">
                <a:solidFill>
                  <a:schemeClr val="tx1"/>
                </a:solidFill>
              </a:defRPr>
            </a:lvl3pPr>
            <a:lvl4pPr marL="1073150" indent="0" algn="l">
              <a:buNone/>
              <a:defRPr sz="1500">
                <a:solidFill>
                  <a:schemeClr val="tx1"/>
                </a:solidFill>
              </a:defRPr>
            </a:lvl4pPr>
            <a:lvl5pPr marL="1433513" indent="0" algn="l">
              <a:buNone/>
              <a:defRPr>
                <a:solidFill>
                  <a:srgbClr val="000000"/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</a:t>
            </a:r>
            <a:r>
              <a:rPr lang="da-DK" dirty="0" err="1"/>
              <a:t>text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239245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ntro - Fu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1400" baseline="0">
                <a:latin typeface="Grundfos TheSans" pitchFamily="34" charset="0"/>
              </a:defRPr>
            </a:lvl1pPr>
          </a:lstStyle>
          <a:p>
            <a:r>
              <a:rPr lang="en-US" dirty="0"/>
              <a:t>Click icon to insert picture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360000" y="5798382"/>
            <a:ext cx="8784000" cy="899999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>
            <a:lvl1pPr algn="r">
              <a:defRPr sz="1400">
                <a:solidFill>
                  <a:srgbClr val="114B7E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itel 1"/>
          <p:cNvSpPr>
            <a:spLocks noGrp="1"/>
          </p:cNvSpPr>
          <p:nvPr>
            <p:ph type="ctrTitle" hasCustomPrompt="1"/>
          </p:nvPr>
        </p:nvSpPr>
        <p:spPr>
          <a:xfrm>
            <a:off x="359999" y="360000"/>
            <a:ext cx="8421525" cy="5539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defRPr sz="3600" b="1">
                <a:solidFill>
                  <a:srgbClr val="11497B"/>
                </a:solidFill>
                <a:latin typeface="Grundfos TheSans V2" pitchFamily="34" charset="0"/>
              </a:defRPr>
            </a:lvl1pPr>
          </a:lstStyle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</a:t>
            </a:r>
            <a:r>
              <a:rPr lang="da-DK" dirty="0" err="1"/>
              <a:t>text</a:t>
            </a:r>
            <a:endParaRPr lang="da-DK" dirty="0"/>
          </a:p>
        </p:txBody>
      </p:sp>
      <p:sp>
        <p:nvSpPr>
          <p:cNvPr id="1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42440" y="5502376"/>
            <a:ext cx="889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C0C0C0"/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8A6DFF-13F6-47DB-BF5A-994AFA781E2E}" type="datetimeFigureOut">
              <a:rPr kumimoji="0" lang="da-DK" sz="1100" b="0" i="0" u="none" strike="noStrike" kern="0" cap="none" spc="0" normalizeH="0" baseline="0" noProof="0" smtClean="0">
                <a:ln>
                  <a:noFill/>
                </a:ln>
                <a:solidFill>
                  <a:srgbClr val="C0C0C0"/>
                </a:solidFill>
                <a:effectLst/>
                <a:uLnTx/>
                <a:uFillTx/>
                <a:latin typeface="Grundfos TheSans V2"/>
                <a:cs typeface="+mn-cs"/>
              </a:rPr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07-04-2021</a:t>
            </a:fld>
            <a:endParaRPr kumimoji="0" lang="da-DK" sz="1100" b="0" i="0" u="none" strike="noStrike" kern="0" cap="none" spc="0" normalizeH="0" baseline="0" noProof="0" dirty="0">
              <a:ln>
                <a:noFill/>
              </a:ln>
              <a:solidFill>
                <a:srgbClr val="C0C0C0"/>
              </a:solidFill>
              <a:effectLst/>
              <a:uLnTx/>
              <a:uFillTx/>
              <a:latin typeface="Grundfos TheSans V2"/>
              <a:cs typeface="+mn-cs"/>
            </a:endParaRPr>
          </a:p>
        </p:txBody>
      </p:sp>
      <p:sp>
        <p:nvSpPr>
          <p:cNvPr id="1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1475656" y="5550366"/>
            <a:ext cx="6811544" cy="261610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sp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C0C0C0"/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100" b="0" i="0" u="none" strike="noStrike" kern="0" cap="none" spc="0" normalizeH="0" baseline="0" noProof="0" dirty="0">
              <a:ln>
                <a:noFill/>
              </a:ln>
              <a:solidFill>
                <a:srgbClr val="C0C0C0"/>
              </a:solidFill>
              <a:effectLst/>
              <a:uLnTx/>
              <a:uFillTx/>
              <a:latin typeface="Grundfos TheSans V2"/>
              <a:cs typeface="+mn-cs"/>
            </a:endParaRPr>
          </a:p>
        </p:txBody>
      </p:sp>
      <p:sp>
        <p:nvSpPr>
          <p:cNvPr id="1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8438400" y="5502376"/>
            <a:ext cx="60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C0C0C0"/>
                </a:solidFill>
                <a:latin typeface="+mn-lt"/>
                <a:cs typeface="+mn-cs"/>
              </a:defRPr>
            </a:lvl1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5C1EB7-4B30-4A6A-B082-00DF032B633D}" type="slidenum">
              <a:rPr kumimoji="0" lang="da-DK" sz="1100" b="0" i="0" u="none" strike="noStrike" kern="0" cap="none" spc="0" normalizeH="0" baseline="0" noProof="0" smtClean="0">
                <a:ln>
                  <a:noFill/>
                </a:ln>
                <a:solidFill>
                  <a:srgbClr val="C0C0C0"/>
                </a:solidFill>
                <a:effectLst/>
                <a:uLnTx/>
                <a:uFillTx/>
                <a:latin typeface="Grundfos TheSans V2"/>
                <a:cs typeface="+mn-cs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da-DK" sz="1100" b="0" i="0" u="none" strike="noStrike" kern="0" cap="none" spc="0" normalizeH="0" baseline="0" noProof="0">
              <a:ln>
                <a:noFill/>
              </a:ln>
              <a:solidFill>
                <a:srgbClr val="C0C0C0"/>
              </a:solidFill>
              <a:effectLst/>
              <a:uLnTx/>
              <a:uFillTx/>
              <a:latin typeface="Grundfos TheSans V2"/>
              <a:cs typeface="+mn-cs"/>
            </a:endParaRPr>
          </a:p>
        </p:txBody>
      </p:sp>
      <p:sp>
        <p:nvSpPr>
          <p:cNvPr id="10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359999" y="1515053"/>
            <a:ext cx="8421525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Grundfos TheSans V2" pitchFamily="34" charset="0"/>
              </a:defRPr>
            </a:lvl1pPr>
            <a:lvl2pPr marL="360363" indent="0" algn="l">
              <a:buFont typeface="Arial" pitchFamily="34" charset="0"/>
              <a:buNone/>
              <a:defRPr sz="1500">
                <a:solidFill>
                  <a:schemeClr val="tx1"/>
                </a:solidFill>
              </a:defRPr>
            </a:lvl2pPr>
            <a:lvl3pPr marL="720725" indent="0" algn="l">
              <a:buNone/>
              <a:defRPr sz="1500">
                <a:solidFill>
                  <a:schemeClr val="tx1"/>
                </a:solidFill>
              </a:defRPr>
            </a:lvl3pPr>
            <a:lvl4pPr marL="1073150" indent="0" algn="l">
              <a:buNone/>
              <a:defRPr sz="1500">
                <a:solidFill>
                  <a:schemeClr val="tx1"/>
                </a:solidFill>
              </a:defRPr>
            </a:lvl4pPr>
            <a:lvl5pPr marL="1433513" indent="0" algn="l">
              <a:buNone/>
              <a:defRPr>
                <a:solidFill>
                  <a:srgbClr val="000000"/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</a:t>
            </a:r>
            <a:r>
              <a:rPr lang="da-DK" dirty="0" err="1"/>
              <a:t>text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470586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ntro - Fu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1400">
                <a:latin typeface="Grundfos TheSans" pitchFamily="34" charset="0"/>
              </a:defRPr>
            </a:lvl1pPr>
          </a:lstStyle>
          <a:p>
            <a:r>
              <a:rPr lang="en-US" dirty="0"/>
              <a:t>Click icon to insert picture</a:t>
            </a:r>
          </a:p>
        </p:txBody>
      </p:sp>
      <p:sp>
        <p:nvSpPr>
          <p:cNvPr id="10" name="Titel 1"/>
          <p:cNvSpPr>
            <a:spLocks noGrp="1"/>
          </p:cNvSpPr>
          <p:nvPr>
            <p:ph type="ctrTitle" hasCustomPrompt="1"/>
          </p:nvPr>
        </p:nvSpPr>
        <p:spPr>
          <a:xfrm>
            <a:off x="360000" y="4200832"/>
            <a:ext cx="8784000" cy="1630800"/>
          </a:xfrm>
          <a:prstGeom prst="rect">
            <a:avLst/>
          </a:prstGeom>
          <a:solidFill>
            <a:srgbClr val="11497B">
              <a:alpha val="80000"/>
            </a:srgbClr>
          </a:solidFill>
        </p:spPr>
        <p:txBody>
          <a:bodyPr lIns="180000" tIns="46800" rIns="90000" bIns="46800" anchor="t" anchorCtr="0">
            <a:noAutofit/>
          </a:bodyPr>
          <a:lstStyle>
            <a:lvl1pPr algn="l">
              <a:defRPr sz="3200" b="1">
                <a:solidFill>
                  <a:schemeClr val="bg1"/>
                </a:solidFill>
                <a:latin typeface="Grundfos TheSans V2" pitchFamily="34" charset="0"/>
              </a:defRPr>
            </a:lvl1pPr>
          </a:lstStyle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</a:t>
            </a:r>
            <a:r>
              <a:rPr lang="da-DK" dirty="0" err="1"/>
              <a:t>text</a:t>
            </a:r>
            <a:endParaRPr lang="da-DK" dirty="0"/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360000" y="5798382"/>
            <a:ext cx="8784000" cy="899999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>
            <a:lvl1pPr algn="r">
              <a:defRPr sz="1400">
                <a:solidFill>
                  <a:srgbClr val="114B7E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42440" y="5502376"/>
            <a:ext cx="889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C0C0C0"/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8A6DFF-13F6-47DB-BF5A-994AFA781E2E}" type="datetimeFigureOut">
              <a:rPr kumimoji="0" lang="da-DK" sz="1100" b="0" i="0" u="none" strike="noStrike" kern="0" cap="none" spc="0" normalizeH="0" baseline="0" noProof="0" smtClean="0">
                <a:ln>
                  <a:noFill/>
                </a:ln>
                <a:solidFill>
                  <a:srgbClr val="C0C0C0"/>
                </a:solidFill>
                <a:effectLst/>
                <a:uLnTx/>
                <a:uFillTx/>
                <a:latin typeface="Grundfos TheSans V2"/>
                <a:cs typeface="+mn-cs"/>
              </a:rPr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07-04-2021</a:t>
            </a:fld>
            <a:endParaRPr kumimoji="0" lang="da-DK" sz="1100" b="0" i="0" u="none" strike="noStrike" kern="0" cap="none" spc="0" normalizeH="0" baseline="0" noProof="0" dirty="0">
              <a:ln>
                <a:noFill/>
              </a:ln>
              <a:solidFill>
                <a:srgbClr val="C0C0C0"/>
              </a:solidFill>
              <a:effectLst/>
              <a:uLnTx/>
              <a:uFillTx/>
              <a:latin typeface="Grundfos TheSans V2"/>
              <a:cs typeface="+mn-cs"/>
            </a:endParaRPr>
          </a:p>
        </p:txBody>
      </p:sp>
      <p:sp>
        <p:nvSpPr>
          <p:cNvPr id="1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1475656" y="5550366"/>
            <a:ext cx="6811544" cy="261610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sp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C0C0C0"/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100" b="0" i="0" u="none" strike="noStrike" kern="0" cap="none" spc="0" normalizeH="0" baseline="0" noProof="0" dirty="0">
              <a:ln>
                <a:noFill/>
              </a:ln>
              <a:solidFill>
                <a:srgbClr val="C0C0C0"/>
              </a:solidFill>
              <a:effectLst/>
              <a:uLnTx/>
              <a:uFillTx/>
              <a:latin typeface="Grundfos TheSans V2"/>
              <a:cs typeface="+mn-cs"/>
            </a:endParaRPr>
          </a:p>
        </p:txBody>
      </p:sp>
      <p:sp>
        <p:nvSpPr>
          <p:cNvPr id="1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8438400" y="5502376"/>
            <a:ext cx="60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C0C0C0"/>
                </a:solidFill>
                <a:latin typeface="+mn-lt"/>
                <a:cs typeface="+mn-cs"/>
              </a:defRPr>
            </a:lvl1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5C1EB7-4B30-4A6A-B082-00DF032B633D}" type="slidenum">
              <a:rPr kumimoji="0" lang="da-DK" sz="1100" b="0" i="0" u="none" strike="noStrike" kern="0" cap="none" spc="0" normalizeH="0" baseline="0" noProof="0" smtClean="0">
                <a:ln>
                  <a:noFill/>
                </a:ln>
                <a:solidFill>
                  <a:srgbClr val="C0C0C0"/>
                </a:solidFill>
                <a:effectLst/>
                <a:uLnTx/>
                <a:uFillTx/>
                <a:latin typeface="Grundfos TheSans V2"/>
                <a:cs typeface="+mn-cs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da-DK" sz="1100" b="0" i="0" u="none" strike="noStrike" kern="0" cap="none" spc="0" normalizeH="0" baseline="0" noProof="0">
              <a:ln>
                <a:noFill/>
              </a:ln>
              <a:solidFill>
                <a:srgbClr val="C0C0C0"/>
              </a:solidFill>
              <a:effectLst/>
              <a:uLnTx/>
              <a:uFillTx/>
              <a:latin typeface="Grundfos TheSans V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35484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ntro - 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149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" name="Titel 1"/>
          <p:cNvSpPr>
            <a:spLocks noGrp="1"/>
          </p:cNvSpPr>
          <p:nvPr>
            <p:ph type="ctrTitle" hasCustomPrompt="1"/>
          </p:nvPr>
        </p:nvSpPr>
        <p:spPr>
          <a:xfrm>
            <a:off x="360000" y="1620000"/>
            <a:ext cx="8421525" cy="5539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defRPr sz="3600" b="1">
                <a:solidFill>
                  <a:schemeClr val="bg1"/>
                </a:solidFill>
                <a:latin typeface="Grundfos TheSans V2" pitchFamily="34" charset="0"/>
              </a:defRPr>
            </a:lvl1pPr>
          </a:lstStyle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</a:t>
            </a:r>
            <a:r>
              <a:rPr lang="da-DK" dirty="0" err="1"/>
              <a:t>text</a:t>
            </a:r>
            <a:endParaRPr lang="da-DK" dirty="0"/>
          </a:p>
        </p:txBody>
      </p:sp>
      <p:sp>
        <p:nvSpPr>
          <p:cNvPr id="21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359999" y="2825720"/>
            <a:ext cx="8421525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  <a:latin typeface="Grundfos TheSans V2" pitchFamily="34" charset="0"/>
              </a:defRPr>
            </a:lvl1pPr>
            <a:lvl2pPr marL="360363" indent="0" algn="l">
              <a:buNone/>
              <a:defRPr sz="1500">
                <a:solidFill>
                  <a:schemeClr val="bg1"/>
                </a:solidFill>
              </a:defRPr>
            </a:lvl2pPr>
            <a:lvl3pPr marL="720725" indent="0" algn="l">
              <a:buNone/>
              <a:defRPr sz="1500">
                <a:solidFill>
                  <a:schemeClr val="bg1"/>
                </a:solidFill>
              </a:defRPr>
            </a:lvl3pPr>
            <a:lvl4pPr marL="1073150" indent="0" algn="l">
              <a:buNone/>
              <a:defRPr sz="1500">
                <a:solidFill>
                  <a:schemeClr val="bg1"/>
                </a:solidFill>
              </a:defRPr>
            </a:lvl4pPr>
            <a:lvl5pPr marL="1433513" indent="0" algn="l">
              <a:buNone/>
              <a:defRPr sz="1500">
                <a:solidFill>
                  <a:schemeClr val="bg1"/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</a:t>
            </a:r>
            <a:r>
              <a:rPr lang="da-DK" dirty="0" err="1"/>
              <a:t>text</a:t>
            </a:r>
            <a:endParaRPr lang="da-DK" dirty="0"/>
          </a:p>
        </p:txBody>
      </p:sp>
      <p:pic>
        <p:nvPicPr>
          <p:cNvPr id="14" name="Picture 2" descr="J:\Customers\Corporate_Branding\Jobs_-_Corporate_Branding\10451_GRUNDFOS_CVI_UPDATE_IMPRO\ABW\FUTURE\NEW CVI\Præsentationer\PPT\Front-page_bar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5803200"/>
            <a:ext cx="8783637" cy="895350"/>
          </a:xfrm>
          <a:prstGeom prst="rect">
            <a:avLst/>
          </a:prstGeom>
          <a:noFill/>
          <a:ln w="3175">
            <a:solidFill>
              <a:srgbClr val="FFFFFF">
                <a:alpha val="40000"/>
              </a:srgb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93751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Intro - Blue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12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11497B"/>
              </a:gs>
              <a:gs pos="100000">
                <a:srgbClr val="11497B">
                  <a:gamma/>
                  <a:shade val="60392"/>
                  <a:invGamma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4" name="Titel 1"/>
          <p:cNvSpPr>
            <a:spLocks noGrp="1"/>
          </p:cNvSpPr>
          <p:nvPr>
            <p:ph type="ctrTitle" hasCustomPrompt="1"/>
          </p:nvPr>
        </p:nvSpPr>
        <p:spPr>
          <a:xfrm>
            <a:off x="360000" y="1620000"/>
            <a:ext cx="8421525" cy="5539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defRPr sz="3600" b="1">
                <a:solidFill>
                  <a:schemeClr val="bg1"/>
                </a:solidFill>
                <a:latin typeface="Grundfos TheSans V2" pitchFamily="34" charset="0"/>
              </a:defRPr>
            </a:lvl1pPr>
          </a:lstStyle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</a:t>
            </a:r>
            <a:r>
              <a:rPr lang="da-DK" dirty="0" err="1"/>
              <a:t>text</a:t>
            </a:r>
            <a:endParaRPr lang="da-DK" dirty="0"/>
          </a:p>
        </p:txBody>
      </p:sp>
      <p:pic>
        <p:nvPicPr>
          <p:cNvPr id="16" name="Picture 2" descr="J:\Customers\Corporate_Branding\Jobs_-_Corporate_Branding\10451_GRUNDFOS_CVI_UPDATE_IMPRO\ABW\FUTURE\NEW CVI\Præsentationer\PPT\Front-page_bar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5803200"/>
            <a:ext cx="878363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359999" y="2825720"/>
            <a:ext cx="8421525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  <a:latin typeface="Grundfos TheSans V2" pitchFamily="34" charset="0"/>
              </a:defRPr>
            </a:lvl1pPr>
            <a:lvl2pPr marL="360363" indent="0" algn="l">
              <a:buNone/>
              <a:defRPr sz="1500">
                <a:solidFill>
                  <a:schemeClr val="bg1"/>
                </a:solidFill>
              </a:defRPr>
            </a:lvl2pPr>
            <a:lvl3pPr marL="720725" indent="0" algn="l">
              <a:buNone/>
              <a:defRPr sz="1500">
                <a:solidFill>
                  <a:schemeClr val="bg1"/>
                </a:solidFill>
              </a:defRPr>
            </a:lvl3pPr>
            <a:lvl4pPr marL="1073150" indent="0" algn="l">
              <a:buNone/>
              <a:defRPr sz="1500">
                <a:solidFill>
                  <a:schemeClr val="bg1"/>
                </a:solidFill>
              </a:defRPr>
            </a:lvl4pPr>
            <a:lvl5pPr marL="1433513" indent="0" algn="l">
              <a:buNone/>
              <a:defRPr sz="1500">
                <a:solidFill>
                  <a:schemeClr val="bg1"/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</a:t>
            </a:r>
            <a:r>
              <a:rPr lang="da-DK" dirty="0" err="1"/>
              <a:t>text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377722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AF122-C439-42B7-8D12-A6611969B431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CF68-4712-4EC0-B3C3-327CE29776C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360000" y="1515053"/>
            <a:ext cx="8421524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Grundfos TheSans V2" pitchFamily="34" charset="0"/>
              </a:defRPr>
            </a:lvl1pPr>
            <a:lvl2pPr marL="360363" indent="0" algn="l">
              <a:buFont typeface="Arial" pitchFamily="34" charset="0"/>
              <a:buNone/>
              <a:defRPr sz="1500">
                <a:solidFill>
                  <a:schemeClr val="tx1"/>
                </a:solidFill>
              </a:defRPr>
            </a:lvl2pPr>
            <a:lvl3pPr marL="720725" indent="0" algn="l">
              <a:buNone/>
              <a:defRPr sz="1500">
                <a:solidFill>
                  <a:schemeClr val="tx1"/>
                </a:solidFill>
              </a:defRPr>
            </a:lvl3pPr>
            <a:lvl4pPr marL="1073150" indent="0" algn="l">
              <a:buNone/>
              <a:defRPr sz="1500">
                <a:solidFill>
                  <a:schemeClr val="tx1"/>
                </a:solidFill>
              </a:defRPr>
            </a:lvl4pPr>
            <a:lvl5pPr marL="1433513" indent="0" algn="l">
              <a:buNone/>
              <a:defRPr>
                <a:solidFill>
                  <a:srgbClr val="000000"/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</a:t>
            </a:r>
            <a:r>
              <a:rPr lang="da-DK" dirty="0" err="1"/>
              <a:t>text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24124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59999" y="360000"/>
            <a:ext cx="8421525" cy="5539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defRPr sz="3600" b="1" baseline="0">
                <a:solidFill>
                  <a:srgbClr val="11497B"/>
                </a:solidFill>
                <a:latin typeface="Grundfos TheSans V2" pitchFamily="34" charset="0"/>
              </a:defRPr>
            </a:lvl1pPr>
          </a:lstStyle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</a:t>
            </a:r>
            <a:r>
              <a:rPr lang="da-DK" dirty="0" err="1"/>
              <a:t>text</a:t>
            </a:r>
            <a:endParaRPr lang="da-DK" dirty="0"/>
          </a:p>
        </p:txBody>
      </p:sp>
      <p:sp>
        <p:nvSpPr>
          <p:cNvPr id="30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359999" y="1515053"/>
            <a:ext cx="3295525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Grundfos TheSans V2" pitchFamily="34" charset="0"/>
              </a:defRPr>
            </a:lvl1pPr>
            <a:lvl2pPr marL="360363" indent="0" algn="l">
              <a:buNone/>
              <a:defRPr sz="1500">
                <a:solidFill>
                  <a:schemeClr val="tx1"/>
                </a:solidFill>
              </a:defRPr>
            </a:lvl2pPr>
            <a:lvl3pPr marL="720725" indent="0" algn="l">
              <a:buNone/>
              <a:defRPr sz="1500">
                <a:solidFill>
                  <a:schemeClr val="tx1"/>
                </a:solidFill>
              </a:defRPr>
            </a:lvl3pPr>
            <a:lvl4pPr marL="1073150" indent="0" algn="l">
              <a:buNone/>
              <a:defRPr sz="1500">
                <a:solidFill>
                  <a:schemeClr val="tx1"/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</a:t>
            </a:r>
            <a:r>
              <a:rPr lang="da-DK" dirty="0" err="1"/>
              <a:t>text</a:t>
            </a:r>
            <a:endParaRPr lang="da-DK" dirty="0"/>
          </a:p>
        </p:txBody>
      </p:sp>
      <p:sp>
        <p:nvSpPr>
          <p:cNvPr id="15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248400" y="6106038"/>
            <a:ext cx="889200" cy="365125"/>
          </a:xfrm>
        </p:spPr>
        <p:txBody>
          <a:bodyPr/>
          <a:lstStyle>
            <a:lvl1pPr>
              <a:defRPr sz="1100"/>
            </a:lvl1pPr>
          </a:lstStyle>
          <a:p>
            <a:fld id="{A89AF122-C439-42B7-8D12-A6611969B431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18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8438400" y="6106038"/>
            <a:ext cx="601200" cy="365125"/>
          </a:xfrm>
        </p:spPr>
        <p:txBody>
          <a:bodyPr/>
          <a:lstStyle>
            <a:lvl1pPr>
              <a:defRPr sz="1100"/>
            </a:lvl1pPr>
          </a:lstStyle>
          <a:p>
            <a:fld id="{A559CF68-4712-4EC0-B3C3-327CE29776C5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1267200" y="6152401"/>
            <a:ext cx="7020000" cy="261610"/>
          </a:xfrm>
        </p:spPr>
        <p:txBody>
          <a:bodyPr anchor="b" anchorCtr="0">
            <a:spAutoFit/>
          </a:bodyPr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27" name="Content Placeholder 3"/>
          <p:cNvSpPr>
            <a:spLocks noGrp="1"/>
          </p:cNvSpPr>
          <p:nvPr>
            <p:ph sz="quarter" idx="14" hasCustomPrompt="1"/>
          </p:nvPr>
        </p:nvSpPr>
        <p:spPr>
          <a:xfrm>
            <a:off x="3838780" y="1515054"/>
            <a:ext cx="5305220" cy="4513212"/>
          </a:xfrm>
        </p:spPr>
        <p:txBody>
          <a:bodyPr tIns="720000" anchor="ctr" anchorCtr="1">
            <a:noAutofit/>
          </a:bodyPr>
          <a:lstStyle>
            <a:lvl1pPr marL="0" indent="0">
              <a:buNone/>
              <a:defRPr/>
            </a:lvl1pPr>
            <a:lvl2pPr marL="357187" indent="0">
              <a:buNone/>
              <a:defRPr/>
            </a:lvl2pPr>
            <a:lvl3pPr marL="714375" indent="0">
              <a:buNone/>
              <a:defRPr/>
            </a:lvl3pPr>
            <a:lvl4pPr marL="1079500" indent="0">
              <a:buNone/>
              <a:defRPr/>
            </a:lvl4pPr>
            <a:lvl5pPr marL="1436688" indent="0">
              <a:buNone/>
              <a:defRPr/>
            </a:lvl5pPr>
          </a:lstStyle>
          <a:p>
            <a:pPr lvl="0"/>
            <a:r>
              <a:rPr lang="en-US"/>
              <a:t>Click icon to insert element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58842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60000" y="360000"/>
            <a:ext cx="8421524" cy="5539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defRPr sz="3600" b="1">
                <a:solidFill>
                  <a:srgbClr val="11497B"/>
                </a:solidFill>
                <a:latin typeface="Grundfos TheSans V2" pitchFamily="34" charset="0"/>
              </a:defRPr>
            </a:lvl1pPr>
          </a:lstStyle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</a:t>
            </a:r>
            <a:r>
              <a:rPr lang="da-DK" dirty="0" err="1"/>
              <a:t>text</a:t>
            </a:r>
            <a:endParaRPr lang="da-DK" dirty="0"/>
          </a:p>
        </p:txBody>
      </p:sp>
      <p:sp>
        <p:nvSpPr>
          <p:cNvPr id="15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248400" y="6106038"/>
            <a:ext cx="889200" cy="365125"/>
          </a:xfrm>
        </p:spPr>
        <p:txBody>
          <a:bodyPr/>
          <a:lstStyle>
            <a:lvl1pPr>
              <a:defRPr sz="1100"/>
            </a:lvl1pPr>
          </a:lstStyle>
          <a:p>
            <a:fld id="{A89AF122-C439-42B7-8D12-A6611969B431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18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8438400" y="6106038"/>
            <a:ext cx="601200" cy="365125"/>
          </a:xfrm>
        </p:spPr>
        <p:txBody>
          <a:bodyPr/>
          <a:lstStyle>
            <a:lvl1pPr>
              <a:defRPr sz="1100"/>
            </a:lvl1pPr>
          </a:lstStyle>
          <a:p>
            <a:fld id="{A559CF68-4712-4EC0-B3C3-327CE29776C5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1267200" y="6152401"/>
            <a:ext cx="7020000" cy="261610"/>
          </a:xfrm>
        </p:spPr>
        <p:txBody>
          <a:bodyPr anchor="b" anchorCtr="0">
            <a:spAutoFit/>
          </a:bodyPr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30" name="Content Placeholder 3"/>
          <p:cNvSpPr>
            <a:spLocks noGrp="1"/>
          </p:cNvSpPr>
          <p:nvPr>
            <p:ph sz="quarter" idx="14" hasCustomPrompt="1"/>
          </p:nvPr>
        </p:nvSpPr>
        <p:spPr>
          <a:xfrm>
            <a:off x="265113" y="2156868"/>
            <a:ext cx="8878887" cy="3871398"/>
          </a:xfrm>
        </p:spPr>
        <p:txBody>
          <a:bodyPr tIns="720000" anchor="ctr" anchorCtr="1">
            <a:noAutofit/>
          </a:bodyPr>
          <a:lstStyle>
            <a:lvl1pPr marL="0" indent="0">
              <a:buNone/>
              <a:defRPr/>
            </a:lvl1pPr>
            <a:lvl2pPr marL="357187" indent="0">
              <a:buNone/>
              <a:defRPr/>
            </a:lvl2pPr>
            <a:lvl3pPr marL="714375" indent="0">
              <a:buNone/>
              <a:defRPr/>
            </a:lvl3pPr>
            <a:lvl4pPr marL="1079500" indent="0">
              <a:buNone/>
              <a:defRPr/>
            </a:lvl4pPr>
            <a:lvl5pPr marL="1436688" indent="0">
              <a:buNone/>
              <a:defRPr/>
            </a:lvl5pPr>
          </a:lstStyle>
          <a:p>
            <a:pPr lvl="0"/>
            <a:r>
              <a:rPr lang="en-US"/>
              <a:t>Click icon to insert element</a:t>
            </a:r>
            <a:endParaRPr lang="da-DK"/>
          </a:p>
        </p:txBody>
      </p:sp>
      <p:sp>
        <p:nvSpPr>
          <p:cNvPr id="24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359999" y="1515053"/>
            <a:ext cx="8421525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Grundfos TheSans V2" pitchFamily="34" charset="0"/>
              </a:defRPr>
            </a:lvl1pPr>
            <a:lvl2pPr marL="360363" indent="0" algn="l">
              <a:buFont typeface="Arial" pitchFamily="34" charset="0"/>
              <a:buNone/>
              <a:defRPr sz="1500">
                <a:solidFill>
                  <a:schemeClr val="tx1"/>
                </a:solidFill>
              </a:defRPr>
            </a:lvl2pPr>
            <a:lvl3pPr marL="720725" indent="0" algn="l">
              <a:buNone/>
              <a:defRPr sz="1500">
                <a:solidFill>
                  <a:schemeClr val="tx1"/>
                </a:solidFill>
              </a:defRPr>
            </a:lvl3pPr>
            <a:lvl4pPr marL="1073150" indent="0" algn="l">
              <a:buNone/>
              <a:defRPr sz="1500">
                <a:solidFill>
                  <a:schemeClr val="tx1"/>
                </a:solidFill>
              </a:defRPr>
            </a:lvl4pPr>
            <a:lvl5pPr marL="1433513" indent="0" algn="l">
              <a:buNone/>
              <a:defRPr>
                <a:solidFill>
                  <a:srgbClr val="000000"/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</a:t>
            </a:r>
            <a:r>
              <a:rPr lang="da-DK" dirty="0" err="1"/>
              <a:t>text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36642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Content - Top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60000" y="660396"/>
            <a:ext cx="4076533" cy="599993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3600" b="1">
                <a:solidFill>
                  <a:srgbClr val="11497B"/>
                </a:solidFill>
                <a:latin typeface="Grundfos TheSans V2" pitchFamily="34" charset="0"/>
              </a:defRPr>
            </a:lvl1pPr>
          </a:lstStyle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</a:t>
            </a:r>
            <a:r>
              <a:rPr lang="da-DK" dirty="0" err="1"/>
              <a:t>text</a:t>
            </a:r>
            <a:endParaRPr lang="da-DK" dirty="0"/>
          </a:p>
        </p:txBody>
      </p:sp>
      <p:sp>
        <p:nvSpPr>
          <p:cNvPr id="13" name="Line 35"/>
          <p:cNvSpPr>
            <a:spLocks noChangeShapeType="1"/>
          </p:cNvSpPr>
          <p:nvPr/>
        </p:nvSpPr>
        <p:spPr bwMode="auto">
          <a:xfrm>
            <a:off x="250825" y="363007"/>
            <a:ext cx="8893175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4" name="Pladsholder til tekst 13"/>
          <p:cNvSpPr>
            <a:spLocks noGrp="1"/>
          </p:cNvSpPr>
          <p:nvPr>
            <p:ph type="body" sz="quarter" idx="14" hasCustomPrompt="1"/>
          </p:nvPr>
        </p:nvSpPr>
        <p:spPr>
          <a:xfrm>
            <a:off x="6130393" y="33868"/>
            <a:ext cx="2835275" cy="313267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r">
              <a:buFontTx/>
              <a:buNone/>
              <a:defRPr sz="1100" b="1">
                <a:latin typeface="Grundfos TheSans V2" pitchFamily="34" charset="0"/>
              </a:defRPr>
            </a:lvl1pPr>
            <a:lvl2pPr algn="l">
              <a:defRPr sz="1100">
                <a:latin typeface="Grundfos TheSans V2" pitchFamily="34" charset="0"/>
              </a:defRPr>
            </a:lvl2pPr>
            <a:lvl3pPr algn="l">
              <a:defRPr sz="1100">
                <a:latin typeface="Grundfos TheSans V2" pitchFamily="34" charset="0"/>
              </a:defRPr>
            </a:lvl3pPr>
            <a:lvl4pPr algn="l">
              <a:defRPr sz="1100">
                <a:latin typeface="Grundfos TheSans V2" pitchFamily="34" charset="0"/>
              </a:defRPr>
            </a:lvl4pPr>
            <a:lvl5pPr algn="l">
              <a:defRPr sz="1100">
                <a:latin typeface="Grundfos TheSans V2" pitchFamily="34" charset="0"/>
              </a:defRPr>
            </a:lvl5pPr>
          </a:lstStyle>
          <a:p>
            <a:pPr lvl="0"/>
            <a:r>
              <a:rPr lang="da-DK" dirty="0"/>
              <a:t>CLICK TO ADD TITLE</a:t>
            </a:r>
          </a:p>
        </p:txBody>
      </p:sp>
      <p:sp>
        <p:nvSpPr>
          <p:cNvPr id="15" name="Line 35"/>
          <p:cNvSpPr>
            <a:spLocks noChangeShapeType="1"/>
          </p:cNvSpPr>
          <p:nvPr/>
        </p:nvSpPr>
        <p:spPr bwMode="auto">
          <a:xfrm>
            <a:off x="250825" y="363007"/>
            <a:ext cx="8893175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26" name="Line 35"/>
          <p:cNvSpPr>
            <a:spLocks noChangeShapeType="1"/>
          </p:cNvSpPr>
          <p:nvPr/>
        </p:nvSpPr>
        <p:spPr bwMode="auto">
          <a:xfrm>
            <a:off x="250825" y="363007"/>
            <a:ext cx="8893175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31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360000" y="1968135"/>
            <a:ext cx="4076533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Grundfos TheSans V2" pitchFamily="34" charset="0"/>
              </a:defRPr>
            </a:lvl1pPr>
            <a:lvl2pPr marL="457200" indent="0" algn="l">
              <a:buNone/>
              <a:defRPr sz="1500">
                <a:solidFill>
                  <a:schemeClr val="tx1"/>
                </a:solidFill>
              </a:defRPr>
            </a:lvl2pPr>
            <a:lvl3pPr marL="914400" indent="0" algn="l">
              <a:buNone/>
              <a:defRPr sz="1500">
                <a:solidFill>
                  <a:schemeClr val="tx1"/>
                </a:solidFill>
              </a:defRPr>
            </a:lvl3pPr>
            <a:lvl4pPr marL="1371600" indent="0" algn="l">
              <a:buNone/>
              <a:defRPr sz="1500">
                <a:solidFill>
                  <a:schemeClr val="tx1"/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</a:t>
            </a:r>
            <a:r>
              <a:rPr lang="da-DK" dirty="0" err="1"/>
              <a:t>text</a:t>
            </a:r>
            <a:endParaRPr lang="da-DK" dirty="0"/>
          </a:p>
        </p:txBody>
      </p:sp>
      <p:sp>
        <p:nvSpPr>
          <p:cNvPr id="16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248400" y="6106038"/>
            <a:ext cx="889200" cy="365125"/>
          </a:xfrm>
        </p:spPr>
        <p:txBody>
          <a:bodyPr/>
          <a:lstStyle>
            <a:lvl1pPr>
              <a:defRPr sz="1100"/>
            </a:lvl1pPr>
          </a:lstStyle>
          <a:p>
            <a:fld id="{A89AF122-C439-42B7-8D12-A6611969B431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17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8438400" y="6106038"/>
            <a:ext cx="601200" cy="365125"/>
          </a:xfrm>
        </p:spPr>
        <p:txBody>
          <a:bodyPr/>
          <a:lstStyle>
            <a:lvl1pPr>
              <a:defRPr sz="1100"/>
            </a:lvl1pPr>
          </a:lstStyle>
          <a:p>
            <a:fld id="{A559CF68-4712-4EC0-B3C3-327CE29776C5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1267200" y="6152401"/>
            <a:ext cx="7020000" cy="261610"/>
          </a:xfrm>
        </p:spPr>
        <p:txBody>
          <a:bodyPr anchor="b" anchorCtr="0">
            <a:spAutoFit/>
          </a:bodyPr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21" name="Content Placeholder 3"/>
          <p:cNvSpPr>
            <a:spLocks noGrp="1"/>
          </p:cNvSpPr>
          <p:nvPr>
            <p:ph sz="quarter" idx="15" hasCustomPrompt="1"/>
          </p:nvPr>
        </p:nvSpPr>
        <p:spPr>
          <a:xfrm>
            <a:off x="4622800" y="660395"/>
            <a:ext cx="4521200" cy="5367871"/>
          </a:xfrm>
        </p:spPr>
        <p:txBody>
          <a:bodyPr tIns="720000" anchor="ctr" anchorCtr="1">
            <a:noAutofit/>
          </a:bodyPr>
          <a:lstStyle>
            <a:lvl1pPr marL="0" indent="0">
              <a:buNone/>
              <a:defRPr/>
            </a:lvl1pPr>
            <a:lvl2pPr marL="357187" indent="0">
              <a:buNone/>
              <a:defRPr/>
            </a:lvl2pPr>
            <a:lvl3pPr marL="714375" indent="0">
              <a:buNone/>
              <a:defRPr/>
            </a:lvl3pPr>
            <a:lvl4pPr marL="1079500" indent="0">
              <a:buNone/>
              <a:defRPr/>
            </a:lvl4pPr>
            <a:lvl5pPr marL="1436688" indent="0">
              <a:buNone/>
              <a:defRPr/>
            </a:lvl5pPr>
          </a:lstStyle>
          <a:p>
            <a:pPr lvl="0"/>
            <a:r>
              <a:rPr lang="en-US"/>
              <a:t>Click icon to insert element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49043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 Content - Top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59999" y="660396"/>
            <a:ext cx="8421525" cy="5539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defRPr sz="3600" b="1" baseline="0">
                <a:solidFill>
                  <a:srgbClr val="11497B"/>
                </a:solidFill>
                <a:latin typeface="Grundfos TheSans V2" pitchFamily="34" charset="0"/>
              </a:defRPr>
            </a:lvl1pPr>
          </a:lstStyle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</a:t>
            </a:r>
            <a:r>
              <a:rPr lang="da-DK" dirty="0" err="1"/>
              <a:t>text</a:t>
            </a:r>
            <a:endParaRPr lang="da-DK" dirty="0"/>
          </a:p>
        </p:txBody>
      </p:sp>
      <p:sp>
        <p:nvSpPr>
          <p:cNvPr id="13" name="Line 35"/>
          <p:cNvSpPr>
            <a:spLocks noChangeShapeType="1"/>
          </p:cNvSpPr>
          <p:nvPr/>
        </p:nvSpPr>
        <p:spPr bwMode="auto">
          <a:xfrm>
            <a:off x="250825" y="363007"/>
            <a:ext cx="8893175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4" name="Pladsholder til tekst 13"/>
          <p:cNvSpPr>
            <a:spLocks noGrp="1"/>
          </p:cNvSpPr>
          <p:nvPr>
            <p:ph type="body" sz="quarter" idx="14" hasCustomPrompt="1"/>
          </p:nvPr>
        </p:nvSpPr>
        <p:spPr>
          <a:xfrm>
            <a:off x="6130393" y="33868"/>
            <a:ext cx="2835275" cy="313267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r">
              <a:buFontTx/>
              <a:buNone/>
              <a:defRPr sz="1100" b="1" baseline="0">
                <a:latin typeface="Grundfos TheSans V2" pitchFamily="34" charset="0"/>
              </a:defRPr>
            </a:lvl1pPr>
            <a:lvl2pPr algn="l">
              <a:defRPr sz="1100">
                <a:latin typeface="Grundfos TheSans V2" pitchFamily="34" charset="0"/>
              </a:defRPr>
            </a:lvl2pPr>
            <a:lvl3pPr algn="l">
              <a:defRPr sz="1100">
                <a:latin typeface="Grundfos TheSans V2" pitchFamily="34" charset="0"/>
              </a:defRPr>
            </a:lvl3pPr>
            <a:lvl4pPr algn="l">
              <a:defRPr sz="1100">
                <a:latin typeface="Grundfos TheSans V2" pitchFamily="34" charset="0"/>
              </a:defRPr>
            </a:lvl4pPr>
            <a:lvl5pPr algn="l">
              <a:defRPr sz="1100">
                <a:latin typeface="Grundfos TheSans V2" pitchFamily="34" charset="0"/>
              </a:defRPr>
            </a:lvl5pPr>
          </a:lstStyle>
          <a:p>
            <a:pPr lvl="0"/>
            <a:r>
              <a:rPr lang="da-DK" dirty="0"/>
              <a:t>CLICK TO ADD TITLE</a:t>
            </a:r>
          </a:p>
        </p:txBody>
      </p:sp>
      <p:sp>
        <p:nvSpPr>
          <p:cNvPr id="18" name="Line 35"/>
          <p:cNvSpPr>
            <a:spLocks noChangeShapeType="1"/>
          </p:cNvSpPr>
          <p:nvPr/>
        </p:nvSpPr>
        <p:spPr bwMode="auto">
          <a:xfrm>
            <a:off x="250825" y="363007"/>
            <a:ext cx="8893175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26" name="Line 35"/>
          <p:cNvSpPr>
            <a:spLocks noChangeShapeType="1"/>
          </p:cNvSpPr>
          <p:nvPr/>
        </p:nvSpPr>
        <p:spPr bwMode="auto">
          <a:xfrm>
            <a:off x="250825" y="363007"/>
            <a:ext cx="8893175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9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248400" y="6106038"/>
            <a:ext cx="889200" cy="365125"/>
          </a:xfrm>
        </p:spPr>
        <p:txBody>
          <a:bodyPr/>
          <a:lstStyle>
            <a:lvl1pPr>
              <a:defRPr sz="1100"/>
            </a:lvl1pPr>
          </a:lstStyle>
          <a:p>
            <a:fld id="{A89AF122-C439-42B7-8D12-A6611969B431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27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8438400" y="6106038"/>
            <a:ext cx="601200" cy="365125"/>
          </a:xfrm>
        </p:spPr>
        <p:txBody>
          <a:bodyPr/>
          <a:lstStyle>
            <a:lvl1pPr>
              <a:defRPr sz="1100"/>
            </a:lvl1pPr>
          </a:lstStyle>
          <a:p>
            <a:fld id="{A559CF68-4712-4EC0-B3C3-327CE29776C5}" type="slidenum">
              <a:rPr lang="en-US" smtClean="0"/>
              <a:t>‹#›</a:t>
            </a:fld>
            <a:endParaRPr lang="en-US"/>
          </a:p>
        </p:txBody>
      </p:sp>
      <p:sp>
        <p:nvSpPr>
          <p:cNvPr id="31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1267200" y="6152401"/>
            <a:ext cx="7020000" cy="261610"/>
          </a:xfrm>
        </p:spPr>
        <p:txBody>
          <a:bodyPr anchor="b" anchorCtr="0">
            <a:spAutoFit/>
          </a:bodyPr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23" name="Content Placeholder 3"/>
          <p:cNvSpPr>
            <a:spLocks noGrp="1"/>
          </p:cNvSpPr>
          <p:nvPr>
            <p:ph sz="quarter" idx="16" hasCustomPrompt="1"/>
          </p:nvPr>
        </p:nvSpPr>
        <p:spPr>
          <a:xfrm>
            <a:off x="3838780" y="1968135"/>
            <a:ext cx="5305220" cy="4060130"/>
          </a:xfrm>
        </p:spPr>
        <p:txBody>
          <a:bodyPr tIns="720000" anchor="ctr" anchorCtr="1">
            <a:noAutofit/>
          </a:bodyPr>
          <a:lstStyle>
            <a:lvl1pPr marL="0" indent="0">
              <a:buNone/>
              <a:defRPr/>
            </a:lvl1pPr>
            <a:lvl2pPr marL="357187" indent="0">
              <a:buNone/>
              <a:defRPr/>
            </a:lvl2pPr>
            <a:lvl3pPr marL="714375" indent="0">
              <a:buNone/>
              <a:defRPr/>
            </a:lvl3pPr>
            <a:lvl4pPr marL="1079500" indent="0">
              <a:buNone/>
              <a:defRPr/>
            </a:lvl4pPr>
            <a:lvl5pPr marL="1436688" indent="0">
              <a:buNone/>
              <a:defRPr/>
            </a:lvl5pPr>
          </a:lstStyle>
          <a:p>
            <a:pPr lvl="0"/>
            <a:r>
              <a:rPr lang="en-US"/>
              <a:t>Click icon to insert element</a:t>
            </a:r>
            <a:endParaRPr lang="da-DK"/>
          </a:p>
        </p:txBody>
      </p:sp>
      <p:sp>
        <p:nvSpPr>
          <p:cNvPr id="32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360001" y="1968135"/>
            <a:ext cx="3295524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Grundfos TheSans V2" pitchFamily="34" charset="0"/>
              </a:defRPr>
            </a:lvl1pPr>
            <a:lvl2pPr marL="457200" indent="0" algn="l">
              <a:buNone/>
              <a:defRPr sz="1500">
                <a:solidFill>
                  <a:schemeClr val="tx1"/>
                </a:solidFill>
              </a:defRPr>
            </a:lvl2pPr>
            <a:lvl3pPr marL="914400" indent="0" algn="l">
              <a:buNone/>
              <a:defRPr sz="1500">
                <a:solidFill>
                  <a:schemeClr val="tx1"/>
                </a:solidFill>
              </a:defRPr>
            </a:lvl3pPr>
            <a:lvl4pPr marL="1371600" indent="0" algn="l">
              <a:buNone/>
              <a:defRPr sz="1500">
                <a:solidFill>
                  <a:schemeClr val="tx1"/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</a:t>
            </a:r>
            <a:r>
              <a:rPr lang="da-DK" dirty="0" err="1"/>
              <a:t>text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31239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 Content - Top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60000" y="660396"/>
            <a:ext cx="8421525" cy="5539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defRPr sz="3600" b="1">
                <a:solidFill>
                  <a:srgbClr val="11497B"/>
                </a:solidFill>
                <a:latin typeface="Grundfos TheSans V2" pitchFamily="34" charset="0"/>
              </a:defRPr>
            </a:lvl1pPr>
          </a:lstStyle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</a:t>
            </a:r>
            <a:r>
              <a:rPr lang="da-DK" dirty="0" err="1"/>
              <a:t>text</a:t>
            </a:r>
            <a:endParaRPr lang="da-DK" dirty="0"/>
          </a:p>
        </p:txBody>
      </p:sp>
      <p:sp>
        <p:nvSpPr>
          <p:cNvPr id="13" name="Line 35"/>
          <p:cNvSpPr>
            <a:spLocks noChangeShapeType="1"/>
          </p:cNvSpPr>
          <p:nvPr/>
        </p:nvSpPr>
        <p:spPr bwMode="auto">
          <a:xfrm>
            <a:off x="250825" y="363007"/>
            <a:ext cx="8893175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4" name="Pladsholder til tekst 13"/>
          <p:cNvSpPr>
            <a:spLocks noGrp="1"/>
          </p:cNvSpPr>
          <p:nvPr>
            <p:ph type="body" sz="quarter" idx="14" hasCustomPrompt="1"/>
          </p:nvPr>
        </p:nvSpPr>
        <p:spPr>
          <a:xfrm>
            <a:off x="6130393" y="33868"/>
            <a:ext cx="2835275" cy="313267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r">
              <a:buFontTx/>
              <a:buNone/>
              <a:defRPr sz="1100" b="1">
                <a:latin typeface="Grundfos TheSans V2" pitchFamily="34" charset="0"/>
              </a:defRPr>
            </a:lvl1pPr>
            <a:lvl2pPr algn="l">
              <a:defRPr sz="1100">
                <a:latin typeface="Grundfos TheSans V2" pitchFamily="34" charset="0"/>
              </a:defRPr>
            </a:lvl2pPr>
            <a:lvl3pPr algn="l">
              <a:defRPr sz="1100">
                <a:latin typeface="Grundfos TheSans V2" pitchFamily="34" charset="0"/>
              </a:defRPr>
            </a:lvl3pPr>
            <a:lvl4pPr algn="l">
              <a:defRPr sz="1100">
                <a:latin typeface="Grundfos TheSans V2" pitchFamily="34" charset="0"/>
              </a:defRPr>
            </a:lvl4pPr>
            <a:lvl5pPr algn="l">
              <a:defRPr sz="1100">
                <a:latin typeface="Grundfos TheSans V2" pitchFamily="34" charset="0"/>
              </a:defRPr>
            </a:lvl5pPr>
          </a:lstStyle>
          <a:p>
            <a:pPr lvl="0"/>
            <a:r>
              <a:rPr lang="da-DK" dirty="0"/>
              <a:t>CLICK TO ADD TITLE</a:t>
            </a:r>
          </a:p>
        </p:txBody>
      </p:sp>
      <p:sp>
        <p:nvSpPr>
          <p:cNvPr id="18" name="Line 35"/>
          <p:cNvSpPr>
            <a:spLocks noChangeShapeType="1"/>
          </p:cNvSpPr>
          <p:nvPr/>
        </p:nvSpPr>
        <p:spPr bwMode="auto">
          <a:xfrm>
            <a:off x="250825" y="363007"/>
            <a:ext cx="8893175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25" name="Line 35"/>
          <p:cNvSpPr>
            <a:spLocks noChangeShapeType="1"/>
          </p:cNvSpPr>
          <p:nvPr/>
        </p:nvSpPr>
        <p:spPr bwMode="auto">
          <a:xfrm>
            <a:off x="250825" y="363007"/>
            <a:ext cx="8893175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9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248400" y="6106038"/>
            <a:ext cx="889200" cy="365125"/>
          </a:xfrm>
        </p:spPr>
        <p:txBody>
          <a:bodyPr/>
          <a:lstStyle>
            <a:lvl1pPr>
              <a:defRPr sz="1100"/>
            </a:lvl1pPr>
          </a:lstStyle>
          <a:p>
            <a:fld id="{A89AF122-C439-42B7-8D12-A6611969B431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30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8438400" y="6106038"/>
            <a:ext cx="601200" cy="365125"/>
          </a:xfrm>
        </p:spPr>
        <p:txBody>
          <a:bodyPr/>
          <a:lstStyle>
            <a:lvl1pPr>
              <a:defRPr sz="1100"/>
            </a:lvl1pPr>
          </a:lstStyle>
          <a:p>
            <a:fld id="{A559CF68-4712-4EC0-B3C3-327CE29776C5}" type="slidenum">
              <a:rPr lang="en-US" smtClean="0"/>
              <a:t>‹#›</a:t>
            </a:fld>
            <a:endParaRPr lang="en-US"/>
          </a:p>
        </p:txBody>
      </p:sp>
      <p:sp>
        <p:nvSpPr>
          <p:cNvPr id="31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1267200" y="6152401"/>
            <a:ext cx="7020000" cy="261610"/>
          </a:xfrm>
        </p:spPr>
        <p:txBody>
          <a:bodyPr anchor="b" anchorCtr="0">
            <a:spAutoFit/>
          </a:bodyPr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32" name="Content Placeholder 3"/>
          <p:cNvSpPr>
            <a:spLocks noGrp="1"/>
          </p:cNvSpPr>
          <p:nvPr>
            <p:ph sz="quarter" idx="15" hasCustomPrompt="1"/>
          </p:nvPr>
        </p:nvSpPr>
        <p:spPr>
          <a:xfrm>
            <a:off x="265113" y="2156868"/>
            <a:ext cx="8878887" cy="3871398"/>
          </a:xfrm>
        </p:spPr>
        <p:txBody>
          <a:bodyPr tIns="720000" anchor="ctr" anchorCtr="1">
            <a:noAutofit/>
          </a:bodyPr>
          <a:lstStyle>
            <a:lvl1pPr marL="0" indent="0">
              <a:buNone/>
              <a:defRPr/>
            </a:lvl1pPr>
            <a:lvl2pPr marL="357187" indent="0">
              <a:buNone/>
              <a:defRPr/>
            </a:lvl2pPr>
            <a:lvl3pPr marL="714375" indent="0">
              <a:buNone/>
              <a:defRPr/>
            </a:lvl3pPr>
            <a:lvl4pPr marL="1079500" indent="0">
              <a:buNone/>
              <a:defRPr/>
            </a:lvl4pPr>
            <a:lvl5pPr marL="1436688" indent="0">
              <a:buNone/>
              <a:defRPr/>
            </a:lvl5pPr>
          </a:lstStyle>
          <a:p>
            <a:pPr lvl="0"/>
            <a:r>
              <a:rPr lang="en-US"/>
              <a:t>Click icon to insert element</a:t>
            </a:r>
            <a:endParaRPr lang="da-DK"/>
          </a:p>
        </p:txBody>
      </p:sp>
      <p:sp>
        <p:nvSpPr>
          <p:cNvPr id="23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359999" y="1515053"/>
            <a:ext cx="8421525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Grundfos TheSans V2" pitchFamily="34" charset="0"/>
              </a:defRPr>
            </a:lvl1pPr>
            <a:lvl2pPr marL="360363" indent="0" algn="l">
              <a:buFont typeface="Arial" pitchFamily="34" charset="0"/>
              <a:buNone/>
              <a:defRPr sz="1500">
                <a:solidFill>
                  <a:schemeClr val="tx1"/>
                </a:solidFill>
              </a:defRPr>
            </a:lvl2pPr>
            <a:lvl3pPr marL="720725" indent="0" algn="l">
              <a:buNone/>
              <a:defRPr sz="1500">
                <a:solidFill>
                  <a:schemeClr val="tx1"/>
                </a:solidFill>
              </a:defRPr>
            </a:lvl3pPr>
            <a:lvl4pPr marL="1073150" indent="0" algn="l">
              <a:buNone/>
              <a:defRPr sz="1500">
                <a:solidFill>
                  <a:schemeClr val="tx1"/>
                </a:solidFill>
              </a:defRPr>
            </a:lvl4pPr>
            <a:lvl5pPr marL="1433513" indent="0" algn="l">
              <a:buNone/>
              <a:defRPr>
                <a:solidFill>
                  <a:srgbClr val="000000"/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</a:t>
            </a:r>
            <a:r>
              <a:rPr lang="da-DK" dirty="0" err="1"/>
              <a:t>text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95318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 Content - Wid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billede 9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2770632"/>
            <a:ext cx="9144000" cy="4087368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1400">
                <a:latin typeface="Grundfos TheSans" pitchFamily="34" charset="0"/>
              </a:defRPr>
            </a:lvl1pPr>
          </a:lstStyle>
          <a:p>
            <a:r>
              <a:rPr lang="en-US" dirty="0"/>
              <a:t>Click icon to insert picture</a:t>
            </a:r>
          </a:p>
        </p:txBody>
      </p:sp>
      <p:sp>
        <p:nvSpPr>
          <p:cNvPr id="9" name="Pladsholder til tekst 12"/>
          <p:cNvSpPr>
            <a:spLocks noGrp="1"/>
          </p:cNvSpPr>
          <p:nvPr>
            <p:ph type="body" sz="quarter" idx="14"/>
          </p:nvPr>
        </p:nvSpPr>
        <p:spPr>
          <a:xfrm>
            <a:off x="255057" y="6399981"/>
            <a:ext cx="8888944" cy="35875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1400">
                <a:solidFill>
                  <a:srgbClr val="11497B"/>
                </a:solidFill>
                <a:latin typeface="Grundfos TheSans" pitchFamily="34" charset="0"/>
              </a:defRPr>
            </a:lvl1pPr>
            <a:lvl2pPr marL="457200" indent="0">
              <a:buFontTx/>
              <a:buNone/>
              <a:defRPr sz="1400">
                <a:solidFill>
                  <a:srgbClr val="11497B"/>
                </a:solidFill>
                <a:latin typeface="Grundfos TheSans" pitchFamily="34" charset="0"/>
              </a:defRPr>
            </a:lvl2pPr>
            <a:lvl3pPr marL="914400" indent="0">
              <a:buFontTx/>
              <a:buNone/>
              <a:defRPr sz="1400">
                <a:solidFill>
                  <a:srgbClr val="11497B"/>
                </a:solidFill>
                <a:latin typeface="Grundfos TheSans" pitchFamily="34" charset="0"/>
              </a:defRPr>
            </a:lvl3pPr>
            <a:lvl4pPr marL="1371600" indent="0">
              <a:buFontTx/>
              <a:buNone/>
              <a:defRPr sz="1400">
                <a:solidFill>
                  <a:srgbClr val="11497B"/>
                </a:solidFill>
                <a:latin typeface="Grundfos TheSans" pitchFamily="34" charset="0"/>
              </a:defRPr>
            </a:lvl4pPr>
            <a:lvl5pPr marL="1828800" indent="0">
              <a:buFontTx/>
              <a:buNone/>
              <a:defRPr sz="1400">
                <a:solidFill>
                  <a:srgbClr val="11497B"/>
                </a:solidFill>
                <a:latin typeface="Grundfos TheSans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58270" y="360000"/>
            <a:ext cx="8423254" cy="5539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defRPr sz="3600" b="1">
                <a:solidFill>
                  <a:srgbClr val="11497B"/>
                </a:solidFill>
                <a:latin typeface="Grundfos TheSans V2" pitchFamily="34" charset="0"/>
              </a:defRPr>
            </a:lvl1pPr>
          </a:lstStyle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</a:t>
            </a:r>
            <a:r>
              <a:rPr lang="da-DK" dirty="0" err="1"/>
              <a:t>text</a:t>
            </a:r>
            <a:endParaRPr lang="da-DK" dirty="0"/>
          </a:p>
        </p:txBody>
      </p:sp>
      <p:sp>
        <p:nvSpPr>
          <p:cNvPr id="15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248400" y="6106038"/>
            <a:ext cx="889200" cy="365125"/>
          </a:xfrm>
        </p:spPr>
        <p:txBody>
          <a:bodyPr/>
          <a:lstStyle>
            <a:lvl1pPr>
              <a:defRPr sz="1100"/>
            </a:lvl1pPr>
          </a:lstStyle>
          <a:p>
            <a:fld id="{A89AF122-C439-42B7-8D12-A6611969B431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1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8438400" y="6106038"/>
            <a:ext cx="601200" cy="365125"/>
          </a:xfrm>
        </p:spPr>
        <p:txBody>
          <a:bodyPr/>
          <a:lstStyle>
            <a:lvl1pPr>
              <a:defRPr sz="1100"/>
            </a:lvl1pPr>
          </a:lstStyle>
          <a:p>
            <a:fld id="{A559CF68-4712-4EC0-B3C3-327CE29776C5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1267200" y="6152401"/>
            <a:ext cx="7020000" cy="261610"/>
          </a:xfrm>
        </p:spPr>
        <p:txBody>
          <a:bodyPr anchor="b" anchorCtr="0">
            <a:spAutoFit/>
          </a:bodyPr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1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359999" y="1515053"/>
            <a:ext cx="8421525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Grundfos TheSans V2" pitchFamily="34" charset="0"/>
              </a:defRPr>
            </a:lvl1pPr>
            <a:lvl2pPr marL="360363" indent="0" algn="l">
              <a:buFont typeface="Arial" pitchFamily="34" charset="0"/>
              <a:buNone/>
              <a:defRPr sz="1500">
                <a:solidFill>
                  <a:schemeClr val="tx1"/>
                </a:solidFill>
              </a:defRPr>
            </a:lvl2pPr>
            <a:lvl3pPr marL="720725" indent="0" algn="l">
              <a:buNone/>
              <a:defRPr sz="1500">
                <a:solidFill>
                  <a:schemeClr val="tx1"/>
                </a:solidFill>
              </a:defRPr>
            </a:lvl3pPr>
            <a:lvl4pPr marL="1073150" indent="0" algn="l">
              <a:buNone/>
              <a:defRPr sz="1500">
                <a:solidFill>
                  <a:schemeClr val="tx1"/>
                </a:solidFill>
              </a:defRPr>
            </a:lvl4pPr>
            <a:lvl5pPr marL="1433513" indent="0" algn="l">
              <a:buNone/>
              <a:defRPr>
                <a:solidFill>
                  <a:srgbClr val="000000"/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</a:t>
            </a:r>
            <a:r>
              <a:rPr lang="da-DK" dirty="0" err="1"/>
              <a:t>text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64369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7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6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9999" y="360000"/>
            <a:ext cx="8421525" cy="5539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/>
              <a:t>Click to edit Master title style</a:t>
            </a:r>
            <a:endParaRPr lang="da-DK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0" y="1515600"/>
            <a:ext cx="8421524" cy="14280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248400" y="6105600"/>
            <a:ext cx="889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C0C0C0"/>
                </a:solidFill>
                <a:latin typeface="Grundfos TheSans V2" pitchFamily="34" charset="0"/>
                <a:ea typeface="Adobe Heiti Std R" pitchFamily="34" charset="-128"/>
                <a:cs typeface="+mn-cs"/>
              </a:defRPr>
            </a:lvl1pPr>
          </a:lstStyle>
          <a:p>
            <a:fld id="{A89AF122-C439-42B7-8D12-A6611969B431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1267200" y="6153590"/>
            <a:ext cx="7020000" cy="26161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sp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C0C0C0"/>
                </a:solidFill>
                <a:latin typeface="Grundfos TheSans V2" pitchFamily="34" charset="0"/>
                <a:cs typeface="Aharoni" pitchFamily="2" charset="-79"/>
              </a:defRPr>
            </a:lvl1pPr>
          </a:lstStyle>
          <a:p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8438400" y="6105600"/>
            <a:ext cx="60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C0C0C0"/>
                </a:solidFill>
                <a:latin typeface="Grundfos TheSans V2" pitchFamily="34" charset="0"/>
                <a:cs typeface="Aharoni" pitchFamily="2" charset="-79"/>
              </a:defRPr>
            </a:lvl1pPr>
          </a:lstStyle>
          <a:p>
            <a:fld id="{A559CF68-4712-4EC0-B3C3-327CE29776C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715" r:id="rId14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rgbClr val="11497B"/>
          </a:solidFill>
          <a:latin typeface="Grundfos TheSans V2" pitchFamily="34" charset="0"/>
          <a:ea typeface="+mj-ea"/>
          <a:cs typeface="Adobe Arabic" pitchFamily="18" charset="-7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179388" indent="-17938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000000"/>
          </a:solidFill>
          <a:latin typeface="Grundfos TheSans V2" pitchFamily="34" charset="0"/>
          <a:ea typeface="Adobe Fan Heiti Std B" pitchFamily="34" charset="-128"/>
          <a:cs typeface="+mn-cs"/>
        </a:defRPr>
      </a:lvl1pPr>
      <a:lvl2pPr marL="536575" indent="-179388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600" kern="1200">
          <a:solidFill>
            <a:srgbClr val="000000"/>
          </a:solidFill>
          <a:latin typeface="Grundfos TheSans V2" pitchFamily="34" charset="0"/>
          <a:ea typeface="Adobe Fan Heiti Std B" pitchFamily="34" charset="-128"/>
          <a:cs typeface="+mn-cs"/>
        </a:defRPr>
      </a:lvl2pPr>
      <a:lvl3pPr marL="900113" indent="-18573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000000"/>
          </a:solidFill>
          <a:latin typeface="Grundfos TheSans V2" pitchFamily="34" charset="0"/>
          <a:ea typeface="Adobe Fan Heiti Std B" pitchFamily="34" charset="-128"/>
          <a:cs typeface="+mn-cs"/>
        </a:defRPr>
      </a:lvl3pPr>
      <a:lvl4pPr marL="1257300" indent="-1778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600" kern="1200">
          <a:solidFill>
            <a:srgbClr val="000000"/>
          </a:solidFill>
          <a:latin typeface="Grundfos TheSans V2" pitchFamily="34" charset="0"/>
          <a:ea typeface="Adobe Fan Heiti Std B" pitchFamily="34" charset="-128"/>
          <a:cs typeface="+mn-cs"/>
        </a:defRPr>
      </a:lvl4pPr>
      <a:lvl5pPr marL="1614488" indent="-1778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600" kern="1200">
          <a:solidFill>
            <a:srgbClr val="000000"/>
          </a:solidFill>
          <a:latin typeface="Grundfos TheSans V2" pitchFamily="34" charset="0"/>
          <a:ea typeface="Adobe Fan Heiti Std B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42440" y="5502376"/>
            <a:ext cx="889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C0C0C0"/>
                </a:solidFill>
                <a:latin typeface="Grundfos TheSans V2" pitchFamily="34" charset="0"/>
                <a:cs typeface="Aharoni" pitchFamily="2" charset="-79"/>
              </a:defRPr>
            </a:lvl1pPr>
          </a:lstStyle>
          <a:p>
            <a:pPr>
              <a:defRPr/>
            </a:pPr>
            <a:fld id="{FD8A6DFF-13F6-47DB-BF5A-994AFA781E2E}" type="datetimeFigureOut">
              <a:rPr lang="da-DK" kern="0" smtClean="0"/>
              <a:pPr>
                <a:defRPr/>
              </a:pPr>
              <a:t>07-04-2021</a:t>
            </a:fld>
            <a:endParaRPr lang="da-DK" kern="0" dirty="0"/>
          </a:p>
        </p:txBody>
      </p:sp>
      <p:sp>
        <p:nvSpPr>
          <p:cNvPr id="28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1475656" y="5550366"/>
            <a:ext cx="6811544" cy="261610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sp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C0C0C0"/>
                </a:solidFill>
                <a:latin typeface="Grundfos TheSans V2" pitchFamily="34" charset="0"/>
                <a:cs typeface="Andalus" pitchFamily="18" charset="-78"/>
              </a:defRPr>
            </a:lvl1pPr>
          </a:lstStyle>
          <a:p>
            <a:pPr>
              <a:defRPr/>
            </a:pPr>
            <a:endParaRPr lang="da-DK" kern="0" dirty="0"/>
          </a:p>
        </p:txBody>
      </p:sp>
      <p:sp>
        <p:nvSpPr>
          <p:cNvPr id="29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8438400" y="5502376"/>
            <a:ext cx="60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C0C0C0"/>
                </a:solidFill>
                <a:latin typeface="Grundfos TheSans V2" pitchFamily="34" charset="0"/>
                <a:cs typeface="Aharoni" pitchFamily="2" charset="-79"/>
              </a:defRPr>
            </a:lvl1pPr>
          </a:lstStyle>
          <a:p>
            <a:pPr>
              <a:defRPr/>
            </a:pPr>
            <a:fld id="{955C1EB7-4B30-4A6A-B082-00DF032B633D}" type="slidenum">
              <a:rPr lang="da-DK" kern="0" smtClean="0"/>
              <a:pPr>
                <a:defRPr/>
              </a:pPr>
              <a:t>‹#›</a:t>
            </a:fld>
            <a:endParaRPr lang="da-DK" kern="0" dirty="0"/>
          </a:p>
        </p:txBody>
      </p:sp>
      <p:sp>
        <p:nvSpPr>
          <p:cNvPr id="34" name="Title Placeholder 33"/>
          <p:cNvSpPr>
            <a:spLocks noGrp="1"/>
          </p:cNvSpPr>
          <p:nvPr>
            <p:ph type="title"/>
          </p:nvPr>
        </p:nvSpPr>
        <p:spPr>
          <a:xfrm>
            <a:off x="359999" y="360000"/>
            <a:ext cx="8421525" cy="5539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/>
              <a:t>Click to edit Master title style</a:t>
            </a:r>
            <a:endParaRPr lang="da-DK" dirty="0"/>
          </a:p>
        </p:txBody>
      </p:sp>
      <p:sp>
        <p:nvSpPr>
          <p:cNvPr id="35" name="Text Placeholder 34"/>
          <p:cNvSpPr>
            <a:spLocks noGrp="1"/>
          </p:cNvSpPr>
          <p:nvPr>
            <p:ph type="body" idx="1"/>
          </p:nvPr>
        </p:nvSpPr>
        <p:spPr>
          <a:xfrm>
            <a:off x="360000" y="1515600"/>
            <a:ext cx="8421524" cy="14280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60749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714" r:id="rId6"/>
  </p:sldLayoutIdLst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rgbClr val="11497B"/>
          </a:solidFill>
          <a:latin typeface="Grundfos TheSans V2" pitchFamily="34" charset="0"/>
          <a:ea typeface="+mj-ea"/>
          <a:cs typeface="+mj-cs"/>
        </a:defRPr>
      </a:lvl1pPr>
    </p:titleStyle>
    <p:bodyStyle>
      <a:lvl1pPr marL="179388" indent="-179388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rgbClr val="000000"/>
          </a:solidFill>
          <a:latin typeface="Grundfos TheSans V2" pitchFamily="34" charset="0"/>
          <a:ea typeface="Adobe Fan Heiti Std B" pitchFamily="34" charset="-128"/>
          <a:cs typeface="+mn-cs"/>
        </a:defRPr>
      </a:lvl1pPr>
      <a:lvl2pPr marL="536575" indent="-179388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rgbClr val="000000"/>
          </a:solidFill>
          <a:latin typeface="Grundfos TheSans V2" pitchFamily="34" charset="0"/>
          <a:ea typeface="Adobe Fan Heiti Std B" pitchFamily="34" charset="-128"/>
          <a:cs typeface="+mn-cs"/>
        </a:defRPr>
      </a:lvl2pPr>
      <a:lvl3pPr marL="900113" indent="-185738" algn="l" defTabSz="914400" rtl="0" eaLnBrk="1" latinLnBrk="0" hangingPunct="1">
        <a:spcBef>
          <a:spcPct val="20000"/>
        </a:spcBef>
        <a:buFont typeface="Arial" pitchFamily="34" charset="0"/>
        <a:buChar char="•"/>
        <a:tabLst/>
        <a:defRPr sz="1600" kern="1200">
          <a:solidFill>
            <a:srgbClr val="000000"/>
          </a:solidFill>
          <a:latin typeface="Grundfos TheSans V2" pitchFamily="34" charset="0"/>
          <a:ea typeface="Adobe Fan Heiti Std B" pitchFamily="34" charset="-128"/>
          <a:cs typeface="+mn-cs"/>
        </a:defRPr>
      </a:lvl3pPr>
      <a:lvl4pPr marL="1257300" indent="-1778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rgbClr val="000000"/>
          </a:solidFill>
          <a:latin typeface="Grundfos TheSans V2" pitchFamily="34" charset="0"/>
          <a:ea typeface="Adobe Fan Heiti Std B" pitchFamily="34" charset="-128"/>
          <a:cs typeface="+mn-cs"/>
        </a:defRPr>
      </a:lvl4pPr>
      <a:lvl5pPr marL="1614488" indent="-1778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rgbClr val="000000"/>
          </a:solidFill>
          <a:latin typeface="Grundfos TheSans V2" pitchFamily="34" charset="0"/>
          <a:ea typeface="Adobe Fan Heiti Std B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9999" y="360000"/>
            <a:ext cx="8421525" cy="5539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/>
              <a:t>Click to edit Master title style</a:t>
            </a:r>
            <a:endParaRPr lang="da-DK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0" y="1515600"/>
            <a:ext cx="8421524" cy="14280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248400" y="6105600"/>
            <a:ext cx="889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C0C0C0"/>
                </a:solidFill>
                <a:latin typeface="Grundfos TheSans V2" pitchFamily="34" charset="0"/>
                <a:ea typeface="Adobe Heiti Std R" pitchFamily="34" charset="-128"/>
                <a:cs typeface="+mn-cs"/>
              </a:defRPr>
            </a:lvl1pPr>
          </a:lstStyle>
          <a:p>
            <a:fld id="{A89AF122-C439-42B7-8D12-A6611969B431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1267200" y="6153590"/>
            <a:ext cx="7020000" cy="26161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sp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C0C0C0"/>
                </a:solidFill>
                <a:latin typeface="Grundfos TheSans V2" pitchFamily="34" charset="0"/>
                <a:cs typeface="Aharoni" pitchFamily="2" charset="-79"/>
              </a:defRPr>
            </a:lvl1pPr>
          </a:lstStyle>
          <a:p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8438400" y="6105600"/>
            <a:ext cx="60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C0C0C0"/>
                </a:solidFill>
                <a:latin typeface="Grundfos TheSans V2" pitchFamily="34" charset="0"/>
                <a:cs typeface="Aharoni" pitchFamily="2" charset="-79"/>
              </a:defRPr>
            </a:lvl1pPr>
          </a:lstStyle>
          <a:p>
            <a:fld id="{A559CF68-4712-4EC0-B3C3-327CE29776C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rgbClr val="11497B"/>
          </a:solidFill>
          <a:latin typeface="Grundfos TheSans V2" pitchFamily="34" charset="0"/>
          <a:ea typeface="+mj-ea"/>
          <a:cs typeface="Adobe Arabic" pitchFamily="18" charset="-7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179388" indent="-17938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000000"/>
          </a:solidFill>
          <a:latin typeface="Grundfos TheSans V2" pitchFamily="34" charset="0"/>
          <a:ea typeface="Adobe Fan Heiti Std B" pitchFamily="34" charset="-128"/>
          <a:cs typeface="+mn-cs"/>
        </a:defRPr>
      </a:lvl1pPr>
      <a:lvl2pPr marL="536575" indent="-179388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600" kern="1200">
          <a:solidFill>
            <a:srgbClr val="000000"/>
          </a:solidFill>
          <a:latin typeface="Grundfos TheSans V2" pitchFamily="34" charset="0"/>
          <a:ea typeface="Adobe Fan Heiti Std B" pitchFamily="34" charset="-128"/>
          <a:cs typeface="+mn-cs"/>
        </a:defRPr>
      </a:lvl2pPr>
      <a:lvl3pPr marL="900113" indent="-18573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000000"/>
          </a:solidFill>
          <a:latin typeface="Grundfos TheSans V2" pitchFamily="34" charset="0"/>
          <a:ea typeface="Adobe Fan Heiti Std B" pitchFamily="34" charset="-128"/>
          <a:cs typeface="+mn-cs"/>
        </a:defRPr>
      </a:lvl3pPr>
      <a:lvl4pPr marL="1257300" indent="-1778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600" kern="1200">
          <a:solidFill>
            <a:srgbClr val="000000"/>
          </a:solidFill>
          <a:latin typeface="Grundfos TheSans V2" pitchFamily="34" charset="0"/>
          <a:ea typeface="Adobe Fan Heiti Std B" pitchFamily="34" charset="-128"/>
          <a:cs typeface="+mn-cs"/>
        </a:defRPr>
      </a:lvl4pPr>
      <a:lvl5pPr marL="1614488" indent="-1778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600" kern="1200">
          <a:solidFill>
            <a:srgbClr val="000000"/>
          </a:solidFill>
          <a:latin typeface="Grundfos TheSans V2" pitchFamily="34" charset="0"/>
          <a:ea typeface="Adobe Fan Heiti Std B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42440" y="5502376"/>
            <a:ext cx="889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C0C0C0"/>
                </a:solidFill>
                <a:latin typeface="Grundfos TheSans V2" pitchFamily="34" charset="0"/>
                <a:cs typeface="Aharoni" pitchFamily="2" charset="-79"/>
              </a:defRPr>
            </a:lvl1pPr>
          </a:lstStyle>
          <a:p>
            <a:pPr>
              <a:defRPr/>
            </a:pPr>
            <a:fld id="{FD8A6DFF-13F6-47DB-BF5A-994AFA781E2E}" type="datetimeFigureOut">
              <a:rPr lang="da-DK" kern="0" smtClean="0"/>
              <a:pPr>
                <a:defRPr/>
              </a:pPr>
              <a:t>07-04-2021</a:t>
            </a:fld>
            <a:endParaRPr lang="da-DK" kern="0" dirty="0"/>
          </a:p>
        </p:txBody>
      </p:sp>
      <p:sp>
        <p:nvSpPr>
          <p:cNvPr id="28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1475656" y="5550366"/>
            <a:ext cx="6811544" cy="261610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sp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C0C0C0"/>
                </a:solidFill>
                <a:latin typeface="Grundfos TheSans V2" pitchFamily="34" charset="0"/>
                <a:cs typeface="Andalus" pitchFamily="18" charset="-78"/>
              </a:defRPr>
            </a:lvl1pPr>
          </a:lstStyle>
          <a:p>
            <a:pPr>
              <a:defRPr/>
            </a:pPr>
            <a:endParaRPr lang="da-DK" kern="0" dirty="0"/>
          </a:p>
        </p:txBody>
      </p:sp>
      <p:sp>
        <p:nvSpPr>
          <p:cNvPr id="29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8438400" y="5502376"/>
            <a:ext cx="60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C0C0C0"/>
                </a:solidFill>
                <a:latin typeface="Grundfos TheSans V2" pitchFamily="34" charset="0"/>
                <a:cs typeface="Aharoni" pitchFamily="2" charset="-79"/>
              </a:defRPr>
            </a:lvl1pPr>
          </a:lstStyle>
          <a:p>
            <a:pPr>
              <a:defRPr/>
            </a:pPr>
            <a:fld id="{955C1EB7-4B30-4A6A-B082-00DF032B633D}" type="slidenum">
              <a:rPr lang="da-DK" kern="0" smtClean="0"/>
              <a:pPr>
                <a:defRPr/>
              </a:pPr>
              <a:t>‹#›</a:t>
            </a:fld>
            <a:endParaRPr lang="da-DK" kern="0" dirty="0"/>
          </a:p>
        </p:txBody>
      </p:sp>
      <p:sp>
        <p:nvSpPr>
          <p:cNvPr id="34" name="Title Placeholder 33"/>
          <p:cNvSpPr>
            <a:spLocks noGrp="1"/>
          </p:cNvSpPr>
          <p:nvPr>
            <p:ph type="title"/>
          </p:nvPr>
        </p:nvSpPr>
        <p:spPr>
          <a:xfrm>
            <a:off x="359999" y="360000"/>
            <a:ext cx="8421525" cy="5539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/>
              <a:t>Click to edit Master title style</a:t>
            </a:r>
            <a:endParaRPr lang="da-DK" dirty="0"/>
          </a:p>
        </p:txBody>
      </p:sp>
      <p:sp>
        <p:nvSpPr>
          <p:cNvPr id="35" name="Text Placeholder 34"/>
          <p:cNvSpPr>
            <a:spLocks noGrp="1"/>
          </p:cNvSpPr>
          <p:nvPr>
            <p:ph type="body" idx="1"/>
          </p:nvPr>
        </p:nvSpPr>
        <p:spPr>
          <a:xfrm>
            <a:off x="360000" y="1515600"/>
            <a:ext cx="8421524" cy="14280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60749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</p:sldLayoutIdLst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rgbClr val="11497B"/>
          </a:solidFill>
          <a:latin typeface="Grundfos TheSans V2" pitchFamily="34" charset="0"/>
          <a:ea typeface="+mj-ea"/>
          <a:cs typeface="+mj-cs"/>
        </a:defRPr>
      </a:lvl1pPr>
    </p:titleStyle>
    <p:bodyStyle>
      <a:lvl1pPr marL="179388" indent="-179388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rgbClr val="000000"/>
          </a:solidFill>
          <a:latin typeface="Grundfos TheSans V2" pitchFamily="34" charset="0"/>
          <a:ea typeface="Adobe Fan Heiti Std B" pitchFamily="34" charset="-128"/>
          <a:cs typeface="+mn-cs"/>
        </a:defRPr>
      </a:lvl1pPr>
      <a:lvl2pPr marL="536575" indent="-179388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rgbClr val="000000"/>
          </a:solidFill>
          <a:latin typeface="Grundfos TheSans V2" pitchFamily="34" charset="0"/>
          <a:ea typeface="Adobe Fan Heiti Std B" pitchFamily="34" charset="-128"/>
          <a:cs typeface="+mn-cs"/>
        </a:defRPr>
      </a:lvl2pPr>
      <a:lvl3pPr marL="900113" indent="-185738" algn="l" defTabSz="914400" rtl="0" eaLnBrk="1" latinLnBrk="0" hangingPunct="1">
        <a:spcBef>
          <a:spcPct val="20000"/>
        </a:spcBef>
        <a:buFont typeface="Arial" pitchFamily="34" charset="0"/>
        <a:buChar char="•"/>
        <a:tabLst/>
        <a:defRPr sz="1600" kern="1200">
          <a:solidFill>
            <a:srgbClr val="000000"/>
          </a:solidFill>
          <a:latin typeface="Grundfos TheSans V2" pitchFamily="34" charset="0"/>
          <a:ea typeface="Adobe Fan Heiti Std B" pitchFamily="34" charset="-128"/>
          <a:cs typeface="+mn-cs"/>
        </a:defRPr>
      </a:lvl3pPr>
      <a:lvl4pPr marL="1257300" indent="-1778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rgbClr val="000000"/>
          </a:solidFill>
          <a:latin typeface="Grundfos TheSans V2" pitchFamily="34" charset="0"/>
          <a:ea typeface="Adobe Fan Heiti Std B" pitchFamily="34" charset="-128"/>
          <a:cs typeface="+mn-cs"/>
        </a:defRPr>
      </a:lvl4pPr>
      <a:lvl5pPr marL="1614488" indent="-1778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rgbClr val="000000"/>
          </a:solidFill>
          <a:latin typeface="Grundfos TheSans V2" pitchFamily="34" charset="0"/>
          <a:ea typeface="Adobe Fan Heiti Std B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wmf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1.wmf"/><Relationship Id="rId4" Type="http://schemas.openxmlformats.org/officeDocument/2006/relationships/oleObject" Target="../embeddings/oleObject1.bin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www.pumpendiscounter.de/shop_cfg/ReigaGbR/GF_97924660_Magna3_B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2" t="12504" r="7851" b="19798"/>
          <a:stretch/>
        </p:blipFill>
        <p:spPr bwMode="auto">
          <a:xfrm>
            <a:off x="2202917" y="1143000"/>
            <a:ext cx="4214886" cy="3418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1427637" y="4719391"/>
            <a:ext cx="5964434" cy="1605209"/>
            <a:chOff x="397771" y="4276128"/>
            <a:chExt cx="5686397" cy="142025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771" y="4276128"/>
              <a:ext cx="5614389" cy="1086118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469779" y="5373216"/>
              <a:ext cx="5614389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dirty="0">
                  <a:solidFill>
                    <a:schemeClr val="tx2"/>
                  </a:solidFill>
                  <a:latin typeface="+mn-lt"/>
                </a:rPr>
                <a:t>1950	  --	1991	1995	2001	2005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04800" y="220328"/>
            <a:ext cx="86276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tx2"/>
                </a:solidFill>
              </a:rPr>
              <a:t>MAGNA3 – “built on a proven foundation”</a:t>
            </a:r>
          </a:p>
        </p:txBody>
      </p:sp>
    </p:spTree>
    <p:extLst>
      <p:ext uri="{BB962C8B-B14F-4D97-AF65-F5344CB8AC3E}">
        <p14:creationId xmlns:p14="http://schemas.microsoft.com/office/powerpoint/2010/main" val="4645676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TextBox 1034"/>
          <p:cNvSpPr txBox="1"/>
          <p:nvPr/>
        </p:nvSpPr>
        <p:spPr>
          <a:xfrm>
            <a:off x="152399" y="52551"/>
            <a:ext cx="8839201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2"/>
                </a:solidFill>
              </a:rPr>
              <a:t>Maintain constant head across the system independent of flow in the system.</a:t>
            </a:r>
            <a:endParaRPr lang="en-US" sz="2800" dirty="0">
              <a:solidFill>
                <a:schemeClr val="tx2"/>
              </a:solidFill>
            </a:endParaRPr>
          </a:p>
          <a:p>
            <a:endParaRPr lang="en-US" sz="1500" dirty="0"/>
          </a:p>
        </p:txBody>
      </p:sp>
      <p:grpSp>
        <p:nvGrpSpPr>
          <p:cNvPr id="21" name="Group 20"/>
          <p:cNvGrpSpPr/>
          <p:nvPr/>
        </p:nvGrpSpPr>
        <p:grpSpPr>
          <a:xfrm>
            <a:off x="-7467601" y="-1066800"/>
            <a:ext cx="13899903" cy="7367892"/>
            <a:chOff x="-7350992" y="-1143000"/>
            <a:chExt cx="13899903" cy="7367892"/>
          </a:xfrm>
        </p:grpSpPr>
        <p:grpSp>
          <p:nvGrpSpPr>
            <p:cNvPr id="7" name="Group 6"/>
            <p:cNvGrpSpPr/>
            <p:nvPr/>
          </p:nvGrpSpPr>
          <p:grpSpPr>
            <a:xfrm>
              <a:off x="-7350992" y="-1143000"/>
              <a:ext cx="13899903" cy="7367892"/>
              <a:chOff x="-5342981" y="-1180887"/>
              <a:chExt cx="13899903" cy="7367892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-1582139" y="-762002"/>
                <a:ext cx="9128659" cy="6949007"/>
                <a:chOff x="-381000" y="-762002"/>
                <a:chExt cx="9128659" cy="6949007"/>
              </a:xfrm>
            </p:grpSpPr>
            <p:pic>
              <p:nvPicPr>
                <p:cNvPr id="2050" name="Picture 2" descr="http://snet.grundfos.com/Appl/wcaps/WcapsImage?gpiuserdb=6560&amp;pnr=98126832&amp;frq=60&amp;unit=3&amp;lang=USA&amp;pricelist=gpu_web.prc&amp;prodpic=&amp;fileid=QU1RIE1RU1NXRUIgICAgIFCSiE4g-p0N&amp;type=dpcrv&amp;w=785&amp;h=524&amp;dpx=0&amp;dpy=0"/>
                <p:cNvPicPr>
                  <a:picLocks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444139" y="892629"/>
                  <a:ext cx="5303520" cy="529437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cxnSp>
              <p:nvCxnSpPr>
                <p:cNvPr id="4" name="Straight Connector 3"/>
                <p:cNvCxnSpPr/>
                <p:nvPr/>
              </p:nvCxnSpPr>
              <p:spPr>
                <a:xfrm>
                  <a:off x="3657598" y="2819399"/>
                  <a:ext cx="3222171" cy="0"/>
                </a:xfrm>
                <a:prstGeom prst="line">
                  <a:avLst/>
                </a:prstGeom>
                <a:ln w="539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" name="Freeform 11"/>
                <p:cNvSpPr/>
                <p:nvPr/>
              </p:nvSpPr>
              <p:spPr>
                <a:xfrm>
                  <a:off x="3624943" y="1458686"/>
                  <a:ext cx="3276600" cy="1349828"/>
                </a:xfrm>
                <a:custGeom>
                  <a:avLst/>
                  <a:gdLst>
                    <a:gd name="connsiteX0" fmla="*/ 0 w 3276600"/>
                    <a:gd name="connsiteY0" fmla="*/ 10885 h 1349828"/>
                    <a:gd name="connsiteX1" fmla="*/ 250371 w 3276600"/>
                    <a:gd name="connsiteY1" fmla="*/ 0 h 1349828"/>
                    <a:gd name="connsiteX2" fmla="*/ 424543 w 3276600"/>
                    <a:gd name="connsiteY2" fmla="*/ 0 h 1349828"/>
                    <a:gd name="connsiteX3" fmla="*/ 566057 w 3276600"/>
                    <a:gd name="connsiteY3" fmla="*/ 0 h 1349828"/>
                    <a:gd name="connsiteX4" fmla="*/ 794657 w 3276600"/>
                    <a:gd name="connsiteY4" fmla="*/ 0 h 1349828"/>
                    <a:gd name="connsiteX5" fmla="*/ 1023257 w 3276600"/>
                    <a:gd name="connsiteY5" fmla="*/ 21771 h 1349828"/>
                    <a:gd name="connsiteX6" fmla="*/ 1284514 w 3276600"/>
                    <a:gd name="connsiteY6" fmla="*/ 32657 h 1349828"/>
                    <a:gd name="connsiteX7" fmla="*/ 1349828 w 3276600"/>
                    <a:gd name="connsiteY7" fmla="*/ 43543 h 1349828"/>
                    <a:gd name="connsiteX8" fmla="*/ 2645228 w 3276600"/>
                    <a:gd name="connsiteY8" fmla="*/ 936171 h 1349828"/>
                    <a:gd name="connsiteX9" fmla="*/ 3276600 w 3276600"/>
                    <a:gd name="connsiteY9" fmla="*/ 1328057 h 1349828"/>
                    <a:gd name="connsiteX10" fmla="*/ 3276600 w 3276600"/>
                    <a:gd name="connsiteY10" fmla="*/ 1349828 h 1349828"/>
                    <a:gd name="connsiteX11" fmla="*/ 21771 w 3276600"/>
                    <a:gd name="connsiteY11" fmla="*/ 1338943 h 1349828"/>
                    <a:gd name="connsiteX12" fmla="*/ 0 w 3276600"/>
                    <a:gd name="connsiteY12" fmla="*/ 10885 h 13498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276600" h="1349828">
                      <a:moveTo>
                        <a:pt x="0" y="10885"/>
                      </a:moveTo>
                      <a:lnTo>
                        <a:pt x="250371" y="0"/>
                      </a:lnTo>
                      <a:lnTo>
                        <a:pt x="424543" y="0"/>
                      </a:lnTo>
                      <a:lnTo>
                        <a:pt x="566057" y="0"/>
                      </a:lnTo>
                      <a:lnTo>
                        <a:pt x="794657" y="0"/>
                      </a:lnTo>
                      <a:lnTo>
                        <a:pt x="1023257" y="21771"/>
                      </a:lnTo>
                      <a:lnTo>
                        <a:pt x="1284514" y="32657"/>
                      </a:lnTo>
                      <a:lnTo>
                        <a:pt x="1349828" y="43543"/>
                      </a:lnTo>
                      <a:lnTo>
                        <a:pt x="2645228" y="936171"/>
                      </a:lnTo>
                      <a:lnTo>
                        <a:pt x="3276600" y="1328057"/>
                      </a:lnTo>
                      <a:lnTo>
                        <a:pt x="3276600" y="1349828"/>
                      </a:lnTo>
                      <a:lnTo>
                        <a:pt x="21771" y="1338943"/>
                      </a:lnTo>
                      <a:lnTo>
                        <a:pt x="0" y="10885"/>
                      </a:lnTo>
                      <a:close/>
                    </a:path>
                  </a:pathLst>
                </a:custGeom>
                <a:solidFill>
                  <a:srgbClr val="92D050">
                    <a:alpha val="37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Freeform 12"/>
                <p:cNvSpPr/>
                <p:nvPr/>
              </p:nvSpPr>
              <p:spPr>
                <a:xfrm>
                  <a:off x="3635829" y="4680857"/>
                  <a:ext cx="3298371" cy="957943"/>
                </a:xfrm>
                <a:custGeom>
                  <a:avLst/>
                  <a:gdLst>
                    <a:gd name="connsiteX0" fmla="*/ 0 w 3298371"/>
                    <a:gd name="connsiteY0" fmla="*/ 587829 h 957943"/>
                    <a:gd name="connsiteX1" fmla="*/ 468085 w 3298371"/>
                    <a:gd name="connsiteY1" fmla="*/ 402772 h 957943"/>
                    <a:gd name="connsiteX2" fmla="*/ 849085 w 3298371"/>
                    <a:gd name="connsiteY2" fmla="*/ 228600 h 957943"/>
                    <a:gd name="connsiteX3" fmla="*/ 1208314 w 3298371"/>
                    <a:gd name="connsiteY3" fmla="*/ 65314 h 957943"/>
                    <a:gd name="connsiteX4" fmla="*/ 1371600 w 3298371"/>
                    <a:gd name="connsiteY4" fmla="*/ 10886 h 957943"/>
                    <a:gd name="connsiteX5" fmla="*/ 1970314 w 3298371"/>
                    <a:gd name="connsiteY5" fmla="*/ 10886 h 957943"/>
                    <a:gd name="connsiteX6" fmla="*/ 3298371 w 3298371"/>
                    <a:gd name="connsiteY6" fmla="*/ 0 h 957943"/>
                    <a:gd name="connsiteX7" fmla="*/ 3058885 w 3298371"/>
                    <a:gd name="connsiteY7" fmla="*/ 97972 h 957943"/>
                    <a:gd name="connsiteX8" fmla="*/ 2471057 w 3298371"/>
                    <a:gd name="connsiteY8" fmla="*/ 348343 h 957943"/>
                    <a:gd name="connsiteX9" fmla="*/ 2100942 w 3298371"/>
                    <a:gd name="connsiteY9" fmla="*/ 478972 h 957943"/>
                    <a:gd name="connsiteX10" fmla="*/ 1600200 w 3298371"/>
                    <a:gd name="connsiteY10" fmla="*/ 631372 h 957943"/>
                    <a:gd name="connsiteX11" fmla="*/ 1066800 w 3298371"/>
                    <a:gd name="connsiteY11" fmla="*/ 762000 h 957943"/>
                    <a:gd name="connsiteX12" fmla="*/ 359228 w 3298371"/>
                    <a:gd name="connsiteY12" fmla="*/ 903514 h 957943"/>
                    <a:gd name="connsiteX13" fmla="*/ 0 w 3298371"/>
                    <a:gd name="connsiteY13" fmla="*/ 957943 h 957943"/>
                    <a:gd name="connsiteX14" fmla="*/ 0 w 3298371"/>
                    <a:gd name="connsiteY14" fmla="*/ 587829 h 9579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298371" h="957943">
                      <a:moveTo>
                        <a:pt x="0" y="587829"/>
                      </a:moveTo>
                      <a:lnTo>
                        <a:pt x="468085" y="402772"/>
                      </a:lnTo>
                      <a:lnTo>
                        <a:pt x="849085" y="228600"/>
                      </a:lnTo>
                      <a:lnTo>
                        <a:pt x="1208314" y="65314"/>
                      </a:lnTo>
                      <a:lnTo>
                        <a:pt x="1371600" y="10886"/>
                      </a:lnTo>
                      <a:lnTo>
                        <a:pt x="1970314" y="10886"/>
                      </a:lnTo>
                      <a:lnTo>
                        <a:pt x="3298371" y="0"/>
                      </a:lnTo>
                      <a:lnTo>
                        <a:pt x="3058885" y="97972"/>
                      </a:lnTo>
                      <a:lnTo>
                        <a:pt x="2471057" y="348343"/>
                      </a:lnTo>
                      <a:lnTo>
                        <a:pt x="2100942" y="478972"/>
                      </a:lnTo>
                      <a:lnTo>
                        <a:pt x="1600200" y="631372"/>
                      </a:lnTo>
                      <a:lnTo>
                        <a:pt x="1066800" y="762000"/>
                      </a:lnTo>
                      <a:lnTo>
                        <a:pt x="359228" y="903514"/>
                      </a:lnTo>
                      <a:lnTo>
                        <a:pt x="0" y="957943"/>
                      </a:lnTo>
                      <a:lnTo>
                        <a:pt x="0" y="587829"/>
                      </a:lnTo>
                      <a:close/>
                    </a:path>
                  </a:pathLst>
                </a:custGeom>
                <a:solidFill>
                  <a:srgbClr val="92D050">
                    <a:alpha val="45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9" name="Group 8"/>
                <p:cNvGrpSpPr/>
                <p:nvPr/>
              </p:nvGrpSpPr>
              <p:grpSpPr>
                <a:xfrm>
                  <a:off x="-381000" y="-762002"/>
                  <a:ext cx="7927520" cy="4934375"/>
                  <a:chOff x="-381000" y="-762002"/>
                  <a:chExt cx="7927520" cy="4934375"/>
                </a:xfrm>
              </p:grpSpPr>
              <p:sp>
                <p:nvSpPr>
                  <p:cNvPr id="10" name="Arc 9"/>
                  <p:cNvSpPr/>
                  <p:nvPr/>
                </p:nvSpPr>
                <p:spPr>
                  <a:xfrm flipV="1">
                    <a:off x="-381000" y="1828799"/>
                    <a:ext cx="7927520" cy="2343574"/>
                  </a:xfrm>
                  <a:prstGeom prst="arc">
                    <a:avLst>
                      <a:gd name="adj1" fmla="val 16200000"/>
                      <a:gd name="adj2" fmla="val 1"/>
                    </a:avLst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" name="Arc 10"/>
                  <p:cNvSpPr/>
                  <p:nvPr/>
                </p:nvSpPr>
                <p:spPr>
                  <a:xfrm flipV="1">
                    <a:off x="800099" y="533400"/>
                    <a:ext cx="5638800" cy="3638973"/>
                  </a:xfrm>
                  <a:prstGeom prst="arc">
                    <a:avLst>
                      <a:gd name="adj1" fmla="val 16200000"/>
                      <a:gd name="adj2" fmla="val 1"/>
                    </a:avLst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" name="Arc 13"/>
                  <p:cNvSpPr/>
                  <p:nvPr/>
                </p:nvSpPr>
                <p:spPr>
                  <a:xfrm flipV="1">
                    <a:off x="1676399" y="-762002"/>
                    <a:ext cx="3733801" cy="4934373"/>
                  </a:xfrm>
                  <a:prstGeom prst="arc">
                    <a:avLst>
                      <a:gd name="adj1" fmla="val 16200000"/>
                      <a:gd name="adj2" fmla="val 1"/>
                    </a:avLst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6" name="Arc 5"/>
              <p:cNvSpPr/>
              <p:nvPr/>
            </p:nvSpPr>
            <p:spPr>
              <a:xfrm rot="21176919" flipV="1">
                <a:off x="-5342981" y="-1180887"/>
                <a:ext cx="13899903" cy="6917382"/>
              </a:xfrm>
              <a:prstGeom prst="arc">
                <a:avLst>
                  <a:gd name="adj1" fmla="val 16594190"/>
                  <a:gd name="adj2" fmla="val 19361470"/>
                </a:avLst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Rectangle 7"/>
            <p:cNvSpPr/>
            <p:nvPr/>
          </p:nvSpPr>
          <p:spPr>
            <a:xfrm>
              <a:off x="234989" y="930516"/>
              <a:ext cx="138621" cy="52943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34988" y="4305182"/>
              <a:ext cx="5403811" cy="949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122390"/>
            <a:ext cx="2137840" cy="1320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7" name="Group 20"/>
          <p:cNvGrpSpPr>
            <a:grpSpLocks/>
          </p:cNvGrpSpPr>
          <p:nvPr/>
        </p:nvGrpSpPr>
        <p:grpSpPr bwMode="auto">
          <a:xfrm rot="-5400000">
            <a:off x="5225420" y="3161667"/>
            <a:ext cx="3276600" cy="984475"/>
            <a:chOff x="4038600" y="4043870"/>
            <a:chExt cx="3276600" cy="985330"/>
          </a:xfrm>
        </p:grpSpPr>
        <p:sp>
          <p:nvSpPr>
            <p:cNvPr id="28" name="Rounded Rectangle 27"/>
            <p:cNvSpPr>
              <a:spLocks noChangeArrowheads="1"/>
            </p:cNvSpPr>
            <p:nvPr/>
          </p:nvSpPr>
          <p:spPr bwMode="auto">
            <a:xfrm>
              <a:off x="4038600" y="4342804"/>
              <a:ext cx="3276600" cy="68639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tx2">
                    <a:alpha val="25000"/>
                  </a:schemeClr>
                </a:gs>
                <a:gs pos="100000">
                  <a:schemeClr val="tx2"/>
                </a:gs>
              </a:gsLst>
              <a:lin ang="5400000"/>
            </a:gradFill>
            <a:ln w="6350">
              <a:solidFill>
                <a:schemeClr val="tx2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bIns="0" anchor="ctr"/>
            <a:lstStyle/>
            <a:p>
              <a:pPr algn="ctr">
                <a:defRPr/>
              </a:pPr>
              <a:r>
                <a:rPr lang="en-US" sz="2400" u="sng" dirty="0">
                  <a:solidFill>
                    <a:srgbClr val="FFFFFF"/>
                  </a:solidFill>
                  <a:latin typeface="Grundfos TheSans OT 7B" pitchFamily="34" charset="0"/>
                </a:rPr>
                <a:t>Constant Pressure</a:t>
              </a:r>
              <a:endParaRPr lang="en-US" sz="2400" i="1" u="sng" dirty="0">
                <a:solidFill>
                  <a:srgbClr val="FFFFFF"/>
                </a:solidFill>
                <a:latin typeface="Grundfos TheSans OT 7B Italic" charset="0"/>
              </a:endParaRPr>
            </a:p>
          </p:txBody>
        </p:sp>
        <p:cxnSp>
          <p:nvCxnSpPr>
            <p:cNvPr id="29" name="Straight Connector 28"/>
            <p:cNvCxnSpPr>
              <a:cxnSpLocks noChangeShapeType="1"/>
            </p:cNvCxnSpPr>
            <p:nvPr/>
          </p:nvCxnSpPr>
          <p:spPr bwMode="auto">
            <a:xfrm rot="5400000">
              <a:off x="4648066" y="4196404"/>
              <a:ext cx="306654" cy="1587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" name="Straight Connector 29"/>
            <p:cNvCxnSpPr>
              <a:cxnSpLocks noChangeShapeType="1"/>
            </p:cNvCxnSpPr>
            <p:nvPr/>
          </p:nvCxnSpPr>
          <p:spPr bwMode="auto">
            <a:xfrm rot="5400000">
              <a:off x="6383202" y="4196403"/>
              <a:ext cx="306654" cy="1588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1" name="Group 20"/>
          <p:cNvGrpSpPr>
            <a:grpSpLocks/>
          </p:cNvGrpSpPr>
          <p:nvPr/>
        </p:nvGrpSpPr>
        <p:grpSpPr bwMode="auto">
          <a:xfrm rot="16200000">
            <a:off x="4283990" y="3160521"/>
            <a:ext cx="3276600" cy="973826"/>
            <a:chOff x="4038600" y="3731935"/>
            <a:chExt cx="3276600" cy="974674"/>
          </a:xfrm>
          <a:solidFill>
            <a:schemeClr val="bg2"/>
          </a:solidFill>
        </p:grpSpPr>
        <p:sp>
          <p:nvSpPr>
            <p:cNvPr id="32" name="Rounded Rectangle 31"/>
            <p:cNvSpPr>
              <a:spLocks noChangeArrowheads="1"/>
            </p:cNvSpPr>
            <p:nvPr/>
          </p:nvSpPr>
          <p:spPr bwMode="auto">
            <a:xfrm>
              <a:off x="4038600" y="4020213"/>
              <a:ext cx="3276600" cy="686396"/>
            </a:xfrm>
            <a:prstGeom prst="roundRect">
              <a:avLst>
                <a:gd name="adj" fmla="val 16667"/>
              </a:avLst>
            </a:prstGeom>
            <a:grpFill/>
            <a:ln w="6350">
              <a:solidFill>
                <a:schemeClr val="tx2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bIns="0" anchor="ctr"/>
            <a:lstStyle/>
            <a:p>
              <a:pPr algn="ctr">
                <a:defRPr/>
              </a:pPr>
              <a:r>
                <a:rPr lang="en-US" sz="2000" dirty="0">
                  <a:solidFill>
                    <a:srgbClr val="FFFFFF"/>
                  </a:solidFill>
                  <a:latin typeface="Grundfos TheSans OT 7B" pitchFamily="34" charset="0"/>
                </a:rPr>
                <a:t>Constant</a:t>
              </a:r>
              <a:r>
                <a:rPr lang="en-US" sz="1600" dirty="0">
                  <a:solidFill>
                    <a:srgbClr val="FFFFFF"/>
                  </a:solidFill>
                  <a:latin typeface="Grundfos TheSans OT 7B" pitchFamily="34" charset="0"/>
                </a:rPr>
                <a:t> </a:t>
              </a:r>
              <a:r>
                <a:rPr lang="en-US" sz="2000" dirty="0">
                  <a:solidFill>
                    <a:srgbClr val="FFFFFF"/>
                  </a:solidFill>
                  <a:latin typeface="Grundfos TheSans OT 7B" pitchFamily="34" charset="0"/>
                </a:rPr>
                <a:t>Curve</a:t>
              </a:r>
              <a:endParaRPr lang="en-US" sz="2000" i="1" dirty="0">
                <a:solidFill>
                  <a:srgbClr val="FFFFFF"/>
                </a:solidFill>
                <a:latin typeface="Grundfos TheSans OT 7B Italic" charset="0"/>
              </a:endParaRPr>
            </a:p>
          </p:txBody>
        </p:sp>
        <p:cxnSp>
          <p:nvCxnSpPr>
            <p:cNvPr id="33" name="Straight Connector 32"/>
            <p:cNvCxnSpPr>
              <a:cxnSpLocks noChangeShapeType="1"/>
            </p:cNvCxnSpPr>
            <p:nvPr/>
          </p:nvCxnSpPr>
          <p:spPr bwMode="auto">
            <a:xfrm rot="5400000">
              <a:off x="4646481" y="3884469"/>
              <a:ext cx="306654" cy="1587"/>
            </a:xfrm>
            <a:prstGeom prst="line">
              <a:avLst/>
            </a:prstGeom>
            <a:grpFill/>
            <a:ln w="25400">
              <a:solidFill>
                <a:schemeClr val="bg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34" name="Straight Connector 33"/>
            <p:cNvCxnSpPr>
              <a:cxnSpLocks noChangeShapeType="1"/>
            </p:cNvCxnSpPr>
            <p:nvPr/>
          </p:nvCxnSpPr>
          <p:spPr bwMode="auto">
            <a:xfrm rot="5400000">
              <a:off x="6381619" y="3884468"/>
              <a:ext cx="306654" cy="1588"/>
            </a:xfrm>
            <a:prstGeom prst="line">
              <a:avLst/>
            </a:prstGeom>
            <a:grpFill/>
            <a:ln w="25400">
              <a:solidFill>
                <a:schemeClr val="bg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</p:grpSp>
      <p:cxnSp>
        <p:nvCxnSpPr>
          <p:cNvPr id="35" name="Straight Connector 34"/>
          <p:cNvCxnSpPr/>
          <p:nvPr/>
        </p:nvCxnSpPr>
        <p:spPr>
          <a:xfrm>
            <a:off x="3608441" y="4794730"/>
            <a:ext cx="506359" cy="0"/>
          </a:xfrm>
          <a:prstGeom prst="line">
            <a:avLst/>
          </a:prstGeom>
          <a:ln w="53975">
            <a:solidFill>
              <a:schemeClr val="tx2">
                <a:alpha val="6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21596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TextBox 1034"/>
          <p:cNvSpPr txBox="1"/>
          <p:nvPr/>
        </p:nvSpPr>
        <p:spPr>
          <a:xfrm>
            <a:off x="138544" y="29746"/>
            <a:ext cx="877685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endParaRPr lang="en-US" sz="1500" dirty="0"/>
          </a:p>
          <a:p>
            <a:r>
              <a:rPr lang="en-US" sz="2800" b="1" dirty="0">
                <a:solidFill>
                  <a:schemeClr val="tx2"/>
                </a:solidFill>
              </a:rPr>
              <a:t>Reduce unneeded pressure as flow decreases.</a:t>
            </a:r>
            <a:endParaRPr lang="en-US" sz="2800" dirty="0">
              <a:solidFill>
                <a:schemeClr val="tx2"/>
              </a:solidFill>
            </a:endParaRPr>
          </a:p>
          <a:p>
            <a:endParaRPr lang="en-US" sz="1500" dirty="0"/>
          </a:p>
        </p:txBody>
      </p:sp>
      <p:grpSp>
        <p:nvGrpSpPr>
          <p:cNvPr id="24" name="Group 23"/>
          <p:cNvGrpSpPr/>
          <p:nvPr/>
        </p:nvGrpSpPr>
        <p:grpSpPr>
          <a:xfrm>
            <a:off x="-7467600" y="-1180888"/>
            <a:ext cx="13899903" cy="7367893"/>
            <a:chOff x="-7467600" y="-1180888"/>
            <a:chExt cx="13899903" cy="7367893"/>
          </a:xfrm>
        </p:grpSpPr>
        <p:grpSp>
          <p:nvGrpSpPr>
            <p:cNvPr id="9" name="Group 8"/>
            <p:cNvGrpSpPr/>
            <p:nvPr/>
          </p:nvGrpSpPr>
          <p:grpSpPr>
            <a:xfrm>
              <a:off x="-7467600" y="-1180888"/>
              <a:ext cx="13899903" cy="7367893"/>
              <a:chOff x="-7330952" y="-1180888"/>
              <a:chExt cx="13899903" cy="7367893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-7330952" y="-1180888"/>
                <a:ext cx="13899903" cy="7367893"/>
                <a:chOff x="-4123782" y="-1180888"/>
                <a:chExt cx="13899903" cy="7367893"/>
              </a:xfrm>
            </p:grpSpPr>
            <p:pic>
              <p:nvPicPr>
                <p:cNvPr id="2050" name="Picture 2" descr="http://snet.grundfos.com/Appl/wcaps/WcapsImage?gpiuserdb=6560&amp;pnr=98126832&amp;frq=60&amp;unit=3&amp;lang=USA&amp;pricelist=gpu_web.prc&amp;prodpic=&amp;fileid=QU1RIE1RU1NXRUIgICAgIFCSiE4g-p0N&amp;type=dpcrv&amp;w=785&amp;h=524&amp;dpx=0&amp;dpy=0"/>
                <p:cNvPicPr>
                  <a:picLocks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432989" y="892629"/>
                  <a:ext cx="5303520" cy="529437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cxnSp>
              <p:nvCxnSpPr>
                <p:cNvPr id="4" name="Straight Connector 3"/>
                <p:cNvCxnSpPr/>
                <p:nvPr/>
              </p:nvCxnSpPr>
              <p:spPr>
                <a:xfrm flipV="1">
                  <a:off x="3657599" y="2819399"/>
                  <a:ext cx="3222171" cy="720418"/>
                </a:xfrm>
                <a:prstGeom prst="line">
                  <a:avLst/>
                </a:prstGeom>
                <a:ln w="539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" name="Arc 12"/>
                <p:cNvSpPr/>
                <p:nvPr/>
              </p:nvSpPr>
              <p:spPr>
                <a:xfrm rot="21176919" flipV="1">
                  <a:off x="-4123782" y="-1180888"/>
                  <a:ext cx="13899903" cy="6917382"/>
                </a:xfrm>
                <a:prstGeom prst="arc">
                  <a:avLst>
                    <a:gd name="adj1" fmla="val 16594190"/>
                    <a:gd name="adj2" fmla="val 19361470"/>
                  </a:avLst>
                </a:prstGeom>
                <a:ln w="44450"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" name="Freeform 4"/>
                <p:cNvSpPr/>
                <p:nvPr/>
              </p:nvSpPr>
              <p:spPr>
                <a:xfrm>
                  <a:off x="3624943" y="2819400"/>
                  <a:ext cx="3233057" cy="707571"/>
                </a:xfrm>
                <a:custGeom>
                  <a:avLst/>
                  <a:gdLst>
                    <a:gd name="connsiteX0" fmla="*/ 0 w 3233057"/>
                    <a:gd name="connsiteY0" fmla="*/ 0 h 707571"/>
                    <a:gd name="connsiteX1" fmla="*/ 3233057 w 3233057"/>
                    <a:gd name="connsiteY1" fmla="*/ 10886 h 707571"/>
                    <a:gd name="connsiteX2" fmla="*/ 21771 w 3233057"/>
                    <a:gd name="connsiteY2" fmla="*/ 707571 h 707571"/>
                    <a:gd name="connsiteX3" fmla="*/ 0 w 3233057"/>
                    <a:gd name="connsiteY3" fmla="*/ 0 h 7075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233057" h="707571">
                      <a:moveTo>
                        <a:pt x="0" y="0"/>
                      </a:moveTo>
                      <a:lnTo>
                        <a:pt x="3233057" y="10886"/>
                      </a:lnTo>
                      <a:lnTo>
                        <a:pt x="21771" y="70757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2D050">
                    <a:alpha val="42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" name="Freeform 6"/>
                <p:cNvSpPr/>
                <p:nvPr/>
              </p:nvSpPr>
              <p:spPr>
                <a:xfrm>
                  <a:off x="3624943" y="4800600"/>
                  <a:ext cx="3145971" cy="1121229"/>
                </a:xfrm>
                <a:custGeom>
                  <a:avLst/>
                  <a:gdLst>
                    <a:gd name="connsiteX0" fmla="*/ 0 w 3145971"/>
                    <a:gd name="connsiteY0" fmla="*/ 859971 h 1121229"/>
                    <a:gd name="connsiteX1" fmla="*/ 293914 w 3145971"/>
                    <a:gd name="connsiteY1" fmla="*/ 838200 h 1121229"/>
                    <a:gd name="connsiteX2" fmla="*/ 457200 w 3145971"/>
                    <a:gd name="connsiteY2" fmla="*/ 816429 h 1121229"/>
                    <a:gd name="connsiteX3" fmla="*/ 707571 w 3145971"/>
                    <a:gd name="connsiteY3" fmla="*/ 762000 h 1121229"/>
                    <a:gd name="connsiteX4" fmla="*/ 947057 w 3145971"/>
                    <a:gd name="connsiteY4" fmla="*/ 718457 h 1121229"/>
                    <a:gd name="connsiteX5" fmla="*/ 1164771 w 3145971"/>
                    <a:gd name="connsiteY5" fmla="*/ 653143 h 1121229"/>
                    <a:gd name="connsiteX6" fmla="*/ 1447800 w 3145971"/>
                    <a:gd name="connsiteY6" fmla="*/ 587829 h 1121229"/>
                    <a:gd name="connsiteX7" fmla="*/ 1785257 w 3145971"/>
                    <a:gd name="connsiteY7" fmla="*/ 489857 h 1121229"/>
                    <a:gd name="connsiteX8" fmla="*/ 2122714 w 3145971"/>
                    <a:gd name="connsiteY8" fmla="*/ 381000 h 1121229"/>
                    <a:gd name="connsiteX9" fmla="*/ 2471057 w 3145971"/>
                    <a:gd name="connsiteY9" fmla="*/ 250371 h 1121229"/>
                    <a:gd name="connsiteX10" fmla="*/ 2797628 w 3145971"/>
                    <a:gd name="connsiteY10" fmla="*/ 130629 h 1121229"/>
                    <a:gd name="connsiteX11" fmla="*/ 3048000 w 3145971"/>
                    <a:gd name="connsiteY11" fmla="*/ 32657 h 1121229"/>
                    <a:gd name="connsiteX12" fmla="*/ 3145971 w 3145971"/>
                    <a:gd name="connsiteY12" fmla="*/ 0 h 1121229"/>
                    <a:gd name="connsiteX13" fmla="*/ 2960914 w 3145971"/>
                    <a:gd name="connsiteY13" fmla="*/ 141514 h 1121229"/>
                    <a:gd name="connsiteX14" fmla="*/ 2797628 w 3145971"/>
                    <a:gd name="connsiteY14" fmla="*/ 250371 h 1121229"/>
                    <a:gd name="connsiteX15" fmla="*/ 2503714 w 3145971"/>
                    <a:gd name="connsiteY15" fmla="*/ 424543 h 1121229"/>
                    <a:gd name="connsiteX16" fmla="*/ 2133600 w 3145971"/>
                    <a:gd name="connsiteY16" fmla="*/ 587829 h 1121229"/>
                    <a:gd name="connsiteX17" fmla="*/ 1676400 w 3145971"/>
                    <a:gd name="connsiteY17" fmla="*/ 772886 h 1121229"/>
                    <a:gd name="connsiteX18" fmla="*/ 1262743 w 3145971"/>
                    <a:gd name="connsiteY18" fmla="*/ 892629 h 1121229"/>
                    <a:gd name="connsiteX19" fmla="*/ 805543 w 3145971"/>
                    <a:gd name="connsiteY19" fmla="*/ 1001486 h 1121229"/>
                    <a:gd name="connsiteX20" fmla="*/ 413657 w 3145971"/>
                    <a:gd name="connsiteY20" fmla="*/ 1077686 h 1121229"/>
                    <a:gd name="connsiteX21" fmla="*/ 130628 w 3145971"/>
                    <a:gd name="connsiteY21" fmla="*/ 1121229 h 1121229"/>
                    <a:gd name="connsiteX22" fmla="*/ 10886 w 3145971"/>
                    <a:gd name="connsiteY22" fmla="*/ 1121229 h 1121229"/>
                    <a:gd name="connsiteX23" fmla="*/ 0 w 3145971"/>
                    <a:gd name="connsiteY23" fmla="*/ 859971 h 11212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3145971" h="1121229">
                      <a:moveTo>
                        <a:pt x="0" y="859971"/>
                      </a:moveTo>
                      <a:lnTo>
                        <a:pt x="293914" y="838200"/>
                      </a:lnTo>
                      <a:lnTo>
                        <a:pt x="457200" y="816429"/>
                      </a:lnTo>
                      <a:lnTo>
                        <a:pt x="707571" y="762000"/>
                      </a:lnTo>
                      <a:lnTo>
                        <a:pt x="947057" y="718457"/>
                      </a:lnTo>
                      <a:lnTo>
                        <a:pt x="1164771" y="653143"/>
                      </a:lnTo>
                      <a:lnTo>
                        <a:pt x="1447800" y="587829"/>
                      </a:lnTo>
                      <a:lnTo>
                        <a:pt x="1785257" y="489857"/>
                      </a:lnTo>
                      <a:lnTo>
                        <a:pt x="2122714" y="381000"/>
                      </a:lnTo>
                      <a:lnTo>
                        <a:pt x="2471057" y="250371"/>
                      </a:lnTo>
                      <a:lnTo>
                        <a:pt x="2797628" y="130629"/>
                      </a:lnTo>
                      <a:lnTo>
                        <a:pt x="3048000" y="32657"/>
                      </a:lnTo>
                      <a:lnTo>
                        <a:pt x="3145971" y="0"/>
                      </a:lnTo>
                      <a:lnTo>
                        <a:pt x="2960914" y="141514"/>
                      </a:lnTo>
                      <a:lnTo>
                        <a:pt x="2797628" y="250371"/>
                      </a:lnTo>
                      <a:lnTo>
                        <a:pt x="2503714" y="424543"/>
                      </a:lnTo>
                      <a:lnTo>
                        <a:pt x="2133600" y="587829"/>
                      </a:lnTo>
                      <a:lnTo>
                        <a:pt x="1676400" y="772886"/>
                      </a:lnTo>
                      <a:lnTo>
                        <a:pt x="1262743" y="892629"/>
                      </a:lnTo>
                      <a:lnTo>
                        <a:pt x="805543" y="1001486"/>
                      </a:lnTo>
                      <a:lnTo>
                        <a:pt x="413657" y="1077686"/>
                      </a:lnTo>
                      <a:lnTo>
                        <a:pt x="130628" y="1121229"/>
                      </a:lnTo>
                      <a:lnTo>
                        <a:pt x="10886" y="1121229"/>
                      </a:lnTo>
                      <a:lnTo>
                        <a:pt x="0" y="859971"/>
                      </a:lnTo>
                      <a:close/>
                    </a:path>
                  </a:pathLst>
                </a:custGeom>
                <a:solidFill>
                  <a:srgbClr val="92D050">
                    <a:alpha val="38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1" name="Group 10"/>
                <p:cNvGrpSpPr/>
                <p:nvPr/>
              </p:nvGrpSpPr>
              <p:grpSpPr>
                <a:xfrm>
                  <a:off x="-381000" y="-762002"/>
                  <a:ext cx="7927520" cy="4934375"/>
                  <a:chOff x="-381000" y="-762002"/>
                  <a:chExt cx="7927520" cy="4934375"/>
                </a:xfrm>
              </p:grpSpPr>
              <p:sp>
                <p:nvSpPr>
                  <p:cNvPr id="14" name="Arc 13"/>
                  <p:cNvSpPr/>
                  <p:nvPr/>
                </p:nvSpPr>
                <p:spPr>
                  <a:xfrm flipV="1">
                    <a:off x="-381000" y="1828799"/>
                    <a:ext cx="7927520" cy="2343574"/>
                  </a:xfrm>
                  <a:prstGeom prst="arc">
                    <a:avLst>
                      <a:gd name="adj1" fmla="val 16200000"/>
                      <a:gd name="adj2" fmla="val 1"/>
                    </a:avLst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" name="Arc 14"/>
                  <p:cNvSpPr/>
                  <p:nvPr/>
                </p:nvSpPr>
                <p:spPr>
                  <a:xfrm flipV="1">
                    <a:off x="800099" y="533400"/>
                    <a:ext cx="5638800" cy="3638973"/>
                  </a:xfrm>
                  <a:prstGeom prst="arc">
                    <a:avLst>
                      <a:gd name="adj1" fmla="val 16200000"/>
                      <a:gd name="adj2" fmla="val 1"/>
                    </a:avLst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" name="Arc 15"/>
                  <p:cNvSpPr/>
                  <p:nvPr/>
                </p:nvSpPr>
                <p:spPr>
                  <a:xfrm flipV="1">
                    <a:off x="1676399" y="-762002"/>
                    <a:ext cx="3733801" cy="4934373"/>
                  </a:xfrm>
                  <a:prstGeom prst="arc">
                    <a:avLst>
                      <a:gd name="adj1" fmla="val 16200000"/>
                      <a:gd name="adj2" fmla="val 1"/>
                    </a:avLst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cxnSp>
            <p:nvCxnSpPr>
              <p:cNvPr id="12" name="Straight Connector 11"/>
              <p:cNvCxnSpPr/>
              <p:nvPr/>
            </p:nvCxnSpPr>
            <p:spPr>
              <a:xfrm>
                <a:off x="450429" y="2833253"/>
                <a:ext cx="3222171" cy="0"/>
              </a:xfrm>
              <a:prstGeom prst="line">
                <a:avLst/>
              </a:prstGeom>
              <a:ln w="53975"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" name="Arc 5"/>
              <p:cNvSpPr/>
              <p:nvPr/>
            </p:nvSpPr>
            <p:spPr>
              <a:xfrm rot="21277264" flipV="1">
                <a:off x="-4232511" y="1057016"/>
                <a:ext cx="8742111" cy="4898186"/>
              </a:xfrm>
              <a:prstGeom prst="arc">
                <a:avLst>
                  <a:gd name="adj1" fmla="val 16306924"/>
                  <a:gd name="adj2" fmla="val 20210296"/>
                </a:avLst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89171" y="892629"/>
              <a:ext cx="149771" cy="52943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1168" y="4203546"/>
              <a:ext cx="5397229" cy="1710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0"/>
          <p:cNvGrpSpPr>
            <a:grpSpLocks/>
          </p:cNvGrpSpPr>
          <p:nvPr/>
        </p:nvGrpSpPr>
        <p:grpSpPr bwMode="auto">
          <a:xfrm rot="-5400000">
            <a:off x="6098824" y="2990890"/>
            <a:ext cx="3276600" cy="912812"/>
            <a:chOff x="4038600" y="4115594"/>
            <a:chExt cx="3276600" cy="913606"/>
          </a:xfrm>
        </p:grpSpPr>
        <p:sp>
          <p:nvSpPr>
            <p:cNvPr id="28" name="Rounded Rectangle 27"/>
            <p:cNvSpPr>
              <a:spLocks noChangeArrowheads="1"/>
            </p:cNvSpPr>
            <p:nvPr/>
          </p:nvSpPr>
          <p:spPr bwMode="auto">
            <a:xfrm>
              <a:off x="4038600" y="4342803"/>
              <a:ext cx="3276600" cy="686397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tx2">
                    <a:alpha val="25000"/>
                  </a:schemeClr>
                </a:gs>
                <a:gs pos="100000">
                  <a:schemeClr val="tx2"/>
                </a:gs>
              </a:gsLst>
              <a:lin ang="5400000"/>
            </a:gradFill>
            <a:ln w="6350">
              <a:solidFill>
                <a:schemeClr val="tx2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bIns="0" anchor="ctr"/>
            <a:lstStyle/>
            <a:p>
              <a:pPr algn="ctr">
                <a:defRPr/>
              </a:pPr>
              <a:r>
                <a:rPr lang="en-US" sz="2400" u="sng" dirty="0">
                  <a:solidFill>
                    <a:srgbClr val="FFFFFF"/>
                  </a:solidFill>
                  <a:latin typeface="Grundfos TheSans OT 7B" pitchFamily="34" charset="0"/>
                </a:rPr>
                <a:t>Proportional Pressure</a:t>
              </a:r>
              <a:endParaRPr lang="en-US" sz="2400" i="1" u="sng" dirty="0">
                <a:solidFill>
                  <a:srgbClr val="FFFFFF"/>
                </a:solidFill>
                <a:latin typeface="Grundfos TheSans OT 7B Italic" charset="0"/>
              </a:endParaRPr>
            </a:p>
          </p:txBody>
        </p:sp>
        <p:cxnSp>
          <p:nvCxnSpPr>
            <p:cNvPr id="29" name="Straight Connector 28"/>
            <p:cNvCxnSpPr>
              <a:cxnSpLocks noChangeShapeType="1"/>
            </p:cNvCxnSpPr>
            <p:nvPr/>
          </p:nvCxnSpPr>
          <p:spPr bwMode="auto">
            <a:xfrm rot="5400000">
              <a:off x="4648067" y="4268127"/>
              <a:ext cx="306654" cy="1588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" name="Straight Connector 29"/>
            <p:cNvCxnSpPr>
              <a:cxnSpLocks noChangeShapeType="1"/>
            </p:cNvCxnSpPr>
            <p:nvPr/>
          </p:nvCxnSpPr>
          <p:spPr bwMode="auto">
            <a:xfrm rot="5400000">
              <a:off x="6383205" y="4268127"/>
              <a:ext cx="306654" cy="1587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1" name="Group 20"/>
          <p:cNvGrpSpPr>
            <a:grpSpLocks/>
          </p:cNvGrpSpPr>
          <p:nvPr/>
        </p:nvGrpSpPr>
        <p:grpSpPr bwMode="auto">
          <a:xfrm rot="-5400000">
            <a:off x="5138387" y="3002001"/>
            <a:ext cx="3276600" cy="912813"/>
            <a:chOff x="4038600" y="4115594"/>
            <a:chExt cx="3276600" cy="913606"/>
          </a:xfrm>
        </p:grpSpPr>
        <p:sp>
          <p:nvSpPr>
            <p:cNvPr id="32" name="Rounded Rectangle 31"/>
            <p:cNvSpPr>
              <a:spLocks noChangeArrowheads="1"/>
            </p:cNvSpPr>
            <p:nvPr/>
          </p:nvSpPr>
          <p:spPr bwMode="auto">
            <a:xfrm>
              <a:off x="4038600" y="4342804"/>
              <a:ext cx="3276600" cy="686396"/>
            </a:xfrm>
            <a:prstGeom prst="roundRect">
              <a:avLst>
                <a:gd name="adj" fmla="val 16667"/>
              </a:avLst>
            </a:prstGeom>
            <a:solidFill>
              <a:schemeClr val="bg2"/>
            </a:solidFill>
            <a:ln w="6350">
              <a:solidFill>
                <a:schemeClr val="tx2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bIns="0" anchor="ctr"/>
            <a:lstStyle/>
            <a:p>
              <a:pPr algn="ctr">
                <a:defRPr/>
              </a:pPr>
              <a:r>
                <a:rPr lang="en-US" sz="2000" dirty="0">
                  <a:solidFill>
                    <a:srgbClr val="FFFFFF"/>
                  </a:solidFill>
                  <a:latin typeface="Grundfos TheSans OT 7B" pitchFamily="34" charset="0"/>
                </a:rPr>
                <a:t>Constant Pressure</a:t>
              </a:r>
              <a:endParaRPr lang="en-US" sz="1400" i="1" dirty="0">
                <a:solidFill>
                  <a:srgbClr val="FFFFFF"/>
                </a:solidFill>
                <a:latin typeface="Grundfos TheSans OT 7B Italic" charset="0"/>
              </a:endParaRPr>
            </a:p>
          </p:txBody>
        </p:sp>
        <p:cxnSp>
          <p:nvCxnSpPr>
            <p:cNvPr id="33" name="Straight Connector 32"/>
            <p:cNvCxnSpPr>
              <a:cxnSpLocks noChangeShapeType="1"/>
            </p:cNvCxnSpPr>
            <p:nvPr/>
          </p:nvCxnSpPr>
          <p:spPr bwMode="auto">
            <a:xfrm rot="5400000">
              <a:off x="4648066" y="4268127"/>
              <a:ext cx="306654" cy="1587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4" name="Straight Connector 33"/>
            <p:cNvCxnSpPr>
              <a:cxnSpLocks noChangeShapeType="1"/>
            </p:cNvCxnSpPr>
            <p:nvPr/>
          </p:nvCxnSpPr>
          <p:spPr bwMode="auto">
            <a:xfrm rot="5400000">
              <a:off x="6383203" y="4268127"/>
              <a:ext cx="306654" cy="1588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5" name="Group 20"/>
          <p:cNvGrpSpPr>
            <a:grpSpLocks/>
          </p:cNvGrpSpPr>
          <p:nvPr/>
        </p:nvGrpSpPr>
        <p:grpSpPr bwMode="auto">
          <a:xfrm rot="16200000">
            <a:off x="4197132" y="3025683"/>
            <a:ext cx="3276600" cy="901819"/>
            <a:chOff x="4038600" y="3804005"/>
            <a:chExt cx="3276600" cy="902604"/>
          </a:xfrm>
          <a:solidFill>
            <a:schemeClr val="bg2"/>
          </a:solidFill>
        </p:grpSpPr>
        <p:sp>
          <p:nvSpPr>
            <p:cNvPr id="36" name="Rounded Rectangle 35"/>
            <p:cNvSpPr>
              <a:spLocks noChangeArrowheads="1"/>
            </p:cNvSpPr>
            <p:nvPr/>
          </p:nvSpPr>
          <p:spPr bwMode="auto">
            <a:xfrm>
              <a:off x="4038600" y="4020213"/>
              <a:ext cx="3276600" cy="686396"/>
            </a:xfrm>
            <a:prstGeom prst="roundRect">
              <a:avLst>
                <a:gd name="adj" fmla="val 16667"/>
              </a:avLst>
            </a:prstGeom>
            <a:grpFill/>
            <a:ln w="6350">
              <a:solidFill>
                <a:schemeClr val="tx2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bIns="0" anchor="ctr"/>
            <a:lstStyle/>
            <a:p>
              <a:pPr algn="ctr">
                <a:defRPr/>
              </a:pPr>
              <a:r>
                <a:rPr lang="en-US" sz="2000" dirty="0">
                  <a:solidFill>
                    <a:srgbClr val="FFFFFF"/>
                  </a:solidFill>
                  <a:latin typeface="Grundfos TheSans OT 7B" pitchFamily="34" charset="0"/>
                </a:rPr>
                <a:t>Constant Curve</a:t>
              </a:r>
              <a:endParaRPr lang="en-US" sz="1400" i="1" dirty="0">
                <a:solidFill>
                  <a:srgbClr val="FFFFFF"/>
                </a:solidFill>
                <a:latin typeface="Grundfos TheSans OT 7B Italic" charset="0"/>
              </a:endParaRPr>
            </a:p>
          </p:txBody>
        </p:sp>
        <p:cxnSp>
          <p:nvCxnSpPr>
            <p:cNvPr id="37" name="Straight Connector 36"/>
            <p:cNvCxnSpPr>
              <a:cxnSpLocks noChangeShapeType="1"/>
            </p:cNvCxnSpPr>
            <p:nvPr/>
          </p:nvCxnSpPr>
          <p:spPr bwMode="auto">
            <a:xfrm rot="5400000">
              <a:off x="4646481" y="3956538"/>
              <a:ext cx="306654" cy="1587"/>
            </a:xfrm>
            <a:prstGeom prst="line">
              <a:avLst/>
            </a:prstGeom>
            <a:grpFill/>
            <a:ln w="25400">
              <a:solidFill>
                <a:schemeClr val="bg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38" name="Straight Connector 37"/>
            <p:cNvCxnSpPr>
              <a:cxnSpLocks noChangeShapeType="1"/>
            </p:cNvCxnSpPr>
            <p:nvPr/>
          </p:nvCxnSpPr>
          <p:spPr bwMode="auto">
            <a:xfrm rot="5400000">
              <a:off x="6381618" y="3956539"/>
              <a:ext cx="306654" cy="1588"/>
            </a:xfrm>
            <a:prstGeom prst="line">
              <a:avLst/>
            </a:prstGeom>
            <a:grpFill/>
            <a:ln w="25400">
              <a:solidFill>
                <a:schemeClr val="bg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</p:grpSp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122390"/>
            <a:ext cx="2137840" cy="1320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0" name="Straight Connector 39"/>
          <p:cNvCxnSpPr/>
          <p:nvPr/>
        </p:nvCxnSpPr>
        <p:spPr>
          <a:xfrm>
            <a:off x="3555483" y="4700152"/>
            <a:ext cx="647219" cy="0"/>
          </a:xfrm>
          <a:prstGeom prst="line">
            <a:avLst/>
          </a:prstGeom>
          <a:ln w="53975">
            <a:solidFill>
              <a:schemeClr val="tx2">
                <a:alpha val="6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25002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6828" y="141940"/>
            <a:ext cx="8674772" cy="861774"/>
          </a:xfrm>
        </p:spPr>
        <p:txBody>
          <a:bodyPr/>
          <a:lstStyle/>
          <a:p>
            <a:r>
              <a:rPr lang="en-US" sz="2800" dirty="0">
                <a:solidFill>
                  <a:schemeClr val="tx2"/>
                </a:solidFill>
              </a:rPr>
              <a:t>Default setpoint with more aggressive reduction in pressure at low flow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-4529956" y="-537608"/>
            <a:ext cx="9965247" cy="6926254"/>
            <a:chOff x="-3788718" y="-762004"/>
            <a:chExt cx="9965247" cy="6926254"/>
          </a:xfrm>
        </p:grpSpPr>
        <p:grpSp>
          <p:nvGrpSpPr>
            <p:cNvPr id="12" name="Group 11"/>
            <p:cNvGrpSpPr/>
            <p:nvPr/>
          </p:nvGrpSpPr>
          <p:grpSpPr>
            <a:xfrm>
              <a:off x="-3788718" y="869874"/>
              <a:ext cx="9965247" cy="5294376"/>
              <a:chOff x="-1232727" y="869874"/>
              <a:chExt cx="9965247" cy="5294376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-1029560" y="869874"/>
                <a:ext cx="9762080" cy="5294376"/>
                <a:chOff x="-1029560" y="869874"/>
                <a:chExt cx="9762080" cy="5294376"/>
              </a:xfrm>
            </p:grpSpPr>
            <p:grpSp>
              <p:nvGrpSpPr>
                <p:cNvPr id="8" name="Group 7"/>
                <p:cNvGrpSpPr/>
                <p:nvPr/>
              </p:nvGrpSpPr>
              <p:grpSpPr>
                <a:xfrm>
                  <a:off x="3429000" y="869874"/>
                  <a:ext cx="5303520" cy="5294376"/>
                  <a:chOff x="3429000" y="869874"/>
                  <a:chExt cx="5303520" cy="5294376"/>
                </a:xfrm>
              </p:grpSpPr>
              <p:pic>
                <p:nvPicPr>
                  <p:cNvPr id="2050" name="Picture 2" descr="http://snet.grundfos.com/Appl/wcaps/WcapsImage?gpiuserdb=6560&amp;pnr=98126832&amp;frq=60&amp;unit=3&amp;lang=USA&amp;pricelist=gpu_web.prc&amp;prodpic=&amp;fileid=QU1RIE1RU1NXRUIgICAgIFCSiE4g-p0N&amp;type=dpcrv&amp;w=785&amp;h=524&amp;dpx=0&amp;dpy=0"/>
                  <p:cNvPicPr>
                    <a:picLocks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429000" y="869874"/>
                    <a:ext cx="5303520" cy="529437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cxnSp>
                <p:nvCxnSpPr>
                  <p:cNvPr id="4" name="Straight Connector 3"/>
                  <p:cNvCxnSpPr/>
                  <p:nvPr/>
                </p:nvCxnSpPr>
                <p:spPr>
                  <a:xfrm flipV="1">
                    <a:off x="3657599" y="2819399"/>
                    <a:ext cx="3222171" cy="990601"/>
                  </a:xfrm>
                  <a:prstGeom prst="line">
                    <a:avLst/>
                  </a:prstGeom>
                  <a:ln w="539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" name="Straight Connector 9"/>
                  <p:cNvCxnSpPr/>
                  <p:nvPr/>
                </p:nvCxnSpPr>
                <p:spPr>
                  <a:xfrm flipV="1">
                    <a:off x="3657599" y="2819399"/>
                    <a:ext cx="3222171" cy="720418"/>
                  </a:xfrm>
                  <a:prstGeom prst="line">
                    <a:avLst/>
                  </a:prstGeom>
                  <a:ln w="53975"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" name="Freeform 4"/>
                  <p:cNvSpPr/>
                  <p:nvPr/>
                </p:nvSpPr>
                <p:spPr>
                  <a:xfrm>
                    <a:off x="3614057" y="2928257"/>
                    <a:ext cx="2917372" cy="870857"/>
                  </a:xfrm>
                  <a:custGeom>
                    <a:avLst/>
                    <a:gdLst>
                      <a:gd name="connsiteX0" fmla="*/ 0 w 2917372"/>
                      <a:gd name="connsiteY0" fmla="*/ 642257 h 870857"/>
                      <a:gd name="connsiteX1" fmla="*/ 2917372 w 2917372"/>
                      <a:gd name="connsiteY1" fmla="*/ 0 h 870857"/>
                      <a:gd name="connsiteX2" fmla="*/ 10886 w 2917372"/>
                      <a:gd name="connsiteY2" fmla="*/ 870857 h 870857"/>
                      <a:gd name="connsiteX3" fmla="*/ 0 w 2917372"/>
                      <a:gd name="connsiteY3" fmla="*/ 642257 h 8708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17372" h="870857">
                        <a:moveTo>
                          <a:pt x="0" y="642257"/>
                        </a:moveTo>
                        <a:lnTo>
                          <a:pt x="2917372" y="0"/>
                        </a:lnTo>
                        <a:lnTo>
                          <a:pt x="10886" y="870857"/>
                        </a:lnTo>
                        <a:lnTo>
                          <a:pt x="0" y="642257"/>
                        </a:lnTo>
                        <a:close/>
                      </a:path>
                    </a:pathLst>
                  </a:custGeom>
                  <a:solidFill>
                    <a:srgbClr val="92D050">
                      <a:alpha val="31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" name="Freeform 6"/>
                  <p:cNvSpPr/>
                  <p:nvPr/>
                </p:nvSpPr>
                <p:spPr>
                  <a:xfrm>
                    <a:off x="3624943" y="5007429"/>
                    <a:ext cx="2971800" cy="979714"/>
                  </a:xfrm>
                  <a:custGeom>
                    <a:avLst/>
                    <a:gdLst>
                      <a:gd name="connsiteX0" fmla="*/ 0 w 2971800"/>
                      <a:gd name="connsiteY0" fmla="*/ 859971 h 979714"/>
                      <a:gd name="connsiteX1" fmla="*/ 239486 w 2971800"/>
                      <a:gd name="connsiteY1" fmla="*/ 849085 h 979714"/>
                      <a:gd name="connsiteX2" fmla="*/ 468086 w 2971800"/>
                      <a:gd name="connsiteY2" fmla="*/ 816428 h 979714"/>
                      <a:gd name="connsiteX3" fmla="*/ 696686 w 2971800"/>
                      <a:gd name="connsiteY3" fmla="*/ 794657 h 979714"/>
                      <a:gd name="connsiteX4" fmla="*/ 1001486 w 2971800"/>
                      <a:gd name="connsiteY4" fmla="*/ 718457 h 979714"/>
                      <a:gd name="connsiteX5" fmla="*/ 1371600 w 2971800"/>
                      <a:gd name="connsiteY5" fmla="*/ 620485 h 979714"/>
                      <a:gd name="connsiteX6" fmla="*/ 1643743 w 2971800"/>
                      <a:gd name="connsiteY6" fmla="*/ 555171 h 979714"/>
                      <a:gd name="connsiteX7" fmla="*/ 2046514 w 2971800"/>
                      <a:gd name="connsiteY7" fmla="*/ 402771 h 979714"/>
                      <a:gd name="connsiteX8" fmla="*/ 2416628 w 2971800"/>
                      <a:gd name="connsiteY8" fmla="*/ 250371 h 979714"/>
                      <a:gd name="connsiteX9" fmla="*/ 2743200 w 2971800"/>
                      <a:gd name="connsiteY9" fmla="*/ 108857 h 979714"/>
                      <a:gd name="connsiteX10" fmla="*/ 2971800 w 2971800"/>
                      <a:gd name="connsiteY10" fmla="*/ 0 h 979714"/>
                      <a:gd name="connsiteX11" fmla="*/ 2329543 w 2971800"/>
                      <a:gd name="connsiteY11" fmla="*/ 359228 h 979714"/>
                      <a:gd name="connsiteX12" fmla="*/ 1948543 w 2971800"/>
                      <a:gd name="connsiteY12" fmla="*/ 522514 h 979714"/>
                      <a:gd name="connsiteX13" fmla="*/ 1687286 w 2971800"/>
                      <a:gd name="connsiteY13" fmla="*/ 631371 h 979714"/>
                      <a:gd name="connsiteX14" fmla="*/ 1132114 w 2971800"/>
                      <a:gd name="connsiteY14" fmla="*/ 805542 h 979714"/>
                      <a:gd name="connsiteX15" fmla="*/ 664028 w 2971800"/>
                      <a:gd name="connsiteY15" fmla="*/ 903514 h 979714"/>
                      <a:gd name="connsiteX16" fmla="*/ 119743 w 2971800"/>
                      <a:gd name="connsiteY16" fmla="*/ 968828 h 979714"/>
                      <a:gd name="connsiteX17" fmla="*/ 0 w 2971800"/>
                      <a:gd name="connsiteY17" fmla="*/ 979714 h 979714"/>
                      <a:gd name="connsiteX18" fmla="*/ 0 w 2971800"/>
                      <a:gd name="connsiteY18" fmla="*/ 859971 h 9797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2971800" h="979714">
                        <a:moveTo>
                          <a:pt x="0" y="859971"/>
                        </a:moveTo>
                        <a:lnTo>
                          <a:pt x="239486" y="849085"/>
                        </a:lnTo>
                        <a:lnTo>
                          <a:pt x="468086" y="816428"/>
                        </a:lnTo>
                        <a:lnTo>
                          <a:pt x="696686" y="794657"/>
                        </a:lnTo>
                        <a:lnTo>
                          <a:pt x="1001486" y="718457"/>
                        </a:lnTo>
                        <a:lnTo>
                          <a:pt x="1371600" y="620485"/>
                        </a:lnTo>
                        <a:lnTo>
                          <a:pt x="1643743" y="555171"/>
                        </a:lnTo>
                        <a:lnTo>
                          <a:pt x="2046514" y="402771"/>
                        </a:lnTo>
                        <a:lnTo>
                          <a:pt x="2416628" y="250371"/>
                        </a:lnTo>
                        <a:lnTo>
                          <a:pt x="2743200" y="108857"/>
                        </a:lnTo>
                        <a:lnTo>
                          <a:pt x="2971800" y="0"/>
                        </a:lnTo>
                        <a:lnTo>
                          <a:pt x="2329543" y="359228"/>
                        </a:lnTo>
                        <a:lnTo>
                          <a:pt x="1948543" y="522514"/>
                        </a:lnTo>
                        <a:lnTo>
                          <a:pt x="1687286" y="631371"/>
                        </a:lnTo>
                        <a:lnTo>
                          <a:pt x="1132114" y="805542"/>
                        </a:lnTo>
                        <a:lnTo>
                          <a:pt x="664028" y="903514"/>
                        </a:lnTo>
                        <a:lnTo>
                          <a:pt x="119743" y="968828"/>
                        </a:lnTo>
                        <a:lnTo>
                          <a:pt x="0" y="979714"/>
                        </a:lnTo>
                        <a:lnTo>
                          <a:pt x="0" y="859971"/>
                        </a:lnTo>
                        <a:close/>
                      </a:path>
                    </a:pathLst>
                  </a:custGeom>
                  <a:solidFill>
                    <a:srgbClr val="92D050">
                      <a:alpha val="43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6" name="Arc 5"/>
                <p:cNvSpPr/>
                <p:nvPr/>
              </p:nvSpPr>
              <p:spPr>
                <a:xfrm rot="21277264" flipV="1">
                  <a:off x="-1029560" y="1161045"/>
                  <a:ext cx="8742111" cy="4863414"/>
                </a:xfrm>
                <a:prstGeom prst="arc">
                  <a:avLst>
                    <a:gd name="adj1" fmla="val 16306924"/>
                    <a:gd name="adj2" fmla="val 20282396"/>
                  </a:avLst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" name="Arc 10"/>
              <p:cNvSpPr/>
              <p:nvPr/>
            </p:nvSpPr>
            <p:spPr>
              <a:xfrm rot="21277264" flipV="1">
                <a:off x="-1232727" y="1286832"/>
                <a:ext cx="9111327" cy="4587582"/>
              </a:xfrm>
              <a:prstGeom prst="arc">
                <a:avLst>
                  <a:gd name="adj1" fmla="val 16306924"/>
                  <a:gd name="adj2" fmla="val 20210296"/>
                </a:avLst>
              </a:prstGeom>
              <a:ln w="44450"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" name="Group 2"/>
            <p:cNvGrpSpPr/>
            <p:nvPr/>
          </p:nvGrpSpPr>
          <p:grpSpPr>
            <a:xfrm>
              <a:off x="-2905694" y="-762004"/>
              <a:ext cx="7927520" cy="4934375"/>
              <a:chOff x="-381000" y="-762002"/>
              <a:chExt cx="7927520" cy="4934375"/>
            </a:xfrm>
          </p:grpSpPr>
          <p:sp>
            <p:nvSpPr>
              <p:cNvPr id="14" name="Arc 13"/>
              <p:cNvSpPr/>
              <p:nvPr/>
            </p:nvSpPr>
            <p:spPr>
              <a:xfrm flipV="1">
                <a:off x="-381000" y="1828799"/>
                <a:ext cx="7927520" cy="2343574"/>
              </a:xfrm>
              <a:prstGeom prst="arc">
                <a:avLst>
                  <a:gd name="adj1" fmla="val 16200000"/>
                  <a:gd name="adj2" fmla="val 1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Arc 14"/>
              <p:cNvSpPr/>
              <p:nvPr/>
            </p:nvSpPr>
            <p:spPr>
              <a:xfrm flipV="1">
                <a:off x="800099" y="533400"/>
                <a:ext cx="5638800" cy="3638973"/>
              </a:xfrm>
              <a:prstGeom prst="arc">
                <a:avLst>
                  <a:gd name="adj1" fmla="val 16200000"/>
                  <a:gd name="adj2" fmla="val 1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Arc 15"/>
              <p:cNvSpPr/>
              <p:nvPr/>
            </p:nvSpPr>
            <p:spPr>
              <a:xfrm flipV="1">
                <a:off x="1676399" y="-762002"/>
                <a:ext cx="3733801" cy="4934373"/>
              </a:xfrm>
              <a:prstGeom prst="arc">
                <a:avLst>
                  <a:gd name="adj1" fmla="val 16200000"/>
                  <a:gd name="adj2" fmla="val 1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4" name="Group 23"/>
          <p:cNvGrpSpPr/>
          <p:nvPr/>
        </p:nvGrpSpPr>
        <p:grpSpPr>
          <a:xfrm>
            <a:off x="5446702" y="1820145"/>
            <a:ext cx="2141992" cy="3294748"/>
            <a:chOff x="5446702" y="1820145"/>
            <a:chExt cx="2141992" cy="3294748"/>
          </a:xfrm>
        </p:grpSpPr>
        <p:grpSp>
          <p:nvGrpSpPr>
            <p:cNvPr id="30" name="Group 20"/>
            <p:cNvGrpSpPr>
              <a:grpSpLocks/>
            </p:cNvGrpSpPr>
            <p:nvPr/>
          </p:nvGrpSpPr>
          <p:grpSpPr bwMode="auto">
            <a:xfrm rot="-5400000">
              <a:off x="4264809" y="3020186"/>
              <a:ext cx="3276600" cy="912813"/>
              <a:chOff x="4038600" y="4115594"/>
              <a:chExt cx="3276600" cy="913606"/>
            </a:xfrm>
          </p:grpSpPr>
          <p:sp>
            <p:nvSpPr>
              <p:cNvPr id="31" name="Rounded Rectangle 30"/>
              <p:cNvSpPr>
                <a:spLocks noChangeArrowheads="1"/>
              </p:cNvSpPr>
              <p:nvPr/>
            </p:nvSpPr>
            <p:spPr bwMode="auto">
              <a:xfrm>
                <a:off x="4038600" y="4342804"/>
                <a:ext cx="3276600" cy="686396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6350">
                <a:solidFill>
                  <a:schemeClr val="tx2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bIns="0" anchor="ctr"/>
              <a:lstStyle/>
              <a:p>
                <a:pPr algn="ctr">
                  <a:defRPr/>
                </a:pPr>
                <a:r>
                  <a:rPr lang="en-US" sz="2000" dirty="0">
                    <a:solidFill>
                      <a:srgbClr val="FFFFFF"/>
                    </a:solidFill>
                    <a:latin typeface="Grundfos TheSans OT 7B" pitchFamily="34" charset="0"/>
                  </a:rPr>
                  <a:t>Constant Pressure</a:t>
                </a:r>
                <a:endParaRPr lang="en-US" sz="1400" i="1" dirty="0">
                  <a:solidFill>
                    <a:srgbClr val="FFFFFF"/>
                  </a:solidFill>
                  <a:latin typeface="Grundfos TheSans OT 7B Italic" charset="0"/>
                </a:endParaRPr>
              </a:p>
            </p:txBody>
          </p:sp>
          <p:cxnSp>
            <p:nvCxnSpPr>
              <p:cNvPr id="32" name="Straight Connector 31"/>
              <p:cNvCxnSpPr>
                <a:cxnSpLocks noChangeShapeType="1"/>
              </p:cNvCxnSpPr>
              <p:nvPr/>
            </p:nvCxnSpPr>
            <p:spPr bwMode="auto">
              <a:xfrm rot="5400000">
                <a:off x="4648066" y="4268127"/>
                <a:ext cx="306654" cy="1587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3" name="Straight Connector 32"/>
              <p:cNvCxnSpPr>
                <a:cxnSpLocks noChangeShapeType="1"/>
              </p:cNvCxnSpPr>
              <p:nvPr/>
            </p:nvCxnSpPr>
            <p:spPr bwMode="auto">
              <a:xfrm rot="5400000">
                <a:off x="6383203" y="4268127"/>
                <a:ext cx="306654" cy="1588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34" name="Group 20"/>
            <p:cNvGrpSpPr>
              <a:grpSpLocks/>
            </p:cNvGrpSpPr>
            <p:nvPr/>
          </p:nvGrpSpPr>
          <p:grpSpPr bwMode="auto">
            <a:xfrm rot="16200000">
              <a:off x="4412507" y="3025683"/>
              <a:ext cx="3276600" cy="901819"/>
              <a:chOff x="4038600" y="3804005"/>
              <a:chExt cx="3276600" cy="902604"/>
            </a:xfrm>
            <a:solidFill>
              <a:schemeClr val="bg2"/>
            </a:solidFill>
          </p:grpSpPr>
          <p:sp>
            <p:nvSpPr>
              <p:cNvPr id="35" name="Rounded Rectangle 34"/>
              <p:cNvSpPr>
                <a:spLocks noChangeArrowheads="1"/>
              </p:cNvSpPr>
              <p:nvPr/>
            </p:nvSpPr>
            <p:spPr bwMode="auto">
              <a:xfrm>
                <a:off x="4038600" y="4020213"/>
                <a:ext cx="3276600" cy="686396"/>
              </a:xfrm>
              <a:prstGeom prst="roundRect">
                <a:avLst>
                  <a:gd name="adj" fmla="val 16667"/>
                </a:avLst>
              </a:prstGeom>
              <a:grpFill/>
              <a:ln w="6350">
                <a:solidFill>
                  <a:schemeClr val="tx2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bIns="0" anchor="ctr"/>
              <a:lstStyle/>
              <a:p>
                <a:pPr algn="ctr">
                  <a:defRPr/>
                </a:pPr>
                <a:r>
                  <a:rPr lang="en-US" sz="2000" dirty="0">
                    <a:solidFill>
                      <a:srgbClr val="FFFFFF"/>
                    </a:solidFill>
                    <a:latin typeface="Grundfos TheSans OT 7B" pitchFamily="34" charset="0"/>
                  </a:rPr>
                  <a:t>Constant Curve</a:t>
                </a:r>
                <a:endParaRPr lang="en-US" sz="1400" i="1" dirty="0">
                  <a:solidFill>
                    <a:srgbClr val="FFFFFF"/>
                  </a:solidFill>
                  <a:latin typeface="Grundfos TheSans OT 7B Italic" charset="0"/>
                </a:endParaRPr>
              </a:p>
            </p:txBody>
          </p:sp>
          <p:cxnSp>
            <p:nvCxnSpPr>
              <p:cNvPr id="36" name="Straight Connector 35"/>
              <p:cNvCxnSpPr>
                <a:cxnSpLocks noChangeShapeType="1"/>
              </p:cNvCxnSpPr>
              <p:nvPr/>
            </p:nvCxnSpPr>
            <p:spPr bwMode="auto">
              <a:xfrm rot="5400000">
                <a:off x="4646481" y="3956538"/>
                <a:ext cx="306654" cy="1587"/>
              </a:xfrm>
              <a:prstGeom prst="line">
                <a:avLst/>
              </a:prstGeom>
              <a:grpFill/>
              <a:ln w="25400">
                <a:solidFill>
                  <a:schemeClr val="bg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</p:spPr>
          </p:cxnSp>
          <p:cxnSp>
            <p:nvCxnSpPr>
              <p:cNvPr id="37" name="Straight Connector 36"/>
              <p:cNvCxnSpPr>
                <a:cxnSpLocks noChangeShapeType="1"/>
              </p:cNvCxnSpPr>
              <p:nvPr/>
            </p:nvCxnSpPr>
            <p:spPr bwMode="auto">
              <a:xfrm rot="5400000">
                <a:off x="6381618" y="3956539"/>
                <a:ext cx="306654" cy="1588"/>
              </a:xfrm>
              <a:prstGeom prst="line">
                <a:avLst/>
              </a:prstGeom>
              <a:grpFill/>
              <a:ln w="25400">
                <a:solidFill>
                  <a:schemeClr val="bg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</p:spPr>
          </p:cxnSp>
        </p:grpSp>
        <p:grpSp>
          <p:nvGrpSpPr>
            <p:cNvPr id="38" name="Group 20"/>
            <p:cNvGrpSpPr>
              <a:grpSpLocks/>
            </p:cNvGrpSpPr>
            <p:nvPr/>
          </p:nvGrpSpPr>
          <p:grpSpPr bwMode="auto">
            <a:xfrm rot="-5400000">
              <a:off x="5493988" y="3002039"/>
              <a:ext cx="3276600" cy="912812"/>
              <a:chOff x="4038600" y="4115594"/>
              <a:chExt cx="3276600" cy="913606"/>
            </a:xfrm>
          </p:grpSpPr>
          <p:sp>
            <p:nvSpPr>
              <p:cNvPr id="39" name="Rounded Rectangle 38"/>
              <p:cNvSpPr>
                <a:spLocks noChangeArrowheads="1"/>
              </p:cNvSpPr>
              <p:nvPr/>
            </p:nvSpPr>
            <p:spPr bwMode="auto">
              <a:xfrm>
                <a:off x="4038600" y="4342803"/>
                <a:ext cx="3276600" cy="686397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chemeClr val="tx2">
                      <a:alpha val="25000"/>
                    </a:schemeClr>
                  </a:gs>
                  <a:gs pos="100000">
                    <a:schemeClr val="tx2"/>
                  </a:gs>
                </a:gsLst>
                <a:lin ang="5400000"/>
              </a:gradFill>
              <a:ln w="6350">
                <a:solidFill>
                  <a:schemeClr val="tx2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bIns="0" anchor="ctr"/>
              <a:lstStyle/>
              <a:p>
                <a:pPr algn="ctr">
                  <a:defRPr/>
                </a:pPr>
                <a:r>
                  <a:rPr lang="en-US" sz="2400" u="sng" dirty="0">
                    <a:solidFill>
                      <a:srgbClr val="FFFFFF"/>
                    </a:solidFill>
                    <a:latin typeface="Grundfos TheSans OT 7B" pitchFamily="34" charset="0"/>
                  </a:rPr>
                  <a:t>AUTO</a:t>
                </a:r>
                <a:r>
                  <a:rPr lang="en-US" sz="2400" i="1" u="sng" dirty="0">
                    <a:solidFill>
                      <a:srgbClr val="FFFFFF"/>
                    </a:solidFill>
                    <a:latin typeface="Grundfos TheSans OT 7B" pitchFamily="34" charset="0"/>
                  </a:rPr>
                  <a:t>ADAPT</a:t>
                </a:r>
                <a:endParaRPr lang="en-US" sz="2400" i="1" u="sng" dirty="0">
                  <a:solidFill>
                    <a:srgbClr val="FFFFFF"/>
                  </a:solidFill>
                  <a:latin typeface="Grundfos TheSans OT 7B Italic" charset="0"/>
                </a:endParaRPr>
              </a:p>
            </p:txBody>
          </p:sp>
          <p:cxnSp>
            <p:nvCxnSpPr>
              <p:cNvPr id="40" name="Straight Connector 39"/>
              <p:cNvCxnSpPr>
                <a:cxnSpLocks noChangeShapeType="1"/>
              </p:cNvCxnSpPr>
              <p:nvPr/>
            </p:nvCxnSpPr>
            <p:spPr bwMode="auto">
              <a:xfrm rot="5400000">
                <a:off x="4648067" y="4268127"/>
                <a:ext cx="306654" cy="1588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1" name="Straight Connector 40"/>
              <p:cNvCxnSpPr>
                <a:cxnSpLocks noChangeShapeType="1"/>
              </p:cNvCxnSpPr>
              <p:nvPr/>
            </p:nvCxnSpPr>
            <p:spPr bwMode="auto">
              <a:xfrm rot="5400000">
                <a:off x="6383205" y="4268127"/>
                <a:ext cx="306654" cy="1587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42" name="Group 20"/>
            <p:cNvGrpSpPr>
              <a:grpSpLocks/>
            </p:cNvGrpSpPr>
            <p:nvPr/>
          </p:nvGrpSpPr>
          <p:grpSpPr bwMode="auto">
            <a:xfrm rot="-5400000">
              <a:off x="4546097" y="3020184"/>
              <a:ext cx="3276600" cy="912813"/>
              <a:chOff x="4038600" y="4115594"/>
              <a:chExt cx="3276600" cy="913606"/>
            </a:xfrm>
          </p:grpSpPr>
          <p:sp>
            <p:nvSpPr>
              <p:cNvPr id="43" name="Rounded Rectangle 42"/>
              <p:cNvSpPr>
                <a:spLocks noChangeArrowheads="1"/>
              </p:cNvSpPr>
              <p:nvPr/>
            </p:nvSpPr>
            <p:spPr bwMode="auto">
              <a:xfrm>
                <a:off x="4038600" y="4342804"/>
                <a:ext cx="3276600" cy="686396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6350">
                <a:solidFill>
                  <a:schemeClr val="tx2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bIns="0" anchor="ctr"/>
              <a:lstStyle/>
              <a:p>
                <a:pPr algn="ctr">
                  <a:defRPr/>
                </a:pPr>
                <a:r>
                  <a:rPr lang="en-US" sz="2000" dirty="0">
                    <a:solidFill>
                      <a:srgbClr val="FFFFFF"/>
                    </a:solidFill>
                    <a:latin typeface="Grundfos TheSans OT 7B" pitchFamily="34" charset="0"/>
                  </a:rPr>
                  <a:t>Proportional Pressure</a:t>
                </a:r>
                <a:endParaRPr lang="en-US" sz="1400" i="1" dirty="0">
                  <a:solidFill>
                    <a:srgbClr val="FFFFFF"/>
                  </a:solidFill>
                  <a:latin typeface="Grundfos TheSans OT 7B Italic" charset="0"/>
                </a:endParaRPr>
              </a:p>
            </p:txBody>
          </p:sp>
          <p:cxnSp>
            <p:nvCxnSpPr>
              <p:cNvPr id="44" name="Straight Connector 43"/>
              <p:cNvCxnSpPr>
                <a:cxnSpLocks noChangeShapeType="1"/>
              </p:cNvCxnSpPr>
              <p:nvPr/>
            </p:nvCxnSpPr>
            <p:spPr bwMode="auto">
              <a:xfrm rot="5400000">
                <a:off x="4648066" y="4268127"/>
                <a:ext cx="306654" cy="1587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5" name="Straight Connector 44"/>
              <p:cNvCxnSpPr>
                <a:cxnSpLocks noChangeShapeType="1"/>
              </p:cNvCxnSpPr>
              <p:nvPr/>
            </p:nvCxnSpPr>
            <p:spPr bwMode="auto">
              <a:xfrm rot="5400000">
                <a:off x="6383203" y="4268127"/>
                <a:ext cx="306654" cy="1588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122390"/>
            <a:ext cx="2137840" cy="1320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32473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4997084" y="-665989"/>
            <a:ext cx="10451947" cy="6949007"/>
            <a:chOff x="-1715438" y="-762002"/>
            <a:chExt cx="10451947" cy="6949007"/>
          </a:xfrm>
        </p:grpSpPr>
        <p:grpSp>
          <p:nvGrpSpPr>
            <p:cNvPr id="5" name="Group 4"/>
            <p:cNvGrpSpPr/>
            <p:nvPr/>
          </p:nvGrpSpPr>
          <p:grpSpPr>
            <a:xfrm>
              <a:off x="-381000" y="-762002"/>
              <a:ext cx="9117509" cy="6949007"/>
              <a:chOff x="-381000" y="-762002"/>
              <a:chExt cx="9117509" cy="6949007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-381000" y="-762002"/>
                <a:ext cx="9117509" cy="6949007"/>
                <a:chOff x="-381000" y="-762002"/>
                <a:chExt cx="9117509" cy="6949007"/>
              </a:xfrm>
            </p:grpSpPr>
            <p:pic>
              <p:nvPicPr>
                <p:cNvPr id="2050" name="Picture 2" descr="http://snet.grundfos.com/Appl/wcaps/WcapsImage?gpiuserdb=6560&amp;pnr=98126832&amp;frq=60&amp;unit=3&amp;lang=USA&amp;pricelist=gpu_web.prc&amp;prodpic=&amp;fileid=QU1RIE1RU1NXRUIgICAgIFCSiE4g-p0N&amp;type=dpcrv&amp;w=785&amp;h=524&amp;dpx=0&amp;dpy=0"/>
                <p:cNvPicPr>
                  <a:picLocks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432989" y="892629"/>
                  <a:ext cx="5303520" cy="529437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5" name="Arc 14"/>
                <p:cNvSpPr/>
                <p:nvPr/>
              </p:nvSpPr>
              <p:spPr>
                <a:xfrm flipV="1">
                  <a:off x="-381000" y="1828799"/>
                  <a:ext cx="7927520" cy="2343574"/>
                </a:xfrm>
                <a:prstGeom prst="arc">
                  <a:avLst>
                    <a:gd name="adj1" fmla="val 16200000"/>
                    <a:gd name="adj2" fmla="val 1"/>
                  </a:avLst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Arc 16"/>
                <p:cNvSpPr/>
                <p:nvPr/>
              </p:nvSpPr>
              <p:spPr>
                <a:xfrm flipV="1">
                  <a:off x="800099" y="533400"/>
                  <a:ext cx="5638800" cy="3638973"/>
                </a:xfrm>
                <a:prstGeom prst="arc">
                  <a:avLst>
                    <a:gd name="adj1" fmla="val 16200000"/>
                    <a:gd name="adj2" fmla="val 1"/>
                  </a:avLst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Arc 18"/>
                <p:cNvSpPr/>
                <p:nvPr/>
              </p:nvSpPr>
              <p:spPr>
                <a:xfrm flipV="1">
                  <a:off x="1676399" y="-762002"/>
                  <a:ext cx="3733801" cy="4934373"/>
                </a:xfrm>
                <a:prstGeom prst="arc">
                  <a:avLst>
                    <a:gd name="adj1" fmla="val 16200000"/>
                    <a:gd name="adj2" fmla="val 1"/>
                  </a:avLst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7" name="Straight Connector 6"/>
              <p:cNvCxnSpPr/>
              <p:nvPr/>
            </p:nvCxnSpPr>
            <p:spPr>
              <a:xfrm flipV="1">
                <a:off x="3657599" y="3225209"/>
                <a:ext cx="3810001" cy="584791"/>
              </a:xfrm>
              <a:prstGeom prst="line">
                <a:avLst/>
              </a:prstGeom>
              <a:ln w="539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flipV="1">
                <a:off x="3657599" y="2819399"/>
                <a:ext cx="3222171" cy="720418"/>
              </a:xfrm>
              <a:prstGeom prst="line">
                <a:avLst/>
              </a:prstGeom>
              <a:ln w="53975"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Freeform 7"/>
              <p:cNvSpPr/>
              <p:nvPr/>
            </p:nvSpPr>
            <p:spPr>
              <a:xfrm>
                <a:off x="3619499" y="2808515"/>
                <a:ext cx="3886200" cy="968828"/>
              </a:xfrm>
              <a:custGeom>
                <a:avLst/>
                <a:gdLst>
                  <a:gd name="connsiteX0" fmla="*/ 0 w 3886200"/>
                  <a:gd name="connsiteY0" fmla="*/ 740228 h 968828"/>
                  <a:gd name="connsiteX1" fmla="*/ 3287486 w 3886200"/>
                  <a:gd name="connsiteY1" fmla="*/ 0 h 968828"/>
                  <a:gd name="connsiteX2" fmla="*/ 3886200 w 3886200"/>
                  <a:gd name="connsiteY2" fmla="*/ 381000 h 968828"/>
                  <a:gd name="connsiteX3" fmla="*/ 10886 w 3886200"/>
                  <a:gd name="connsiteY3" fmla="*/ 968828 h 968828"/>
                  <a:gd name="connsiteX4" fmla="*/ 0 w 3886200"/>
                  <a:gd name="connsiteY4" fmla="*/ 740228 h 968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86200" h="968828">
                    <a:moveTo>
                      <a:pt x="0" y="740228"/>
                    </a:moveTo>
                    <a:lnTo>
                      <a:pt x="3287486" y="0"/>
                    </a:lnTo>
                    <a:lnTo>
                      <a:pt x="3886200" y="381000"/>
                    </a:lnTo>
                    <a:lnTo>
                      <a:pt x="10886" y="968828"/>
                    </a:lnTo>
                    <a:lnTo>
                      <a:pt x="0" y="740228"/>
                    </a:lnTo>
                    <a:close/>
                  </a:path>
                </a:pathLst>
              </a:custGeom>
              <a:solidFill>
                <a:srgbClr val="92D050">
                  <a:alpha val="34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Freeform 8"/>
              <p:cNvSpPr/>
              <p:nvPr/>
            </p:nvSpPr>
            <p:spPr>
              <a:xfrm>
                <a:off x="3614057" y="4680857"/>
                <a:ext cx="3875314" cy="1349829"/>
              </a:xfrm>
              <a:custGeom>
                <a:avLst/>
                <a:gdLst>
                  <a:gd name="connsiteX0" fmla="*/ 0 w 3875314"/>
                  <a:gd name="connsiteY0" fmla="*/ 1186543 h 1349829"/>
                  <a:gd name="connsiteX1" fmla="*/ 326571 w 3875314"/>
                  <a:gd name="connsiteY1" fmla="*/ 1153886 h 1349829"/>
                  <a:gd name="connsiteX2" fmla="*/ 718457 w 3875314"/>
                  <a:gd name="connsiteY2" fmla="*/ 1088572 h 1349829"/>
                  <a:gd name="connsiteX3" fmla="*/ 1121228 w 3875314"/>
                  <a:gd name="connsiteY3" fmla="*/ 1001486 h 1349829"/>
                  <a:gd name="connsiteX4" fmla="*/ 1556657 w 3875314"/>
                  <a:gd name="connsiteY4" fmla="*/ 903514 h 1349829"/>
                  <a:gd name="connsiteX5" fmla="*/ 2057400 w 3875314"/>
                  <a:gd name="connsiteY5" fmla="*/ 740229 h 1349829"/>
                  <a:gd name="connsiteX6" fmla="*/ 2460171 w 3875314"/>
                  <a:gd name="connsiteY6" fmla="*/ 555172 h 1349829"/>
                  <a:gd name="connsiteX7" fmla="*/ 2917371 w 3875314"/>
                  <a:gd name="connsiteY7" fmla="*/ 337457 h 1349829"/>
                  <a:gd name="connsiteX8" fmla="*/ 3287486 w 3875314"/>
                  <a:gd name="connsiteY8" fmla="*/ 108857 h 1349829"/>
                  <a:gd name="connsiteX9" fmla="*/ 3407228 w 3875314"/>
                  <a:gd name="connsiteY9" fmla="*/ 10886 h 1349829"/>
                  <a:gd name="connsiteX10" fmla="*/ 3875314 w 3875314"/>
                  <a:gd name="connsiteY10" fmla="*/ 0 h 1349829"/>
                  <a:gd name="connsiteX11" fmla="*/ 3799114 w 3875314"/>
                  <a:gd name="connsiteY11" fmla="*/ 87086 h 1349829"/>
                  <a:gd name="connsiteX12" fmla="*/ 3537857 w 3875314"/>
                  <a:gd name="connsiteY12" fmla="*/ 261257 h 1349829"/>
                  <a:gd name="connsiteX13" fmla="*/ 3102428 w 3875314"/>
                  <a:gd name="connsiteY13" fmla="*/ 500743 h 1349829"/>
                  <a:gd name="connsiteX14" fmla="*/ 2677886 w 3875314"/>
                  <a:gd name="connsiteY14" fmla="*/ 696686 h 1349829"/>
                  <a:gd name="connsiteX15" fmla="*/ 2253343 w 3875314"/>
                  <a:gd name="connsiteY15" fmla="*/ 859972 h 1349829"/>
                  <a:gd name="connsiteX16" fmla="*/ 1632857 w 3875314"/>
                  <a:gd name="connsiteY16" fmla="*/ 1066800 h 1349829"/>
                  <a:gd name="connsiteX17" fmla="*/ 1001486 w 3875314"/>
                  <a:gd name="connsiteY17" fmla="*/ 1219200 h 1349829"/>
                  <a:gd name="connsiteX18" fmla="*/ 10886 w 3875314"/>
                  <a:gd name="connsiteY18" fmla="*/ 1349829 h 1349829"/>
                  <a:gd name="connsiteX19" fmla="*/ 0 w 3875314"/>
                  <a:gd name="connsiteY19" fmla="*/ 1186543 h 1349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875314" h="1349829">
                    <a:moveTo>
                      <a:pt x="0" y="1186543"/>
                    </a:moveTo>
                    <a:lnTo>
                      <a:pt x="326571" y="1153886"/>
                    </a:lnTo>
                    <a:lnTo>
                      <a:pt x="718457" y="1088572"/>
                    </a:lnTo>
                    <a:lnTo>
                      <a:pt x="1121228" y="1001486"/>
                    </a:lnTo>
                    <a:lnTo>
                      <a:pt x="1556657" y="903514"/>
                    </a:lnTo>
                    <a:lnTo>
                      <a:pt x="2057400" y="740229"/>
                    </a:lnTo>
                    <a:lnTo>
                      <a:pt x="2460171" y="555172"/>
                    </a:lnTo>
                    <a:lnTo>
                      <a:pt x="2917371" y="337457"/>
                    </a:lnTo>
                    <a:lnTo>
                      <a:pt x="3287486" y="108857"/>
                    </a:lnTo>
                    <a:lnTo>
                      <a:pt x="3407228" y="10886"/>
                    </a:lnTo>
                    <a:lnTo>
                      <a:pt x="3875314" y="0"/>
                    </a:lnTo>
                    <a:lnTo>
                      <a:pt x="3799114" y="87086"/>
                    </a:lnTo>
                    <a:lnTo>
                      <a:pt x="3537857" y="261257"/>
                    </a:lnTo>
                    <a:lnTo>
                      <a:pt x="3102428" y="500743"/>
                    </a:lnTo>
                    <a:lnTo>
                      <a:pt x="2677886" y="696686"/>
                    </a:lnTo>
                    <a:lnTo>
                      <a:pt x="2253343" y="859972"/>
                    </a:lnTo>
                    <a:lnTo>
                      <a:pt x="1632857" y="1066800"/>
                    </a:lnTo>
                    <a:lnTo>
                      <a:pt x="1001486" y="1219200"/>
                    </a:lnTo>
                    <a:lnTo>
                      <a:pt x="10886" y="1349829"/>
                    </a:lnTo>
                    <a:lnTo>
                      <a:pt x="0" y="1186543"/>
                    </a:lnTo>
                    <a:close/>
                  </a:path>
                </a:pathLst>
              </a:custGeom>
              <a:solidFill>
                <a:srgbClr val="92D050">
                  <a:alpha val="46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Arc 5"/>
            <p:cNvSpPr/>
            <p:nvPr/>
          </p:nvSpPr>
          <p:spPr>
            <a:xfrm rot="21277264" flipV="1">
              <a:off x="-1715438" y="1316025"/>
              <a:ext cx="10113864" cy="4741746"/>
            </a:xfrm>
            <a:prstGeom prst="arc">
              <a:avLst>
                <a:gd name="adj1" fmla="val 16306924"/>
                <a:gd name="adj2" fmla="val 20432780"/>
              </a:avLst>
            </a:prstGeom>
            <a:ln w="44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Arc 11"/>
            <p:cNvSpPr/>
            <p:nvPr/>
          </p:nvSpPr>
          <p:spPr>
            <a:xfrm rot="21277264" flipV="1">
              <a:off x="-1232727" y="1286832"/>
              <a:ext cx="9111327" cy="4587582"/>
            </a:xfrm>
            <a:prstGeom prst="arc">
              <a:avLst>
                <a:gd name="adj1" fmla="val 16306924"/>
                <a:gd name="adj2" fmla="val 20210296"/>
              </a:avLst>
            </a:prstGeom>
            <a:ln w="444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Title 1"/>
          <p:cNvSpPr txBox="1">
            <a:spLocks/>
          </p:cNvSpPr>
          <p:nvPr/>
        </p:nvSpPr>
        <p:spPr>
          <a:xfrm>
            <a:off x="306437" y="150866"/>
            <a:ext cx="8674772" cy="43088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11497B"/>
                </a:solidFill>
                <a:latin typeface="Grundfos TheSans V2" pitchFamily="34" charset="0"/>
                <a:ea typeface="+mj-ea"/>
                <a:cs typeface="Adobe Arabic" pitchFamily="18" charset="-78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800" dirty="0">
                <a:solidFill>
                  <a:schemeClr val="tx2"/>
                </a:solidFill>
              </a:rPr>
              <a:t>Adapts setpoint to system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5446702" y="1820145"/>
            <a:ext cx="2141992" cy="3294748"/>
            <a:chOff x="5446702" y="1820145"/>
            <a:chExt cx="2141992" cy="3294748"/>
          </a:xfrm>
        </p:grpSpPr>
        <p:grpSp>
          <p:nvGrpSpPr>
            <p:cNvPr id="48" name="Group 20"/>
            <p:cNvGrpSpPr>
              <a:grpSpLocks/>
            </p:cNvGrpSpPr>
            <p:nvPr/>
          </p:nvGrpSpPr>
          <p:grpSpPr bwMode="auto">
            <a:xfrm rot="-5400000">
              <a:off x="4264809" y="3020186"/>
              <a:ext cx="3276600" cy="912813"/>
              <a:chOff x="4038600" y="4115594"/>
              <a:chExt cx="3276600" cy="913606"/>
            </a:xfrm>
          </p:grpSpPr>
          <p:sp>
            <p:nvSpPr>
              <p:cNvPr id="61" name="Rounded Rectangle 60"/>
              <p:cNvSpPr>
                <a:spLocks noChangeArrowheads="1"/>
              </p:cNvSpPr>
              <p:nvPr/>
            </p:nvSpPr>
            <p:spPr bwMode="auto">
              <a:xfrm>
                <a:off x="4038600" y="4342804"/>
                <a:ext cx="3276600" cy="686396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6350">
                <a:solidFill>
                  <a:schemeClr val="tx2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bIns="0" anchor="ctr"/>
              <a:lstStyle/>
              <a:p>
                <a:pPr algn="ctr">
                  <a:defRPr/>
                </a:pPr>
                <a:r>
                  <a:rPr lang="en-US" sz="2000" dirty="0">
                    <a:solidFill>
                      <a:srgbClr val="FFFFFF"/>
                    </a:solidFill>
                    <a:latin typeface="Grundfos TheSans OT 7B" pitchFamily="34" charset="0"/>
                  </a:rPr>
                  <a:t>Constant Pressure</a:t>
                </a:r>
                <a:endParaRPr lang="en-US" sz="1400" i="1" dirty="0">
                  <a:solidFill>
                    <a:srgbClr val="FFFFFF"/>
                  </a:solidFill>
                  <a:latin typeface="Grundfos TheSans OT 7B Italic" charset="0"/>
                </a:endParaRPr>
              </a:p>
            </p:txBody>
          </p:sp>
          <p:cxnSp>
            <p:nvCxnSpPr>
              <p:cNvPr id="62" name="Straight Connector 61"/>
              <p:cNvCxnSpPr>
                <a:cxnSpLocks noChangeShapeType="1"/>
              </p:cNvCxnSpPr>
              <p:nvPr/>
            </p:nvCxnSpPr>
            <p:spPr bwMode="auto">
              <a:xfrm rot="5400000">
                <a:off x="4648066" y="4268127"/>
                <a:ext cx="306654" cy="1587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3" name="Straight Connector 62"/>
              <p:cNvCxnSpPr>
                <a:cxnSpLocks noChangeShapeType="1"/>
              </p:cNvCxnSpPr>
              <p:nvPr/>
            </p:nvCxnSpPr>
            <p:spPr bwMode="auto">
              <a:xfrm rot="5400000">
                <a:off x="6383203" y="4268127"/>
                <a:ext cx="306654" cy="1588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49" name="Group 20"/>
            <p:cNvGrpSpPr>
              <a:grpSpLocks/>
            </p:cNvGrpSpPr>
            <p:nvPr/>
          </p:nvGrpSpPr>
          <p:grpSpPr bwMode="auto">
            <a:xfrm rot="16200000">
              <a:off x="4412507" y="3025683"/>
              <a:ext cx="3276600" cy="901819"/>
              <a:chOff x="4038600" y="3804005"/>
              <a:chExt cx="3276600" cy="902604"/>
            </a:xfrm>
            <a:solidFill>
              <a:schemeClr val="bg2"/>
            </a:solidFill>
          </p:grpSpPr>
          <p:sp>
            <p:nvSpPr>
              <p:cNvPr id="58" name="Rounded Rectangle 57"/>
              <p:cNvSpPr>
                <a:spLocks noChangeArrowheads="1"/>
              </p:cNvSpPr>
              <p:nvPr/>
            </p:nvSpPr>
            <p:spPr bwMode="auto">
              <a:xfrm>
                <a:off x="4038600" y="4020213"/>
                <a:ext cx="3276600" cy="686396"/>
              </a:xfrm>
              <a:prstGeom prst="roundRect">
                <a:avLst>
                  <a:gd name="adj" fmla="val 16667"/>
                </a:avLst>
              </a:prstGeom>
              <a:grpFill/>
              <a:ln w="6350">
                <a:solidFill>
                  <a:schemeClr val="tx2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bIns="0" anchor="ctr"/>
              <a:lstStyle/>
              <a:p>
                <a:pPr algn="ctr">
                  <a:defRPr/>
                </a:pPr>
                <a:r>
                  <a:rPr lang="en-US" sz="2000" dirty="0">
                    <a:solidFill>
                      <a:srgbClr val="FFFFFF"/>
                    </a:solidFill>
                    <a:latin typeface="Grundfos TheSans OT 7B" pitchFamily="34" charset="0"/>
                  </a:rPr>
                  <a:t>Constant Curve</a:t>
                </a:r>
                <a:endParaRPr lang="en-US" sz="1400" i="1" dirty="0">
                  <a:solidFill>
                    <a:srgbClr val="FFFFFF"/>
                  </a:solidFill>
                  <a:latin typeface="Grundfos TheSans OT 7B Italic" charset="0"/>
                </a:endParaRPr>
              </a:p>
            </p:txBody>
          </p:sp>
          <p:cxnSp>
            <p:nvCxnSpPr>
              <p:cNvPr id="59" name="Straight Connector 58"/>
              <p:cNvCxnSpPr>
                <a:cxnSpLocks noChangeShapeType="1"/>
              </p:cNvCxnSpPr>
              <p:nvPr/>
            </p:nvCxnSpPr>
            <p:spPr bwMode="auto">
              <a:xfrm rot="5400000">
                <a:off x="4646481" y="3956538"/>
                <a:ext cx="306654" cy="1587"/>
              </a:xfrm>
              <a:prstGeom prst="line">
                <a:avLst/>
              </a:prstGeom>
              <a:grpFill/>
              <a:ln w="25400">
                <a:solidFill>
                  <a:schemeClr val="bg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</p:spPr>
          </p:cxnSp>
          <p:cxnSp>
            <p:nvCxnSpPr>
              <p:cNvPr id="60" name="Straight Connector 59"/>
              <p:cNvCxnSpPr>
                <a:cxnSpLocks noChangeShapeType="1"/>
              </p:cNvCxnSpPr>
              <p:nvPr/>
            </p:nvCxnSpPr>
            <p:spPr bwMode="auto">
              <a:xfrm rot="5400000">
                <a:off x="6381618" y="3956539"/>
                <a:ext cx="306654" cy="1588"/>
              </a:xfrm>
              <a:prstGeom prst="line">
                <a:avLst/>
              </a:prstGeom>
              <a:grpFill/>
              <a:ln w="25400">
                <a:solidFill>
                  <a:schemeClr val="bg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</p:spPr>
          </p:cxnSp>
        </p:grpSp>
        <p:grpSp>
          <p:nvGrpSpPr>
            <p:cNvPr id="50" name="Group 20"/>
            <p:cNvGrpSpPr>
              <a:grpSpLocks/>
            </p:cNvGrpSpPr>
            <p:nvPr/>
          </p:nvGrpSpPr>
          <p:grpSpPr bwMode="auto">
            <a:xfrm rot="-5400000">
              <a:off x="5493988" y="3002039"/>
              <a:ext cx="3276600" cy="912812"/>
              <a:chOff x="4038600" y="4115594"/>
              <a:chExt cx="3276600" cy="913606"/>
            </a:xfrm>
          </p:grpSpPr>
          <p:sp>
            <p:nvSpPr>
              <p:cNvPr id="55" name="Rounded Rectangle 54"/>
              <p:cNvSpPr>
                <a:spLocks noChangeArrowheads="1"/>
              </p:cNvSpPr>
              <p:nvPr/>
            </p:nvSpPr>
            <p:spPr bwMode="auto">
              <a:xfrm>
                <a:off x="4038600" y="4342803"/>
                <a:ext cx="3276600" cy="686397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chemeClr val="tx2">
                      <a:alpha val="25000"/>
                    </a:schemeClr>
                  </a:gs>
                  <a:gs pos="100000">
                    <a:schemeClr val="tx2"/>
                  </a:gs>
                </a:gsLst>
                <a:lin ang="5400000"/>
              </a:gradFill>
              <a:ln w="6350">
                <a:solidFill>
                  <a:schemeClr val="tx2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bIns="0" anchor="ctr"/>
              <a:lstStyle/>
              <a:p>
                <a:pPr algn="ctr">
                  <a:defRPr/>
                </a:pPr>
                <a:r>
                  <a:rPr lang="en-US" sz="2400" u="sng" dirty="0">
                    <a:solidFill>
                      <a:srgbClr val="FFFFFF"/>
                    </a:solidFill>
                    <a:latin typeface="Grundfos TheSans OT 7B" pitchFamily="34" charset="0"/>
                  </a:rPr>
                  <a:t>AUTO</a:t>
                </a:r>
                <a:r>
                  <a:rPr lang="en-US" sz="2400" i="1" u="sng" dirty="0">
                    <a:solidFill>
                      <a:srgbClr val="FFFFFF"/>
                    </a:solidFill>
                    <a:latin typeface="Grundfos TheSans OT 7B" pitchFamily="34" charset="0"/>
                  </a:rPr>
                  <a:t>ADAPT</a:t>
                </a:r>
                <a:endParaRPr lang="en-US" sz="2400" i="1" u="sng" dirty="0">
                  <a:solidFill>
                    <a:srgbClr val="FFFFFF"/>
                  </a:solidFill>
                  <a:latin typeface="Grundfos TheSans OT 7B Italic" charset="0"/>
                </a:endParaRPr>
              </a:p>
            </p:txBody>
          </p:sp>
          <p:cxnSp>
            <p:nvCxnSpPr>
              <p:cNvPr id="56" name="Straight Connector 55"/>
              <p:cNvCxnSpPr>
                <a:cxnSpLocks noChangeShapeType="1"/>
              </p:cNvCxnSpPr>
              <p:nvPr/>
            </p:nvCxnSpPr>
            <p:spPr bwMode="auto">
              <a:xfrm rot="5400000">
                <a:off x="4648067" y="4268127"/>
                <a:ext cx="306654" cy="1588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7" name="Straight Connector 56"/>
              <p:cNvCxnSpPr>
                <a:cxnSpLocks noChangeShapeType="1"/>
              </p:cNvCxnSpPr>
              <p:nvPr/>
            </p:nvCxnSpPr>
            <p:spPr bwMode="auto">
              <a:xfrm rot="5400000">
                <a:off x="6383205" y="4268127"/>
                <a:ext cx="306654" cy="1587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51" name="Group 20"/>
            <p:cNvGrpSpPr>
              <a:grpSpLocks/>
            </p:cNvGrpSpPr>
            <p:nvPr/>
          </p:nvGrpSpPr>
          <p:grpSpPr bwMode="auto">
            <a:xfrm rot="-5400000">
              <a:off x="4546097" y="3020184"/>
              <a:ext cx="3276600" cy="912813"/>
              <a:chOff x="4038600" y="4115594"/>
              <a:chExt cx="3276600" cy="913606"/>
            </a:xfrm>
          </p:grpSpPr>
          <p:sp>
            <p:nvSpPr>
              <p:cNvPr id="52" name="Rounded Rectangle 51"/>
              <p:cNvSpPr>
                <a:spLocks noChangeArrowheads="1"/>
              </p:cNvSpPr>
              <p:nvPr/>
            </p:nvSpPr>
            <p:spPr bwMode="auto">
              <a:xfrm>
                <a:off x="4038600" y="4342804"/>
                <a:ext cx="3276600" cy="686396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6350">
                <a:solidFill>
                  <a:schemeClr val="tx2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bIns="0" anchor="ctr"/>
              <a:lstStyle/>
              <a:p>
                <a:pPr algn="ctr">
                  <a:defRPr/>
                </a:pPr>
                <a:r>
                  <a:rPr lang="en-US" sz="2000" dirty="0">
                    <a:solidFill>
                      <a:srgbClr val="FFFFFF"/>
                    </a:solidFill>
                    <a:latin typeface="Grundfos TheSans OT 7B" pitchFamily="34" charset="0"/>
                  </a:rPr>
                  <a:t>Proportional Pressure</a:t>
                </a:r>
                <a:endParaRPr lang="en-US" sz="1400" i="1" dirty="0">
                  <a:solidFill>
                    <a:srgbClr val="FFFFFF"/>
                  </a:solidFill>
                  <a:latin typeface="Grundfos TheSans OT 7B Italic" charset="0"/>
                </a:endParaRPr>
              </a:p>
            </p:txBody>
          </p:sp>
          <p:cxnSp>
            <p:nvCxnSpPr>
              <p:cNvPr id="53" name="Straight Connector 52"/>
              <p:cNvCxnSpPr>
                <a:cxnSpLocks noChangeShapeType="1"/>
              </p:cNvCxnSpPr>
              <p:nvPr/>
            </p:nvCxnSpPr>
            <p:spPr bwMode="auto">
              <a:xfrm rot="5400000">
                <a:off x="4648066" y="4268127"/>
                <a:ext cx="306654" cy="1587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4" name="Straight Connector 53"/>
              <p:cNvCxnSpPr>
                <a:cxnSpLocks noChangeShapeType="1"/>
              </p:cNvCxnSpPr>
              <p:nvPr/>
            </p:nvCxnSpPr>
            <p:spPr bwMode="auto">
              <a:xfrm rot="5400000">
                <a:off x="6383203" y="4268127"/>
                <a:ext cx="306654" cy="1588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pic>
        <p:nvPicPr>
          <p:cNvPr id="6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122390"/>
            <a:ext cx="2137840" cy="1320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78750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2462" y="152400"/>
            <a:ext cx="8423255" cy="430887"/>
          </a:xfrm>
        </p:spPr>
        <p:txBody>
          <a:bodyPr/>
          <a:lstStyle/>
          <a:p>
            <a:r>
              <a:rPr lang="en-US" sz="2800" dirty="0"/>
              <a:t>AUTO</a:t>
            </a:r>
            <a:r>
              <a:rPr lang="en-US" sz="2800" i="1" dirty="0"/>
              <a:t>ADAPT</a:t>
            </a:r>
            <a:r>
              <a:rPr lang="en-US" sz="2800" dirty="0"/>
              <a:t> with user defined flow limit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-4555664" y="-762003"/>
            <a:ext cx="10001306" cy="7185507"/>
            <a:chOff x="-4555664" y="-762003"/>
            <a:chExt cx="10001306" cy="7185507"/>
          </a:xfrm>
        </p:grpSpPr>
        <p:grpSp>
          <p:nvGrpSpPr>
            <p:cNvPr id="13" name="Group 12"/>
            <p:cNvGrpSpPr/>
            <p:nvPr/>
          </p:nvGrpSpPr>
          <p:grpSpPr>
            <a:xfrm>
              <a:off x="-4555664" y="533400"/>
              <a:ext cx="10001306" cy="5890104"/>
              <a:chOff x="-4555664" y="533400"/>
              <a:chExt cx="10001306" cy="5890104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-2490768" y="533400"/>
                <a:ext cx="7936410" cy="5890104"/>
                <a:chOff x="800099" y="533400"/>
                <a:chExt cx="7936410" cy="5890104"/>
              </a:xfrm>
            </p:grpSpPr>
            <p:pic>
              <p:nvPicPr>
                <p:cNvPr id="2050" name="Picture 2" descr="http://snet.grundfos.com/Appl/wcaps/WcapsImage?gpiuserdb=6560&amp;pnr=98126832&amp;frq=60&amp;unit=3&amp;lang=USA&amp;pricelist=gpu_web.prc&amp;prodpic=&amp;fileid=QU1RIE1RU1NXRUIgICAgIFCSiE4g-p0N&amp;type=dpcrv&amp;w=785&amp;h=524&amp;dpx=0&amp;dpy=0"/>
                <p:cNvPicPr>
                  <a:picLocks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432989" y="892629"/>
                  <a:ext cx="5303520" cy="529437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cxnSp>
              <p:nvCxnSpPr>
                <p:cNvPr id="4" name="Straight Connector 3"/>
                <p:cNvCxnSpPr/>
                <p:nvPr/>
              </p:nvCxnSpPr>
              <p:spPr>
                <a:xfrm flipV="1">
                  <a:off x="3657599" y="2819399"/>
                  <a:ext cx="3222171" cy="990601"/>
                </a:xfrm>
                <a:prstGeom prst="line">
                  <a:avLst/>
                </a:prstGeom>
                <a:ln w="539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Connector 9"/>
                <p:cNvCxnSpPr/>
                <p:nvPr/>
              </p:nvCxnSpPr>
              <p:spPr>
                <a:xfrm flipV="1">
                  <a:off x="3657599" y="2819399"/>
                  <a:ext cx="3222171" cy="720418"/>
                </a:xfrm>
                <a:prstGeom prst="line">
                  <a:avLst/>
                </a:prstGeom>
                <a:ln w="53975"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" name="Freeform 4"/>
                <p:cNvSpPr/>
                <p:nvPr/>
              </p:nvSpPr>
              <p:spPr>
                <a:xfrm>
                  <a:off x="3614057" y="2928257"/>
                  <a:ext cx="2917372" cy="870857"/>
                </a:xfrm>
                <a:custGeom>
                  <a:avLst/>
                  <a:gdLst>
                    <a:gd name="connsiteX0" fmla="*/ 0 w 2917372"/>
                    <a:gd name="connsiteY0" fmla="*/ 642257 h 870857"/>
                    <a:gd name="connsiteX1" fmla="*/ 2917372 w 2917372"/>
                    <a:gd name="connsiteY1" fmla="*/ 0 h 870857"/>
                    <a:gd name="connsiteX2" fmla="*/ 10886 w 2917372"/>
                    <a:gd name="connsiteY2" fmla="*/ 870857 h 870857"/>
                    <a:gd name="connsiteX3" fmla="*/ 0 w 2917372"/>
                    <a:gd name="connsiteY3" fmla="*/ 642257 h 8708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17372" h="870857">
                      <a:moveTo>
                        <a:pt x="0" y="642257"/>
                      </a:moveTo>
                      <a:lnTo>
                        <a:pt x="2917372" y="0"/>
                      </a:lnTo>
                      <a:lnTo>
                        <a:pt x="10886" y="870857"/>
                      </a:lnTo>
                      <a:lnTo>
                        <a:pt x="0" y="642257"/>
                      </a:lnTo>
                      <a:close/>
                    </a:path>
                  </a:pathLst>
                </a:custGeom>
                <a:solidFill>
                  <a:srgbClr val="92D050">
                    <a:alpha val="31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" name="Freeform 6"/>
                <p:cNvSpPr/>
                <p:nvPr/>
              </p:nvSpPr>
              <p:spPr>
                <a:xfrm>
                  <a:off x="3624943" y="5007429"/>
                  <a:ext cx="2971800" cy="979714"/>
                </a:xfrm>
                <a:custGeom>
                  <a:avLst/>
                  <a:gdLst>
                    <a:gd name="connsiteX0" fmla="*/ 0 w 2971800"/>
                    <a:gd name="connsiteY0" fmla="*/ 859971 h 979714"/>
                    <a:gd name="connsiteX1" fmla="*/ 239486 w 2971800"/>
                    <a:gd name="connsiteY1" fmla="*/ 849085 h 979714"/>
                    <a:gd name="connsiteX2" fmla="*/ 468086 w 2971800"/>
                    <a:gd name="connsiteY2" fmla="*/ 816428 h 979714"/>
                    <a:gd name="connsiteX3" fmla="*/ 696686 w 2971800"/>
                    <a:gd name="connsiteY3" fmla="*/ 794657 h 979714"/>
                    <a:gd name="connsiteX4" fmla="*/ 1001486 w 2971800"/>
                    <a:gd name="connsiteY4" fmla="*/ 718457 h 979714"/>
                    <a:gd name="connsiteX5" fmla="*/ 1371600 w 2971800"/>
                    <a:gd name="connsiteY5" fmla="*/ 620485 h 979714"/>
                    <a:gd name="connsiteX6" fmla="*/ 1643743 w 2971800"/>
                    <a:gd name="connsiteY6" fmla="*/ 555171 h 979714"/>
                    <a:gd name="connsiteX7" fmla="*/ 2046514 w 2971800"/>
                    <a:gd name="connsiteY7" fmla="*/ 402771 h 979714"/>
                    <a:gd name="connsiteX8" fmla="*/ 2416628 w 2971800"/>
                    <a:gd name="connsiteY8" fmla="*/ 250371 h 979714"/>
                    <a:gd name="connsiteX9" fmla="*/ 2743200 w 2971800"/>
                    <a:gd name="connsiteY9" fmla="*/ 108857 h 979714"/>
                    <a:gd name="connsiteX10" fmla="*/ 2971800 w 2971800"/>
                    <a:gd name="connsiteY10" fmla="*/ 0 h 979714"/>
                    <a:gd name="connsiteX11" fmla="*/ 2329543 w 2971800"/>
                    <a:gd name="connsiteY11" fmla="*/ 359228 h 979714"/>
                    <a:gd name="connsiteX12" fmla="*/ 1948543 w 2971800"/>
                    <a:gd name="connsiteY12" fmla="*/ 522514 h 979714"/>
                    <a:gd name="connsiteX13" fmla="*/ 1687286 w 2971800"/>
                    <a:gd name="connsiteY13" fmla="*/ 631371 h 979714"/>
                    <a:gd name="connsiteX14" fmla="*/ 1132114 w 2971800"/>
                    <a:gd name="connsiteY14" fmla="*/ 805542 h 979714"/>
                    <a:gd name="connsiteX15" fmla="*/ 664028 w 2971800"/>
                    <a:gd name="connsiteY15" fmla="*/ 903514 h 979714"/>
                    <a:gd name="connsiteX16" fmla="*/ 119743 w 2971800"/>
                    <a:gd name="connsiteY16" fmla="*/ 968828 h 979714"/>
                    <a:gd name="connsiteX17" fmla="*/ 0 w 2971800"/>
                    <a:gd name="connsiteY17" fmla="*/ 979714 h 979714"/>
                    <a:gd name="connsiteX18" fmla="*/ 0 w 2971800"/>
                    <a:gd name="connsiteY18" fmla="*/ 859971 h 9797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2971800" h="979714">
                      <a:moveTo>
                        <a:pt x="0" y="859971"/>
                      </a:moveTo>
                      <a:lnTo>
                        <a:pt x="239486" y="849085"/>
                      </a:lnTo>
                      <a:lnTo>
                        <a:pt x="468086" y="816428"/>
                      </a:lnTo>
                      <a:lnTo>
                        <a:pt x="696686" y="794657"/>
                      </a:lnTo>
                      <a:lnTo>
                        <a:pt x="1001486" y="718457"/>
                      </a:lnTo>
                      <a:lnTo>
                        <a:pt x="1371600" y="620485"/>
                      </a:lnTo>
                      <a:lnTo>
                        <a:pt x="1643743" y="555171"/>
                      </a:lnTo>
                      <a:lnTo>
                        <a:pt x="2046514" y="402771"/>
                      </a:lnTo>
                      <a:lnTo>
                        <a:pt x="2416628" y="250371"/>
                      </a:lnTo>
                      <a:lnTo>
                        <a:pt x="2743200" y="108857"/>
                      </a:lnTo>
                      <a:lnTo>
                        <a:pt x="2971800" y="0"/>
                      </a:lnTo>
                      <a:lnTo>
                        <a:pt x="2329543" y="359228"/>
                      </a:lnTo>
                      <a:lnTo>
                        <a:pt x="1948543" y="522514"/>
                      </a:lnTo>
                      <a:lnTo>
                        <a:pt x="1687286" y="631371"/>
                      </a:lnTo>
                      <a:lnTo>
                        <a:pt x="1132114" y="805542"/>
                      </a:lnTo>
                      <a:lnTo>
                        <a:pt x="664028" y="903514"/>
                      </a:lnTo>
                      <a:lnTo>
                        <a:pt x="119743" y="968828"/>
                      </a:lnTo>
                      <a:lnTo>
                        <a:pt x="0" y="979714"/>
                      </a:lnTo>
                      <a:lnTo>
                        <a:pt x="0" y="859971"/>
                      </a:lnTo>
                      <a:close/>
                    </a:path>
                  </a:pathLst>
                </a:custGeom>
                <a:solidFill>
                  <a:srgbClr val="92D050">
                    <a:alpha val="43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8" name="Straight Connector 7"/>
                <p:cNvCxnSpPr>
                  <a:endCxn id="12" idx="0"/>
                </p:cNvCxnSpPr>
                <p:nvPr/>
              </p:nvCxnSpPr>
              <p:spPr>
                <a:xfrm flipH="1">
                  <a:off x="5552515" y="762000"/>
                  <a:ext cx="10085" cy="5338339"/>
                </a:xfrm>
                <a:prstGeom prst="line">
                  <a:avLst/>
                </a:prstGeom>
                <a:ln w="31750">
                  <a:solidFill>
                    <a:srgbClr val="C0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" name="TextBox 11"/>
                <p:cNvSpPr txBox="1"/>
                <p:nvPr/>
              </p:nvSpPr>
              <p:spPr>
                <a:xfrm>
                  <a:off x="4244753" y="6100339"/>
                  <a:ext cx="2615524" cy="3231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500" b="1" dirty="0">
                      <a:solidFill>
                        <a:srgbClr val="C00000"/>
                      </a:solidFill>
                      <a:latin typeface="+mn-lt"/>
                    </a:rPr>
                    <a:t>User Defined Flow Limitation</a:t>
                  </a:r>
                </a:p>
              </p:txBody>
            </p:sp>
            <p:sp>
              <p:nvSpPr>
                <p:cNvPr id="17" name="Arc 16"/>
                <p:cNvSpPr/>
                <p:nvPr/>
              </p:nvSpPr>
              <p:spPr>
                <a:xfrm flipV="1">
                  <a:off x="800099" y="533400"/>
                  <a:ext cx="5638800" cy="3638973"/>
                </a:xfrm>
                <a:prstGeom prst="arc">
                  <a:avLst>
                    <a:gd name="adj1" fmla="val 16200000"/>
                    <a:gd name="adj2" fmla="val 1"/>
                  </a:avLst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" name="Group 8"/>
              <p:cNvGrpSpPr/>
              <p:nvPr/>
            </p:nvGrpSpPr>
            <p:grpSpPr>
              <a:xfrm>
                <a:off x="-4555664" y="1148916"/>
                <a:ext cx="9111327" cy="4863414"/>
                <a:chOff x="-1232727" y="1161045"/>
                <a:chExt cx="9111327" cy="4863414"/>
              </a:xfrm>
            </p:grpSpPr>
            <p:sp>
              <p:nvSpPr>
                <p:cNvPr id="6" name="Arc 5"/>
                <p:cNvSpPr/>
                <p:nvPr/>
              </p:nvSpPr>
              <p:spPr>
                <a:xfrm rot="21277264" flipV="1">
                  <a:off x="-1029560" y="1161045"/>
                  <a:ext cx="8742111" cy="4863414"/>
                </a:xfrm>
                <a:prstGeom prst="arc">
                  <a:avLst>
                    <a:gd name="adj1" fmla="val 16306924"/>
                    <a:gd name="adj2" fmla="val 20282396"/>
                  </a:avLst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Arc 10"/>
                <p:cNvSpPr/>
                <p:nvPr/>
              </p:nvSpPr>
              <p:spPr>
                <a:xfrm rot="21277264" flipV="1">
                  <a:off x="-1232727" y="1286832"/>
                  <a:ext cx="9111327" cy="4587582"/>
                </a:xfrm>
                <a:prstGeom prst="arc">
                  <a:avLst>
                    <a:gd name="adj1" fmla="val 16306924"/>
                    <a:gd name="adj2" fmla="val 20210296"/>
                  </a:avLst>
                </a:prstGeom>
                <a:ln w="44450"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8" name="Arc 17"/>
            <p:cNvSpPr/>
            <p:nvPr/>
          </p:nvSpPr>
          <p:spPr>
            <a:xfrm flipV="1">
              <a:off x="-1500169" y="-762003"/>
              <a:ext cx="3733801" cy="4934373"/>
            </a:xfrm>
            <a:prstGeom prst="arc">
              <a:avLst>
                <a:gd name="adj1" fmla="val 16200000"/>
                <a:gd name="adj2" fmla="val 1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376242" y="1894586"/>
            <a:ext cx="3054804" cy="3290461"/>
            <a:chOff x="5446702" y="1824432"/>
            <a:chExt cx="3054804" cy="3290461"/>
          </a:xfrm>
        </p:grpSpPr>
        <p:grpSp>
          <p:nvGrpSpPr>
            <p:cNvPr id="22" name="Group 20"/>
            <p:cNvGrpSpPr>
              <a:grpSpLocks/>
            </p:cNvGrpSpPr>
            <p:nvPr/>
          </p:nvGrpSpPr>
          <p:grpSpPr bwMode="auto">
            <a:xfrm rot="-5400000">
              <a:off x="4264809" y="3020186"/>
              <a:ext cx="3276600" cy="912813"/>
              <a:chOff x="4038600" y="4115594"/>
              <a:chExt cx="3276600" cy="913606"/>
            </a:xfrm>
          </p:grpSpPr>
          <p:sp>
            <p:nvSpPr>
              <p:cNvPr id="39" name="Rounded Rectangle 38"/>
              <p:cNvSpPr>
                <a:spLocks noChangeArrowheads="1"/>
              </p:cNvSpPr>
              <p:nvPr/>
            </p:nvSpPr>
            <p:spPr bwMode="auto">
              <a:xfrm>
                <a:off x="4038600" y="4342804"/>
                <a:ext cx="3276600" cy="686396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6350">
                <a:solidFill>
                  <a:schemeClr val="tx2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bIns="0" anchor="ctr"/>
              <a:lstStyle/>
              <a:p>
                <a:pPr algn="ctr">
                  <a:defRPr/>
                </a:pPr>
                <a:r>
                  <a:rPr lang="en-US" sz="2000" dirty="0">
                    <a:solidFill>
                      <a:srgbClr val="FFFFFF"/>
                    </a:solidFill>
                    <a:latin typeface="Grundfos TheSans OT 7B" pitchFamily="34" charset="0"/>
                  </a:rPr>
                  <a:t>Constant Pressure</a:t>
                </a:r>
                <a:endParaRPr lang="en-US" sz="1400" i="1" dirty="0">
                  <a:solidFill>
                    <a:srgbClr val="FFFFFF"/>
                  </a:solidFill>
                  <a:latin typeface="Grundfos TheSans OT 7B Italic" charset="0"/>
                </a:endParaRPr>
              </a:p>
            </p:txBody>
          </p:sp>
          <p:cxnSp>
            <p:nvCxnSpPr>
              <p:cNvPr id="40" name="Straight Connector 39"/>
              <p:cNvCxnSpPr>
                <a:cxnSpLocks noChangeShapeType="1"/>
              </p:cNvCxnSpPr>
              <p:nvPr/>
            </p:nvCxnSpPr>
            <p:spPr bwMode="auto">
              <a:xfrm rot="5400000">
                <a:off x="4648066" y="4268127"/>
                <a:ext cx="306654" cy="1587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1" name="Straight Connector 40"/>
              <p:cNvCxnSpPr>
                <a:cxnSpLocks noChangeShapeType="1"/>
              </p:cNvCxnSpPr>
              <p:nvPr/>
            </p:nvCxnSpPr>
            <p:spPr bwMode="auto">
              <a:xfrm rot="5400000">
                <a:off x="6383203" y="4268127"/>
                <a:ext cx="306654" cy="1588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3" name="Group 20"/>
            <p:cNvGrpSpPr>
              <a:grpSpLocks/>
            </p:cNvGrpSpPr>
            <p:nvPr/>
          </p:nvGrpSpPr>
          <p:grpSpPr bwMode="auto">
            <a:xfrm rot="16200000">
              <a:off x="4412507" y="3025682"/>
              <a:ext cx="3276600" cy="901820"/>
              <a:chOff x="4038601" y="3804005"/>
              <a:chExt cx="3276600" cy="902605"/>
            </a:xfrm>
            <a:solidFill>
              <a:schemeClr val="bg2"/>
            </a:solidFill>
          </p:grpSpPr>
          <p:sp>
            <p:nvSpPr>
              <p:cNvPr id="36" name="Rounded Rectangle 35"/>
              <p:cNvSpPr>
                <a:spLocks noChangeArrowheads="1"/>
              </p:cNvSpPr>
              <p:nvPr/>
            </p:nvSpPr>
            <p:spPr bwMode="auto">
              <a:xfrm>
                <a:off x="4038601" y="4020214"/>
                <a:ext cx="3276600" cy="686396"/>
              </a:xfrm>
              <a:prstGeom prst="roundRect">
                <a:avLst>
                  <a:gd name="adj" fmla="val 16667"/>
                </a:avLst>
              </a:prstGeom>
              <a:grpFill/>
              <a:ln w="6350">
                <a:solidFill>
                  <a:schemeClr val="tx2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bIns="0" anchor="ctr"/>
              <a:lstStyle/>
              <a:p>
                <a:pPr algn="ctr">
                  <a:defRPr/>
                </a:pPr>
                <a:r>
                  <a:rPr lang="en-US" sz="2000" dirty="0">
                    <a:solidFill>
                      <a:srgbClr val="FFFFFF"/>
                    </a:solidFill>
                    <a:latin typeface="Grundfos TheSans OT 7B" pitchFamily="34" charset="0"/>
                  </a:rPr>
                  <a:t>Constant Curve</a:t>
                </a:r>
                <a:endParaRPr lang="en-US" sz="1400" i="1" dirty="0">
                  <a:solidFill>
                    <a:srgbClr val="FFFFFF"/>
                  </a:solidFill>
                  <a:latin typeface="Grundfos TheSans OT 7B Italic" charset="0"/>
                </a:endParaRPr>
              </a:p>
            </p:txBody>
          </p:sp>
          <p:cxnSp>
            <p:nvCxnSpPr>
              <p:cNvPr id="37" name="Straight Connector 36"/>
              <p:cNvCxnSpPr>
                <a:cxnSpLocks noChangeShapeType="1"/>
              </p:cNvCxnSpPr>
              <p:nvPr/>
            </p:nvCxnSpPr>
            <p:spPr bwMode="auto">
              <a:xfrm rot="5400000">
                <a:off x="4646481" y="3956538"/>
                <a:ext cx="306654" cy="1587"/>
              </a:xfrm>
              <a:prstGeom prst="line">
                <a:avLst/>
              </a:prstGeom>
              <a:grpFill/>
              <a:ln w="25400">
                <a:solidFill>
                  <a:schemeClr val="bg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</p:spPr>
          </p:cxnSp>
          <p:cxnSp>
            <p:nvCxnSpPr>
              <p:cNvPr id="38" name="Straight Connector 37"/>
              <p:cNvCxnSpPr>
                <a:cxnSpLocks noChangeShapeType="1"/>
              </p:cNvCxnSpPr>
              <p:nvPr/>
            </p:nvCxnSpPr>
            <p:spPr bwMode="auto">
              <a:xfrm rot="5400000">
                <a:off x="6381618" y="3956539"/>
                <a:ext cx="306654" cy="1588"/>
              </a:xfrm>
              <a:prstGeom prst="line">
                <a:avLst/>
              </a:prstGeom>
              <a:grpFill/>
              <a:ln w="25400">
                <a:solidFill>
                  <a:schemeClr val="bg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</p:spPr>
          </p:cxnSp>
        </p:grpSp>
        <p:grpSp>
          <p:nvGrpSpPr>
            <p:cNvPr id="24" name="Group 20"/>
            <p:cNvGrpSpPr>
              <a:grpSpLocks/>
            </p:cNvGrpSpPr>
            <p:nvPr/>
          </p:nvGrpSpPr>
          <p:grpSpPr bwMode="auto">
            <a:xfrm rot="-5400000">
              <a:off x="4546097" y="3020184"/>
              <a:ext cx="3276600" cy="912813"/>
              <a:chOff x="4038600" y="4115594"/>
              <a:chExt cx="3276600" cy="913606"/>
            </a:xfrm>
          </p:grpSpPr>
          <p:sp>
            <p:nvSpPr>
              <p:cNvPr id="33" name="Rounded Rectangle 32"/>
              <p:cNvSpPr>
                <a:spLocks noChangeArrowheads="1"/>
              </p:cNvSpPr>
              <p:nvPr/>
            </p:nvSpPr>
            <p:spPr bwMode="auto">
              <a:xfrm>
                <a:off x="4038600" y="4342804"/>
                <a:ext cx="3276600" cy="686396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6350">
                <a:solidFill>
                  <a:schemeClr val="tx2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bIns="0" anchor="ctr"/>
              <a:lstStyle/>
              <a:p>
                <a:pPr algn="ctr">
                  <a:defRPr/>
                </a:pPr>
                <a:r>
                  <a:rPr lang="en-US" sz="2000" dirty="0">
                    <a:solidFill>
                      <a:srgbClr val="FFFFFF"/>
                    </a:solidFill>
                    <a:latin typeface="Grundfos TheSans OT 7B" pitchFamily="34" charset="0"/>
                  </a:rPr>
                  <a:t>Proportional Pressure</a:t>
                </a:r>
                <a:endParaRPr lang="en-US" sz="1400" i="1" dirty="0">
                  <a:solidFill>
                    <a:srgbClr val="FFFFFF"/>
                  </a:solidFill>
                  <a:latin typeface="Grundfos TheSans OT 7B Italic" charset="0"/>
                </a:endParaRPr>
              </a:p>
            </p:txBody>
          </p:sp>
          <p:cxnSp>
            <p:nvCxnSpPr>
              <p:cNvPr id="34" name="Straight Connector 33"/>
              <p:cNvCxnSpPr>
                <a:cxnSpLocks noChangeShapeType="1"/>
              </p:cNvCxnSpPr>
              <p:nvPr/>
            </p:nvCxnSpPr>
            <p:spPr bwMode="auto">
              <a:xfrm rot="5400000">
                <a:off x="4648066" y="4268127"/>
                <a:ext cx="306654" cy="1587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5" name="Straight Connector 34"/>
              <p:cNvCxnSpPr>
                <a:cxnSpLocks noChangeShapeType="1"/>
              </p:cNvCxnSpPr>
              <p:nvPr/>
            </p:nvCxnSpPr>
            <p:spPr bwMode="auto">
              <a:xfrm rot="5400000">
                <a:off x="6383203" y="4268127"/>
                <a:ext cx="306654" cy="1588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5" name="Group 20"/>
            <p:cNvGrpSpPr>
              <a:grpSpLocks/>
            </p:cNvGrpSpPr>
            <p:nvPr/>
          </p:nvGrpSpPr>
          <p:grpSpPr bwMode="auto">
            <a:xfrm rot="-5400000">
              <a:off x="6406800" y="3020187"/>
              <a:ext cx="3276600" cy="912812"/>
              <a:chOff x="4038600" y="4115594"/>
              <a:chExt cx="3276600" cy="913606"/>
            </a:xfrm>
          </p:grpSpPr>
          <p:sp>
            <p:nvSpPr>
              <p:cNvPr id="30" name="Rounded Rectangle 29"/>
              <p:cNvSpPr>
                <a:spLocks noChangeArrowheads="1"/>
              </p:cNvSpPr>
              <p:nvPr/>
            </p:nvSpPr>
            <p:spPr bwMode="auto">
              <a:xfrm>
                <a:off x="4038600" y="4342803"/>
                <a:ext cx="3276600" cy="686397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chemeClr val="tx2">
                      <a:alpha val="25000"/>
                    </a:schemeClr>
                  </a:gs>
                  <a:gs pos="100000">
                    <a:schemeClr val="tx2"/>
                  </a:gs>
                </a:gsLst>
                <a:lin ang="5400000"/>
              </a:gradFill>
              <a:ln w="6350">
                <a:solidFill>
                  <a:schemeClr val="tx2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bIns="0" anchor="ctr"/>
              <a:lstStyle/>
              <a:p>
                <a:pPr algn="ctr">
                  <a:defRPr/>
                </a:pPr>
                <a:r>
                  <a:rPr lang="en-US" sz="2400" i="1" u="sng" dirty="0">
                    <a:solidFill>
                      <a:srgbClr val="FFFFFF"/>
                    </a:solidFill>
                    <a:latin typeface="Grundfos TheSans OT 7B" pitchFamily="34" charset="0"/>
                  </a:rPr>
                  <a:t>FLOWADAPT</a:t>
                </a:r>
                <a:endParaRPr lang="en-US" sz="2400" i="1" u="sng" dirty="0">
                  <a:solidFill>
                    <a:srgbClr val="FFFFFF"/>
                  </a:solidFill>
                  <a:latin typeface="Grundfos TheSans OT 7B Italic" charset="0"/>
                </a:endParaRPr>
              </a:p>
            </p:txBody>
          </p:sp>
          <p:cxnSp>
            <p:nvCxnSpPr>
              <p:cNvPr id="31" name="Straight Connector 30"/>
              <p:cNvCxnSpPr>
                <a:cxnSpLocks noChangeShapeType="1"/>
              </p:cNvCxnSpPr>
              <p:nvPr/>
            </p:nvCxnSpPr>
            <p:spPr bwMode="auto">
              <a:xfrm rot="5400000">
                <a:off x="4648067" y="4268127"/>
                <a:ext cx="306654" cy="1588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2" name="Straight Connector 31"/>
              <p:cNvCxnSpPr>
                <a:cxnSpLocks noChangeShapeType="1"/>
              </p:cNvCxnSpPr>
              <p:nvPr/>
            </p:nvCxnSpPr>
            <p:spPr bwMode="auto">
              <a:xfrm rot="5400000">
                <a:off x="6383205" y="4268127"/>
                <a:ext cx="306654" cy="1587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6" name="Group 20"/>
            <p:cNvGrpSpPr>
              <a:grpSpLocks/>
            </p:cNvGrpSpPr>
            <p:nvPr/>
          </p:nvGrpSpPr>
          <p:grpSpPr bwMode="auto">
            <a:xfrm rot="-5400000">
              <a:off x="5458910" y="3006325"/>
              <a:ext cx="3276600" cy="912813"/>
              <a:chOff x="4038600" y="4115594"/>
              <a:chExt cx="3276600" cy="913606"/>
            </a:xfrm>
          </p:grpSpPr>
          <p:sp>
            <p:nvSpPr>
              <p:cNvPr id="27" name="Rounded Rectangle 26"/>
              <p:cNvSpPr>
                <a:spLocks noChangeArrowheads="1"/>
              </p:cNvSpPr>
              <p:nvPr/>
            </p:nvSpPr>
            <p:spPr bwMode="auto">
              <a:xfrm>
                <a:off x="4038600" y="4342804"/>
                <a:ext cx="3276600" cy="686396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6350">
                <a:solidFill>
                  <a:schemeClr val="tx2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bIns="0" anchor="ctr"/>
              <a:lstStyle/>
              <a:p>
                <a:pPr algn="ctr">
                  <a:defRPr/>
                </a:pPr>
                <a:r>
                  <a:rPr lang="en-US" sz="2000" dirty="0">
                    <a:solidFill>
                      <a:srgbClr val="FFFFFF"/>
                    </a:solidFill>
                    <a:latin typeface="Grundfos TheSans OT 7B" pitchFamily="34" charset="0"/>
                  </a:rPr>
                  <a:t>AUTO</a:t>
                </a:r>
                <a:r>
                  <a:rPr lang="en-US" sz="2000" i="1" dirty="0">
                    <a:solidFill>
                      <a:srgbClr val="FFFFFF"/>
                    </a:solidFill>
                    <a:latin typeface="Grundfos TheSans OT 7B" pitchFamily="34" charset="0"/>
                  </a:rPr>
                  <a:t>ADAPT</a:t>
                </a:r>
                <a:endParaRPr lang="en-US" sz="1400" i="1" dirty="0">
                  <a:solidFill>
                    <a:srgbClr val="FFFFFF"/>
                  </a:solidFill>
                  <a:latin typeface="Grundfos TheSans OT 7B Italic" charset="0"/>
                </a:endParaRPr>
              </a:p>
            </p:txBody>
          </p:sp>
          <p:cxnSp>
            <p:nvCxnSpPr>
              <p:cNvPr id="28" name="Straight Connector 27"/>
              <p:cNvCxnSpPr>
                <a:cxnSpLocks noChangeShapeType="1"/>
              </p:cNvCxnSpPr>
              <p:nvPr/>
            </p:nvCxnSpPr>
            <p:spPr bwMode="auto">
              <a:xfrm rot="5400000">
                <a:off x="4648066" y="4268127"/>
                <a:ext cx="306654" cy="1587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9" name="Straight Connector 28"/>
              <p:cNvCxnSpPr>
                <a:cxnSpLocks noChangeShapeType="1"/>
              </p:cNvCxnSpPr>
              <p:nvPr/>
            </p:nvCxnSpPr>
            <p:spPr bwMode="auto">
              <a:xfrm rot="5400000">
                <a:off x="6383203" y="4268127"/>
                <a:ext cx="306654" cy="1588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122390"/>
            <a:ext cx="2137840" cy="1320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21912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2462" y="152400"/>
            <a:ext cx="8423255" cy="430887"/>
          </a:xfrm>
        </p:spPr>
        <p:txBody>
          <a:bodyPr/>
          <a:lstStyle/>
          <a:p>
            <a:r>
              <a:rPr lang="en-US" sz="2800" dirty="0"/>
              <a:t>Adapt setpoint to system based on flow limit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-4534092" y="-723206"/>
            <a:ext cx="9969236" cy="7185506"/>
            <a:chOff x="-1232727" y="-762002"/>
            <a:chExt cx="9969236" cy="7185506"/>
          </a:xfrm>
        </p:grpSpPr>
        <p:pic>
          <p:nvPicPr>
            <p:cNvPr id="2050" name="Picture 2" descr="http://snet.grundfos.com/Appl/wcaps/WcapsImage?gpiuserdb=6560&amp;pnr=98126832&amp;frq=60&amp;unit=3&amp;lang=USA&amp;pricelist=gpu_web.prc&amp;prodpic=&amp;fileid=QU1RIE1RU1NXRUIgICAgIFCSiE4g-p0N&amp;type=dpcrv&amp;w=785&amp;h=524&amp;dpx=0&amp;dpy=0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2989" y="892629"/>
              <a:ext cx="5303520" cy="52943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4" name="Straight Connector 3"/>
            <p:cNvCxnSpPr/>
            <p:nvPr/>
          </p:nvCxnSpPr>
          <p:spPr>
            <a:xfrm flipV="1">
              <a:off x="3657599" y="3657600"/>
              <a:ext cx="1905001" cy="152401"/>
            </a:xfrm>
            <a:prstGeom prst="line">
              <a:avLst/>
            </a:prstGeom>
            <a:ln w="539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Arc 5"/>
            <p:cNvSpPr/>
            <p:nvPr/>
          </p:nvSpPr>
          <p:spPr>
            <a:xfrm flipV="1">
              <a:off x="-756999" y="1148916"/>
              <a:ext cx="8605599" cy="4863414"/>
            </a:xfrm>
            <a:prstGeom prst="arc">
              <a:avLst>
                <a:gd name="adj1" fmla="val 16306924"/>
                <a:gd name="adj2" fmla="val 18819938"/>
              </a:avLst>
            </a:prstGeom>
            <a:ln w="44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 flipV="1">
              <a:off x="3657599" y="2819399"/>
              <a:ext cx="3222171" cy="720418"/>
            </a:xfrm>
            <a:prstGeom prst="line">
              <a:avLst/>
            </a:prstGeom>
            <a:ln w="539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Arc 10"/>
            <p:cNvSpPr/>
            <p:nvPr/>
          </p:nvSpPr>
          <p:spPr>
            <a:xfrm rot="21277264" flipV="1">
              <a:off x="-1232727" y="1286832"/>
              <a:ext cx="9111327" cy="4587582"/>
            </a:xfrm>
            <a:prstGeom prst="arc">
              <a:avLst>
                <a:gd name="adj1" fmla="val 16306924"/>
                <a:gd name="adj2" fmla="val 20210296"/>
              </a:avLst>
            </a:prstGeom>
            <a:ln w="444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5562600" y="762000"/>
              <a:ext cx="0" cy="5425005"/>
            </a:xfrm>
            <a:prstGeom prst="line">
              <a:avLst/>
            </a:prstGeom>
            <a:ln w="3175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4855298" y="6100339"/>
              <a:ext cx="1479187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b="1" dirty="0">
                  <a:solidFill>
                    <a:srgbClr val="C00000"/>
                  </a:solidFill>
                  <a:latin typeface="+mn-lt"/>
                </a:rPr>
                <a:t>Flow Limitation</a:t>
              </a:r>
            </a:p>
          </p:txBody>
        </p:sp>
        <p:sp>
          <p:nvSpPr>
            <p:cNvPr id="17" name="Arc 16"/>
            <p:cNvSpPr/>
            <p:nvPr/>
          </p:nvSpPr>
          <p:spPr>
            <a:xfrm flipV="1">
              <a:off x="800099" y="533400"/>
              <a:ext cx="5638800" cy="3638973"/>
            </a:xfrm>
            <a:prstGeom prst="arc">
              <a:avLst>
                <a:gd name="adj1" fmla="val 16200000"/>
                <a:gd name="adj2" fmla="val 1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Arc 17"/>
            <p:cNvSpPr/>
            <p:nvPr/>
          </p:nvSpPr>
          <p:spPr>
            <a:xfrm flipV="1">
              <a:off x="1676399" y="-762002"/>
              <a:ext cx="3733801" cy="4934373"/>
            </a:xfrm>
            <a:prstGeom prst="arc">
              <a:avLst>
                <a:gd name="adj1" fmla="val 16200000"/>
                <a:gd name="adj2" fmla="val 1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3635829" y="2993571"/>
              <a:ext cx="2601685" cy="816429"/>
            </a:xfrm>
            <a:custGeom>
              <a:avLst/>
              <a:gdLst>
                <a:gd name="connsiteX0" fmla="*/ 0 w 2601685"/>
                <a:gd name="connsiteY0" fmla="*/ 816429 h 816429"/>
                <a:gd name="connsiteX1" fmla="*/ 0 w 2601685"/>
                <a:gd name="connsiteY1" fmla="*/ 598715 h 816429"/>
                <a:gd name="connsiteX2" fmla="*/ 2601685 w 2601685"/>
                <a:gd name="connsiteY2" fmla="*/ 0 h 816429"/>
                <a:gd name="connsiteX3" fmla="*/ 2558142 w 2601685"/>
                <a:gd name="connsiteY3" fmla="*/ 130629 h 816429"/>
                <a:gd name="connsiteX4" fmla="*/ 2514600 w 2601685"/>
                <a:gd name="connsiteY4" fmla="*/ 174172 h 816429"/>
                <a:gd name="connsiteX5" fmla="*/ 2481942 w 2601685"/>
                <a:gd name="connsiteY5" fmla="*/ 228600 h 816429"/>
                <a:gd name="connsiteX6" fmla="*/ 2318657 w 2601685"/>
                <a:gd name="connsiteY6" fmla="*/ 370115 h 816429"/>
                <a:gd name="connsiteX7" fmla="*/ 2198914 w 2601685"/>
                <a:gd name="connsiteY7" fmla="*/ 478972 h 816429"/>
                <a:gd name="connsiteX8" fmla="*/ 2100942 w 2601685"/>
                <a:gd name="connsiteY8" fmla="*/ 544286 h 816429"/>
                <a:gd name="connsiteX9" fmla="*/ 2024742 w 2601685"/>
                <a:gd name="connsiteY9" fmla="*/ 587829 h 816429"/>
                <a:gd name="connsiteX10" fmla="*/ 1970314 w 2601685"/>
                <a:gd name="connsiteY10" fmla="*/ 653143 h 816429"/>
                <a:gd name="connsiteX11" fmla="*/ 1970314 w 2601685"/>
                <a:gd name="connsiteY11" fmla="*/ 653143 h 816429"/>
                <a:gd name="connsiteX12" fmla="*/ 0 w 2601685"/>
                <a:gd name="connsiteY12" fmla="*/ 816429 h 816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01685" h="816429">
                  <a:moveTo>
                    <a:pt x="0" y="816429"/>
                  </a:moveTo>
                  <a:lnTo>
                    <a:pt x="0" y="598715"/>
                  </a:lnTo>
                  <a:lnTo>
                    <a:pt x="2601685" y="0"/>
                  </a:lnTo>
                  <a:lnTo>
                    <a:pt x="2558142" y="130629"/>
                  </a:lnTo>
                  <a:lnTo>
                    <a:pt x="2514600" y="174172"/>
                  </a:lnTo>
                  <a:lnTo>
                    <a:pt x="2481942" y="228600"/>
                  </a:lnTo>
                  <a:lnTo>
                    <a:pt x="2318657" y="370115"/>
                  </a:lnTo>
                  <a:lnTo>
                    <a:pt x="2198914" y="478972"/>
                  </a:lnTo>
                  <a:lnTo>
                    <a:pt x="2100942" y="544286"/>
                  </a:lnTo>
                  <a:lnTo>
                    <a:pt x="2024742" y="587829"/>
                  </a:lnTo>
                  <a:lnTo>
                    <a:pt x="1970314" y="653143"/>
                  </a:lnTo>
                  <a:lnTo>
                    <a:pt x="1970314" y="653143"/>
                  </a:lnTo>
                  <a:lnTo>
                    <a:pt x="0" y="816429"/>
                  </a:lnTo>
                  <a:close/>
                </a:path>
              </a:pathLst>
            </a:custGeom>
            <a:solidFill>
              <a:srgbClr val="92D050">
                <a:alpha val="4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376242" y="1894586"/>
            <a:ext cx="3054804" cy="3290461"/>
            <a:chOff x="5446702" y="1824432"/>
            <a:chExt cx="3054804" cy="3290461"/>
          </a:xfrm>
        </p:grpSpPr>
        <p:grpSp>
          <p:nvGrpSpPr>
            <p:cNvPr id="19" name="Group 20"/>
            <p:cNvGrpSpPr>
              <a:grpSpLocks/>
            </p:cNvGrpSpPr>
            <p:nvPr/>
          </p:nvGrpSpPr>
          <p:grpSpPr bwMode="auto">
            <a:xfrm rot="-5400000">
              <a:off x="4264809" y="3020186"/>
              <a:ext cx="3276600" cy="912813"/>
              <a:chOff x="4038600" y="4115594"/>
              <a:chExt cx="3276600" cy="913606"/>
            </a:xfrm>
          </p:grpSpPr>
          <p:sp>
            <p:nvSpPr>
              <p:cNvPr id="36" name="Rounded Rectangle 35"/>
              <p:cNvSpPr>
                <a:spLocks noChangeArrowheads="1"/>
              </p:cNvSpPr>
              <p:nvPr/>
            </p:nvSpPr>
            <p:spPr bwMode="auto">
              <a:xfrm>
                <a:off x="4038600" y="4342804"/>
                <a:ext cx="3276600" cy="686396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6350">
                <a:solidFill>
                  <a:schemeClr val="tx2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bIns="0" anchor="ctr"/>
              <a:lstStyle/>
              <a:p>
                <a:pPr algn="ctr">
                  <a:defRPr/>
                </a:pPr>
                <a:r>
                  <a:rPr lang="en-US" sz="2000" dirty="0">
                    <a:solidFill>
                      <a:srgbClr val="FFFFFF"/>
                    </a:solidFill>
                    <a:latin typeface="Grundfos TheSans OT 7B" pitchFamily="34" charset="0"/>
                  </a:rPr>
                  <a:t>Constant Pressure</a:t>
                </a:r>
                <a:endParaRPr lang="en-US" sz="1400" i="1" dirty="0">
                  <a:solidFill>
                    <a:srgbClr val="FFFFFF"/>
                  </a:solidFill>
                  <a:latin typeface="Grundfos TheSans OT 7B Italic" charset="0"/>
                </a:endParaRPr>
              </a:p>
            </p:txBody>
          </p:sp>
          <p:cxnSp>
            <p:nvCxnSpPr>
              <p:cNvPr id="37" name="Straight Connector 36"/>
              <p:cNvCxnSpPr>
                <a:cxnSpLocks noChangeShapeType="1"/>
              </p:cNvCxnSpPr>
              <p:nvPr/>
            </p:nvCxnSpPr>
            <p:spPr bwMode="auto">
              <a:xfrm rot="5400000">
                <a:off x="4648066" y="4268127"/>
                <a:ext cx="306654" cy="1587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8" name="Straight Connector 37"/>
              <p:cNvCxnSpPr>
                <a:cxnSpLocks noChangeShapeType="1"/>
              </p:cNvCxnSpPr>
              <p:nvPr/>
            </p:nvCxnSpPr>
            <p:spPr bwMode="auto">
              <a:xfrm rot="5400000">
                <a:off x="6383203" y="4268127"/>
                <a:ext cx="306654" cy="1588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0" name="Group 20"/>
            <p:cNvGrpSpPr>
              <a:grpSpLocks/>
            </p:cNvGrpSpPr>
            <p:nvPr/>
          </p:nvGrpSpPr>
          <p:grpSpPr bwMode="auto">
            <a:xfrm rot="16200000">
              <a:off x="4412507" y="3025682"/>
              <a:ext cx="3276600" cy="901820"/>
              <a:chOff x="4038601" y="3804005"/>
              <a:chExt cx="3276600" cy="902605"/>
            </a:xfrm>
            <a:solidFill>
              <a:schemeClr val="bg2"/>
            </a:solidFill>
          </p:grpSpPr>
          <p:sp>
            <p:nvSpPr>
              <p:cNvPr id="33" name="Rounded Rectangle 32"/>
              <p:cNvSpPr>
                <a:spLocks noChangeArrowheads="1"/>
              </p:cNvSpPr>
              <p:nvPr/>
            </p:nvSpPr>
            <p:spPr bwMode="auto">
              <a:xfrm>
                <a:off x="4038601" y="4020214"/>
                <a:ext cx="3276600" cy="686396"/>
              </a:xfrm>
              <a:prstGeom prst="roundRect">
                <a:avLst>
                  <a:gd name="adj" fmla="val 16667"/>
                </a:avLst>
              </a:prstGeom>
              <a:grpFill/>
              <a:ln w="6350">
                <a:solidFill>
                  <a:schemeClr val="tx2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bIns="0" anchor="ctr"/>
              <a:lstStyle/>
              <a:p>
                <a:pPr algn="ctr">
                  <a:defRPr/>
                </a:pPr>
                <a:r>
                  <a:rPr lang="en-US" sz="2000" dirty="0">
                    <a:solidFill>
                      <a:srgbClr val="FFFFFF"/>
                    </a:solidFill>
                    <a:latin typeface="Grundfos TheSans OT 7B" pitchFamily="34" charset="0"/>
                  </a:rPr>
                  <a:t>Constant Curve</a:t>
                </a:r>
                <a:endParaRPr lang="en-US" sz="1400" i="1" dirty="0">
                  <a:solidFill>
                    <a:srgbClr val="FFFFFF"/>
                  </a:solidFill>
                  <a:latin typeface="Grundfos TheSans OT 7B Italic" charset="0"/>
                </a:endParaRPr>
              </a:p>
            </p:txBody>
          </p:sp>
          <p:cxnSp>
            <p:nvCxnSpPr>
              <p:cNvPr id="34" name="Straight Connector 33"/>
              <p:cNvCxnSpPr>
                <a:cxnSpLocks noChangeShapeType="1"/>
              </p:cNvCxnSpPr>
              <p:nvPr/>
            </p:nvCxnSpPr>
            <p:spPr bwMode="auto">
              <a:xfrm rot="5400000">
                <a:off x="4646481" y="3956538"/>
                <a:ext cx="306654" cy="1587"/>
              </a:xfrm>
              <a:prstGeom prst="line">
                <a:avLst/>
              </a:prstGeom>
              <a:grpFill/>
              <a:ln w="25400">
                <a:solidFill>
                  <a:schemeClr val="bg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</p:spPr>
          </p:cxnSp>
          <p:cxnSp>
            <p:nvCxnSpPr>
              <p:cNvPr id="35" name="Straight Connector 34"/>
              <p:cNvCxnSpPr>
                <a:cxnSpLocks noChangeShapeType="1"/>
              </p:cNvCxnSpPr>
              <p:nvPr/>
            </p:nvCxnSpPr>
            <p:spPr bwMode="auto">
              <a:xfrm rot="5400000">
                <a:off x="6381618" y="3956539"/>
                <a:ext cx="306654" cy="1588"/>
              </a:xfrm>
              <a:prstGeom prst="line">
                <a:avLst/>
              </a:prstGeom>
              <a:grpFill/>
              <a:ln w="25400">
                <a:solidFill>
                  <a:schemeClr val="bg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</p:spPr>
          </p:cxnSp>
        </p:grpSp>
        <p:grpSp>
          <p:nvGrpSpPr>
            <p:cNvPr id="21" name="Group 20"/>
            <p:cNvGrpSpPr>
              <a:grpSpLocks/>
            </p:cNvGrpSpPr>
            <p:nvPr/>
          </p:nvGrpSpPr>
          <p:grpSpPr bwMode="auto">
            <a:xfrm rot="-5400000">
              <a:off x="4546097" y="3020184"/>
              <a:ext cx="3276600" cy="912813"/>
              <a:chOff x="4038600" y="4115594"/>
              <a:chExt cx="3276600" cy="913606"/>
            </a:xfrm>
          </p:grpSpPr>
          <p:sp>
            <p:nvSpPr>
              <p:cNvPr id="30" name="Rounded Rectangle 29"/>
              <p:cNvSpPr>
                <a:spLocks noChangeArrowheads="1"/>
              </p:cNvSpPr>
              <p:nvPr/>
            </p:nvSpPr>
            <p:spPr bwMode="auto">
              <a:xfrm>
                <a:off x="4038600" y="4342804"/>
                <a:ext cx="3276600" cy="686396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6350">
                <a:solidFill>
                  <a:schemeClr val="tx2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bIns="0" anchor="ctr"/>
              <a:lstStyle/>
              <a:p>
                <a:pPr algn="ctr">
                  <a:defRPr/>
                </a:pPr>
                <a:r>
                  <a:rPr lang="en-US" sz="2000" dirty="0">
                    <a:solidFill>
                      <a:srgbClr val="FFFFFF"/>
                    </a:solidFill>
                    <a:latin typeface="Grundfos TheSans OT 7B" pitchFamily="34" charset="0"/>
                  </a:rPr>
                  <a:t>Proportional Pressure</a:t>
                </a:r>
                <a:endParaRPr lang="en-US" sz="1400" i="1" dirty="0">
                  <a:solidFill>
                    <a:srgbClr val="FFFFFF"/>
                  </a:solidFill>
                  <a:latin typeface="Grundfos TheSans OT 7B Italic" charset="0"/>
                </a:endParaRPr>
              </a:p>
            </p:txBody>
          </p:sp>
          <p:cxnSp>
            <p:nvCxnSpPr>
              <p:cNvPr id="31" name="Straight Connector 30"/>
              <p:cNvCxnSpPr>
                <a:cxnSpLocks noChangeShapeType="1"/>
              </p:cNvCxnSpPr>
              <p:nvPr/>
            </p:nvCxnSpPr>
            <p:spPr bwMode="auto">
              <a:xfrm rot="5400000">
                <a:off x="4648066" y="4268127"/>
                <a:ext cx="306654" cy="1587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2" name="Straight Connector 31"/>
              <p:cNvCxnSpPr>
                <a:cxnSpLocks noChangeShapeType="1"/>
              </p:cNvCxnSpPr>
              <p:nvPr/>
            </p:nvCxnSpPr>
            <p:spPr bwMode="auto">
              <a:xfrm rot="5400000">
                <a:off x="6383203" y="4268127"/>
                <a:ext cx="306654" cy="1588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2" name="Group 20"/>
            <p:cNvGrpSpPr>
              <a:grpSpLocks/>
            </p:cNvGrpSpPr>
            <p:nvPr/>
          </p:nvGrpSpPr>
          <p:grpSpPr bwMode="auto">
            <a:xfrm rot="-5400000">
              <a:off x="6406800" y="3020187"/>
              <a:ext cx="3276600" cy="912812"/>
              <a:chOff x="4038600" y="4115594"/>
              <a:chExt cx="3276600" cy="913606"/>
            </a:xfrm>
          </p:grpSpPr>
          <p:sp>
            <p:nvSpPr>
              <p:cNvPr id="27" name="Rounded Rectangle 26"/>
              <p:cNvSpPr>
                <a:spLocks noChangeArrowheads="1"/>
              </p:cNvSpPr>
              <p:nvPr/>
            </p:nvSpPr>
            <p:spPr bwMode="auto">
              <a:xfrm>
                <a:off x="4038600" y="4342803"/>
                <a:ext cx="3276600" cy="686397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chemeClr val="tx2">
                      <a:alpha val="25000"/>
                    </a:schemeClr>
                  </a:gs>
                  <a:gs pos="100000">
                    <a:schemeClr val="tx2"/>
                  </a:gs>
                </a:gsLst>
                <a:lin ang="5400000"/>
              </a:gradFill>
              <a:ln w="6350">
                <a:solidFill>
                  <a:schemeClr val="tx2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bIns="0" anchor="ctr"/>
              <a:lstStyle/>
              <a:p>
                <a:pPr algn="ctr">
                  <a:defRPr/>
                </a:pPr>
                <a:r>
                  <a:rPr lang="en-US" sz="2400" i="1" u="sng" dirty="0">
                    <a:solidFill>
                      <a:srgbClr val="FFFFFF"/>
                    </a:solidFill>
                    <a:latin typeface="Grundfos TheSans OT 7B" pitchFamily="34" charset="0"/>
                  </a:rPr>
                  <a:t>FLOWADAPT</a:t>
                </a:r>
                <a:endParaRPr lang="en-US" sz="2400" i="1" u="sng" dirty="0">
                  <a:solidFill>
                    <a:srgbClr val="FFFFFF"/>
                  </a:solidFill>
                  <a:latin typeface="Grundfos TheSans OT 7B Italic" charset="0"/>
                </a:endParaRPr>
              </a:p>
            </p:txBody>
          </p:sp>
          <p:cxnSp>
            <p:nvCxnSpPr>
              <p:cNvPr id="28" name="Straight Connector 27"/>
              <p:cNvCxnSpPr>
                <a:cxnSpLocks noChangeShapeType="1"/>
              </p:cNvCxnSpPr>
              <p:nvPr/>
            </p:nvCxnSpPr>
            <p:spPr bwMode="auto">
              <a:xfrm rot="5400000">
                <a:off x="4648067" y="4268127"/>
                <a:ext cx="306654" cy="1588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9" name="Straight Connector 28"/>
              <p:cNvCxnSpPr>
                <a:cxnSpLocks noChangeShapeType="1"/>
              </p:cNvCxnSpPr>
              <p:nvPr/>
            </p:nvCxnSpPr>
            <p:spPr bwMode="auto">
              <a:xfrm rot="5400000">
                <a:off x="6383205" y="4268127"/>
                <a:ext cx="306654" cy="1587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3" name="Group 20"/>
            <p:cNvGrpSpPr>
              <a:grpSpLocks/>
            </p:cNvGrpSpPr>
            <p:nvPr/>
          </p:nvGrpSpPr>
          <p:grpSpPr bwMode="auto">
            <a:xfrm rot="-5400000">
              <a:off x="5458910" y="3006325"/>
              <a:ext cx="3276600" cy="912813"/>
              <a:chOff x="4038600" y="4115594"/>
              <a:chExt cx="3276600" cy="913606"/>
            </a:xfrm>
          </p:grpSpPr>
          <p:sp>
            <p:nvSpPr>
              <p:cNvPr id="24" name="Rounded Rectangle 23"/>
              <p:cNvSpPr>
                <a:spLocks noChangeArrowheads="1"/>
              </p:cNvSpPr>
              <p:nvPr/>
            </p:nvSpPr>
            <p:spPr bwMode="auto">
              <a:xfrm>
                <a:off x="4038600" y="4342804"/>
                <a:ext cx="3276600" cy="686396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6350">
                <a:solidFill>
                  <a:schemeClr val="tx2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bIns="0" anchor="ctr"/>
              <a:lstStyle/>
              <a:p>
                <a:pPr algn="ctr">
                  <a:defRPr/>
                </a:pPr>
                <a:r>
                  <a:rPr lang="en-US" sz="2000" dirty="0">
                    <a:solidFill>
                      <a:srgbClr val="FFFFFF"/>
                    </a:solidFill>
                    <a:latin typeface="Grundfos TheSans OT 7B" pitchFamily="34" charset="0"/>
                  </a:rPr>
                  <a:t>AUTO</a:t>
                </a:r>
                <a:r>
                  <a:rPr lang="en-US" sz="2000" i="1" dirty="0">
                    <a:solidFill>
                      <a:srgbClr val="FFFFFF"/>
                    </a:solidFill>
                    <a:latin typeface="Grundfos TheSans OT 7B" pitchFamily="34" charset="0"/>
                  </a:rPr>
                  <a:t>ADAPT</a:t>
                </a:r>
                <a:endParaRPr lang="en-US" sz="1400" i="1" dirty="0">
                  <a:solidFill>
                    <a:srgbClr val="FFFFFF"/>
                  </a:solidFill>
                  <a:latin typeface="Grundfos TheSans OT 7B Italic" charset="0"/>
                </a:endParaRPr>
              </a:p>
            </p:txBody>
          </p:sp>
          <p:cxnSp>
            <p:nvCxnSpPr>
              <p:cNvPr id="25" name="Straight Connector 24"/>
              <p:cNvCxnSpPr>
                <a:cxnSpLocks noChangeShapeType="1"/>
              </p:cNvCxnSpPr>
              <p:nvPr/>
            </p:nvCxnSpPr>
            <p:spPr bwMode="auto">
              <a:xfrm rot="5400000">
                <a:off x="4648066" y="4268127"/>
                <a:ext cx="306654" cy="1587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6" name="Straight Connector 25"/>
              <p:cNvCxnSpPr>
                <a:cxnSpLocks noChangeShapeType="1"/>
              </p:cNvCxnSpPr>
              <p:nvPr/>
            </p:nvCxnSpPr>
            <p:spPr bwMode="auto">
              <a:xfrm rot="5400000">
                <a:off x="6383203" y="4268127"/>
                <a:ext cx="306654" cy="1588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122390"/>
            <a:ext cx="2137840" cy="1320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Freeform 8"/>
          <p:cNvSpPr/>
          <p:nvPr/>
        </p:nvSpPr>
        <p:spPr>
          <a:xfrm>
            <a:off x="322118" y="5486400"/>
            <a:ext cx="1943100" cy="529936"/>
          </a:xfrm>
          <a:custGeom>
            <a:avLst/>
            <a:gdLst>
              <a:gd name="connsiteX0" fmla="*/ 0 w 1943100"/>
              <a:gd name="connsiteY0" fmla="*/ 426027 h 529936"/>
              <a:gd name="connsiteX1" fmla="*/ 145473 w 1943100"/>
              <a:gd name="connsiteY1" fmla="*/ 415636 h 529936"/>
              <a:gd name="connsiteX2" fmla="*/ 446809 w 1943100"/>
              <a:gd name="connsiteY2" fmla="*/ 374073 h 529936"/>
              <a:gd name="connsiteX3" fmla="*/ 768927 w 1943100"/>
              <a:gd name="connsiteY3" fmla="*/ 322118 h 529936"/>
              <a:gd name="connsiteX4" fmla="*/ 1153391 w 1943100"/>
              <a:gd name="connsiteY4" fmla="*/ 228600 h 529936"/>
              <a:gd name="connsiteX5" fmla="*/ 1600200 w 1943100"/>
              <a:gd name="connsiteY5" fmla="*/ 124691 h 529936"/>
              <a:gd name="connsiteX6" fmla="*/ 1943100 w 1943100"/>
              <a:gd name="connsiteY6" fmla="*/ 0 h 529936"/>
              <a:gd name="connsiteX7" fmla="*/ 1943100 w 1943100"/>
              <a:gd name="connsiteY7" fmla="*/ 249382 h 529936"/>
              <a:gd name="connsiteX8" fmla="*/ 1818409 w 1943100"/>
              <a:gd name="connsiteY8" fmla="*/ 311727 h 529936"/>
              <a:gd name="connsiteX9" fmla="*/ 1527464 w 1943100"/>
              <a:gd name="connsiteY9" fmla="*/ 384464 h 529936"/>
              <a:gd name="connsiteX10" fmla="*/ 1205346 w 1943100"/>
              <a:gd name="connsiteY10" fmla="*/ 426027 h 529936"/>
              <a:gd name="connsiteX11" fmla="*/ 955964 w 1943100"/>
              <a:gd name="connsiteY11" fmla="*/ 477982 h 529936"/>
              <a:gd name="connsiteX12" fmla="*/ 633846 w 1943100"/>
              <a:gd name="connsiteY12" fmla="*/ 519545 h 529936"/>
              <a:gd name="connsiteX13" fmla="*/ 155864 w 1943100"/>
              <a:gd name="connsiteY13" fmla="*/ 529936 h 529936"/>
              <a:gd name="connsiteX14" fmla="*/ 10391 w 1943100"/>
              <a:gd name="connsiteY14" fmla="*/ 529936 h 529936"/>
              <a:gd name="connsiteX15" fmla="*/ 0 w 1943100"/>
              <a:gd name="connsiteY15" fmla="*/ 426027 h 529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943100" h="529936">
                <a:moveTo>
                  <a:pt x="0" y="426027"/>
                </a:moveTo>
                <a:lnTo>
                  <a:pt x="145473" y="415636"/>
                </a:lnTo>
                <a:lnTo>
                  <a:pt x="446809" y="374073"/>
                </a:lnTo>
                <a:lnTo>
                  <a:pt x="768927" y="322118"/>
                </a:lnTo>
                <a:lnTo>
                  <a:pt x="1153391" y="228600"/>
                </a:lnTo>
                <a:lnTo>
                  <a:pt x="1600200" y="124691"/>
                </a:lnTo>
                <a:lnTo>
                  <a:pt x="1943100" y="0"/>
                </a:lnTo>
                <a:lnTo>
                  <a:pt x="1943100" y="249382"/>
                </a:lnTo>
                <a:lnTo>
                  <a:pt x="1818409" y="311727"/>
                </a:lnTo>
                <a:lnTo>
                  <a:pt x="1527464" y="384464"/>
                </a:lnTo>
                <a:lnTo>
                  <a:pt x="1205346" y="426027"/>
                </a:lnTo>
                <a:lnTo>
                  <a:pt x="955964" y="477982"/>
                </a:lnTo>
                <a:lnTo>
                  <a:pt x="633846" y="519545"/>
                </a:lnTo>
                <a:lnTo>
                  <a:pt x="155864" y="529936"/>
                </a:lnTo>
                <a:lnTo>
                  <a:pt x="10391" y="529936"/>
                </a:lnTo>
                <a:lnTo>
                  <a:pt x="0" y="426027"/>
                </a:lnTo>
                <a:close/>
              </a:path>
            </a:pathLst>
          </a:custGeom>
          <a:solidFill>
            <a:srgbClr val="92D05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6764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8632" y="256401"/>
            <a:ext cx="8423255" cy="430887"/>
          </a:xfrm>
        </p:spPr>
        <p:txBody>
          <a:bodyPr/>
          <a:lstStyle/>
          <a:p>
            <a:r>
              <a:rPr lang="en-US" sz="2800" dirty="0"/>
              <a:t>Maintain Constant Temperature in flow pipe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-2490768" y="533400"/>
            <a:ext cx="7936410" cy="5653605"/>
            <a:chOff x="800099" y="533400"/>
            <a:chExt cx="7936410" cy="5653605"/>
          </a:xfrm>
        </p:grpSpPr>
        <p:pic>
          <p:nvPicPr>
            <p:cNvPr id="11" name="Picture 2" descr="http://snet.grundfos.com/Appl/wcaps/WcapsImage?gpiuserdb=6560&amp;pnr=98126832&amp;frq=60&amp;unit=3&amp;lang=USA&amp;pricelist=gpu_web.prc&amp;prodpic=&amp;fileid=QU1RIE1RU1NXRUIgICAgIFCSiE4g-p0N&amp;type=dpcrv&amp;w=785&amp;h=524&amp;dpx=0&amp;dpy=0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2989" y="892629"/>
              <a:ext cx="5303520" cy="52943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Arc 17"/>
            <p:cNvSpPr/>
            <p:nvPr/>
          </p:nvSpPr>
          <p:spPr>
            <a:xfrm flipV="1">
              <a:off x="800099" y="533400"/>
              <a:ext cx="5638800" cy="3638973"/>
            </a:xfrm>
            <a:prstGeom prst="arc">
              <a:avLst>
                <a:gd name="adj1" fmla="val 18130558"/>
                <a:gd name="adj2" fmla="val 1"/>
              </a:avLst>
            </a:prstGeom>
            <a:ln w="317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376242" y="1908445"/>
            <a:ext cx="2202287" cy="3276602"/>
            <a:chOff x="5446702" y="1838291"/>
            <a:chExt cx="2202287" cy="3276602"/>
          </a:xfrm>
        </p:grpSpPr>
        <p:grpSp>
          <p:nvGrpSpPr>
            <p:cNvPr id="20" name="Group 20"/>
            <p:cNvGrpSpPr>
              <a:grpSpLocks/>
            </p:cNvGrpSpPr>
            <p:nvPr/>
          </p:nvGrpSpPr>
          <p:grpSpPr bwMode="auto">
            <a:xfrm rot="-5400000">
              <a:off x="4264809" y="3020186"/>
              <a:ext cx="3276600" cy="912813"/>
              <a:chOff x="4038600" y="4115594"/>
              <a:chExt cx="3276600" cy="913606"/>
            </a:xfrm>
          </p:grpSpPr>
          <p:sp>
            <p:nvSpPr>
              <p:cNvPr id="37" name="Rounded Rectangle 36"/>
              <p:cNvSpPr>
                <a:spLocks noChangeArrowheads="1"/>
              </p:cNvSpPr>
              <p:nvPr/>
            </p:nvSpPr>
            <p:spPr bwMode="auto">
              <a:xfrm>
                <a:off x="4038600" y="4342804"/>
                <a:ext cx="3276600" cy="686396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6350">
                <a:solidFill>
                  <a:schemeClr val="tx2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bIns="0" anchor="ctr"/>
              <a:lstStyle/>
              <a:p>
                <a:pPr algn="ctr">
                  <a:defRPr/>
                </a:pPr>
                <a:r>
                  <a:rPr lang="en-US" sz="2000" dirty="0">
                    <a:solidFill>
                      <a:srgbClr val="FFFFFF"/>
                    </a:solidFill>
                    <a:latin typeface="Grundfos TheSans OT 7B" pitchFamily="34" charset="0"/>
                  </a:rPr>
                  <a:t>Constant Pressure</a:t>
                </a:r>
                <a:endParaRPr lang="en-US" sz="1400" i="1" dirty="0">
                  <a:solidFill>
                    <a:srgbClr val="FFFFFF"/>
                  </a:solidFill>
                  <a:latin typeface="Grundfos TheSans OT 7B Italic" charset="0"/>
                </a:endParaRPr>
              </a:p>
            </p:txBody>
          </p:sp>
          <p:cxnSp>
            <p:nvCxnSpPr>
              <p:cNvPr id="38" name="Straight Connector 37"/>
              <p:cNvCxnSpPr>
                <a:cxnSpLocks noChangeShapeType="1"/>
              </p:cNvCxnSpPr>
              <p:nvPr/>
            </p:nvCxnSpPr>
            <p:spPr bwMode="auto">
              <a:xfrm rot="5400000">
                <a:off x="4648066" y="4268127"/>
                <a:ext cx="306654" cy="1587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9" name="Straight Connector 38"/>
              <p:cNvCxnSpPr>
                <a:cxnSpLocks noChangeShapeType="1"/>
              </p:cNvCxnSpPr>
              <p:nvPr/>
            </p:nvCxnSpPr>
            <p:spPr bwMode="auto">
              <a:xfrm rot="5400000">
                <a:off x="6383203" y="4268127"/>
                <a:ext cx="306654" cy="1588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1" name="Group 20"/>
            <p:cNvGrpSpPr>
              <a:grpSpLocks/>
            </p:cNvGrpSpPr>
            <p:nvPr/>
          </p:nvGrpSpPr>
          <p:grpSpPr bwMode="auto">
            <a:xfrm rot="16200000">
              <a:off x="4412507" y="3025682"/>
              <a:ext cx="3276600" cy="901820"/>
              <a:chOff x="4038601" y="3804005"/>
              <a:chExt cx="3276600" cy="902605"/>
            </a:xfrm>
            <a:solidFill>
              <a:schemeClr val="bg2"/>
            </a:solidFill>
          </p:grpSpPr>
          <p:sp>
            <p:nvSpPr>
              <p:cNvPr id="34" name="Rounded Rectangle 33"/>
              <p:cNvSpPr>
                <a:spLocks noChangeArrowheads="1"/>
              </p:cNvSpPr>
              <p:nvPr/>
            </p:nvSpPr>
            <p:spPr bwMode="auto">
              <a:xfrm>
                <a:off x="4038601" y="4020214"/>
                <a:ext cx="3276600" cy="686396"/>
              </a:xfrm>
              <a:prstGeom prst="roundRect">
                <a:avLst>
                  <a:gd name="adj" fmla="val 16667"/>
                </a:avLst>
              </a:prstGeom>
              <a:grpFill/>
              <a:ln w="6350">
                <a:solidFill>
                  <a:schemeClr val="tx2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bIns="0" anchor="ctr"/>
              <a:lstStyle/>
              <a:p>
                <a:pPr algn="ctr">
                  <a:defRPr/>
                </a:pPr>
                <a:r>
                  <a:rPr lang="en-US" sz="2000" dirty="0">
                    <a:solidFill>
                      <a:srgbClr val="FFFFFF"/>
                    </a:solidFill>
                    <a:latin typeface="Grundfos TheSans OT 7B" pitchFamily="34" charset="0"/>
                  </a:rPr>
                  <a:t>Constant Curve</a:t>
                </a:r>
                <a:endParaRPr lang="en-US" sz="1400" i="1" dirty="0">
                  <a:solidFill>
                    <a:srgbClr val="FFFFFF"/>
                  </a:solidFill>
                  <a:latin typeface="Grundfos TheSans OT 7B Italic" charset="0"/>
                </a:endParaRPr>
              </a:p>
            </p:txBody>
          </p:sp>
          <p:cxnSp>
            <p:nvCxnSpPr>
              <p:cNvPr id="35" name="Straight Connector 34"/>
              <p:cNvCxnSpPr>
                <a:cxnSpLocks noChangeShapeType="1"/>
              </p:cNvCxnSpPr>
              <p:nvPr/>
            </p:nvCxnSpPr>
            <p:spPr bwMode="auto">
              <a:xfrm rot="5400000">
                <a:off x="4646481" y="3956538"/>
                <a:ext cx="306654" cy="1587"/>
              </a:xfrm>
              <a:prstGeom prst="line">
                <a:avLst/>
              </a:prstGeom>
              <a:grpFill/>
              <a:ln w="25400">
                <a:solidFill>
                  <a:schemeClr val="bg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</p:spPr>
          </p:cxnSp>
          <p:cxnSp>
            <p:nvCxnSpPr>
              <p:cNvPr id="36" name="Straight Connector 35"/>
              <p:cNvCxnSpPr>
                <a:cxnSpLocks noChangeShapeType="1"/>
              </p:cNvCxnSpPr>
              <p:nvPr/>
            </p:nvCxnSpPr>
            <p:spPr bwMode="auto">
              <a:xfrm rot="5400000">
                <a:off x="6381618" y="3956539"/>
                <a:ext cx="306654" cy="1588"/>
              </a:xfrm>
              <a:prstGeom prst="line">
                <a:avLst/>
              </a:prstGeom>
              <a:grpFill/>
              <a:ln w="25400">
                <a:solidFill>
                  <a:schemeClr val="bg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</p:spPr>
          </p:cxnSp>
        </p:grpSp>
        <p:grpSp>
          <p:nvGrpSpPr>
            <p:cNvPr id="22" name="Group 21"/>
            <p:cNvGrpSpPr>
              <a:grpSpLocks/>
            </p:cNvGrpSpPr>
            <p:nvPr/>
          </p:nvGrpSpPr>
          <p:grpSpPr bwMode="auto">
            <a:xfrm rot="-5400000">
              <a:off x="4546097" y="3020184"/>
              <a:ext cx="3276600" cy="912813"/>
              <a:chOff x="4038600" y="4115594"/>
              <a:chExt cx="3276600" cy="913606"/>
            </a:xfrm>
          </p:grpSpPr>
          <p:sp>
            <p:nvSpPr>
              <p:cNvPr id="31" name="Rounded Rectangle 30"/>
              <p:cNvSpPr>
                <a:spLocks noChangeArrowheads="1"/>
              </p:cNvSpPr>
              <p:nvPr/>
            </p:nvSpPr>
            <p:spPr bwMode="auto">
              <a:xfrm>
                <a:off x="4038600" y="4342804"/>
                <a:ext cx="3276600" cy="686396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6350">
                <a:solidFill>
                  <a:schemeClr val="tx2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bIns="0" anchor="ctr"/>
              <a:lstStyle/>
              <a:p>
                <a:pPr algn="ctr">
                  <a:defRPr/>
                </a:pPr>
                <a:r>
                  <a:rPr lang="en-US" sz="1400" i="1" dirty="0">
                    <a:solidFill>
                      <a:srgbClr val="FFFFFF"/>
                    </a:solidFill>
                    <a:latin typeface="Grundfos TheSans OT 7B Italic" charset="0"/>
                  </a:rPr>
                  <a:t>Proportional Pressure</a:t>
                </a:r>
              </a:p>
            </p:txBody>
          </p:sp>
          <p:cxnSp>
            <p:nvCxnSpPr>
              <p:cNvPr id="32" name="Straight Connector 31"/>
              <p:cNvCxnSpPr>
                <a:cxnSpLocks noChangeShapeType="1"/>
              </p:cNvCxnSpPr>
              <p:nvPr/>
            </p:nvCxnSpPr>
            <p:spPr bwMode="auto">
              <a:xfrm rot="5400000">
                <a:off x="4648066" y="4268127"/>
                <a:ext cx="306654" cy="1587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3" name="Straight Connector 32"/>
              <p:cNvCxnSpPr>
                <a:cxnSpLocks noChangeShapeType="1"/>
              </p:cNvCxnSpPr>
              <p:nvPr/>
            </p:nvCxnSpPr>
            <p:spPr bwMode="auto">
              <a:xfrm rot="5400000">
                <a:off x="6383203" y="4268127"/>
                <a:ext cx="306654" cy="1588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28" name="Rounded Rectangle 27"/>
            <p:cNvSpPr>
              <a:spLocks noChangeArrowheads="1"/>
            </p:cNvSpPr>
            <p:nvPr/>
          </p:nvSpPr>
          <p:spPr bwMode="auto">
            <a:xfrm rot="16200000">
              <a:off x="5667789" y="3133693"/>
              <a:ext cx="3276600" cy="68580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tx2">
                    <a:alpha val="25000"/>
                  </a:schemeClr>
                </a:gs>
                <a:gs pos="100000">
                  <a:schemeClr val="tx2"/>
                </a:gs>
              </a:gsLst>
              <a:lin ang="5400000"/>
            </a:gradFill>
            <a:ln w="6350">
              <a:solidFill>
                <a:schemeClr val="tx2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bIns="0" anchor="ctr"/>
            <a:lstStyle/>
            <a:p>
              <a:pPr algn="ctr">
                <a:defRPr/>
              </a:pPr>
              <a:r>
                <a:rPr lang="en-US" sz="2400" i="1" u="sng" dirty="0">
                  <a:solidFill>
                    <a:srgbClr val="FFFFFF"/>
                  </a:solidFill>
                  <a:latin typeface="Grundfos TheSans OT 7B" pitchFamily="34" charset="0"/>
                </a:rPr>
                <a:t>Constant Temperature</a:t>
              </a:r>
              <a:endParaRPr lang="en-US" sz="2400" i="1" u="sng" dirty="0">
                <a:solidFill>
                  <a:srgbClr val="FFFFFF"/>
                </a:solidFill>
                <a:latin typeface="Grundfos TheSans OT 7B Italic" charset="0"/>
              </a:endParaRPr>
            </a:p>
          </p:txBody>
        </p:sp>
        <p:grpSp>
          <p:nvGrpSpPr>
            <p:cNvPr id="24" name="Group 20"/>
            <p:cNvGrpSpPr>
              <a:grpSpLocks/>
            </p:cNvGrpSpPr>
            <p:nvPr/>
          </p:nvGrpSpPr>
          <p:grpSpPr bwMode="auto">
            <a:xfrm rot="-5400000">
              <a:off x="5925637" y="3317476"/>
              <a:ext cx="1736725" cy="306388"/>
              <a:chOff x="4800599" y="4115594"/>
              <a:chExt cx="1736725" cy="306654"/>
            </a:xfrm>
          </p:grpSpPr>
          <p:cxnSp>
            <p:nvCxnSpPr>
              <p:cNvPr id="26" name="Straight Connector 25"/>
              <p:cNvCxnSpPr>
                <a:cxnSpLocks noChangeShapeType="1"/>
              </p:cNvCxnSpPr>
              <p:nvPr/>
            </p:nvCxnSpPr>
            <p:spPr bwMode="auto">
              <a:xfrm rot="5400000">
                <a:off x="4648066" y="4268127"/>
                <a:ext cx="306654" cy="1587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7" name="Straight Connector 26"/>
              <p:cNvCxnSpPr>
                <a:cxnSpLocks noChangeShapeType="1"/>
              </p:cNvCxnSpPr>
              <p:nvPr/>
            </p:nvCxnSpPr>
            <p:spPr bwMode="auto">
              <a:xfrm rot="5400000">
                <a:off x="6383203" y="4268127"/>
                <a:ext cx="306654" cy="1588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sp>
        <p:nvSpPr>
          <p:cNvPr id="40" name="Arc 39"/>
          <p:cNvSpPr/>
          <p:nvPr/>
        </p:nvSpPr>
        <p:spPr>
          <a:xfrm flipV="1">
            <a:off x="-2490768" y="3200398"/>
            <a:ext cx="5638800" cy="2895601"/>
          </a:xfrm>
          <a:prstGeom prst="arc">
            <a:avLst>
              <a:gd name="adj1" fmla="val 18130558"/>
              <a:gd name="adj2" fmla="val 1"/>
            </a:avLst>
          </a:prstGeom>
          <a:ln w="317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Arc 40"/>
          <p:cNvSpPr/>
          <p:nvPr/>
        </p:nvSpPr>
        <p:spPr>
          <a:xfrm rot="5400000">
            <a:off x="-204641" y="1910332"/>
            <a:ext cx="1499912" cy="3024169"/>
          </a:xfrm>
          <a:prstGeom prst="arc">
            <a:avLst>
              <a:gd name="adj1" fmla="val 18478190"/>
              <a:gd name="adj2" fmla="val 0"/>
            </a:avLst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9311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8632" y="256401"/>
            <a:ext cx="8423255" cy="430887"/>
          </a:xfrm>
        </p:spPr>
        <p:txBody>
          <a:bodyPr/>
          <a:lstStyle/>
          <a:p>
            <a:r>
              <a:rPr lang="en-US" sz="2800" dirty="0"/>
              <a:t>Maintain Constant Temperature Delta across load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-2490768" y="533400"/>
            <a:ext cx="7936410" cy="5653605"/>
            <a:chOff x="800099" y="533400"/>
            <a:chExt cx="7936410" cy="5653605"/>
          </a:xfrm>
        </p:grpSpPr>
        <p:pic>
          <p:nvPicPr>
            <p:cNvPr id="11" name="Picture 2" descr="http://snet.grundfos.com/Appl/wcaps/WcapsImage?gpiuserdb=6560&amp;pnr=98126832&amp;frq=60&amp;unit=3&amp;lang=USA&amp;pricelist=gpu_web.prc&amp;prodpic=&amp;fileid=QU1RIE1RU1NXRUIgICAgIFCSiE4g-p0N&amp;type=dpcrv&amp;w=785&amp;h=524&amp;dpx=0&amp;dpy=0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2989" y="892629"/>
              <a:ext cx="5303520" cy="52943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Arc 17"/>
            <p:cNvSpPr/>
            <p:nvPr/>
          </p:nvSpPr>
          <p:spPr>
            <a:xfrm flipV="1">
              <a:off x="800099" y="533400"/>
              <a:ext cx="5638800" cy="3638973"/>
            </a:xfrm>
            <a:prstGeom prst="arc">
              <a:avLst>
                <a:gd name="adj1" fmla="val 18130558"/>
                <a:gd name="adj2" fmla="val 1"/>
              </a:avLst>
            </a:prstGeom>
            <a:ln w="317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376242" y="1908445"/>
            <a:ext cx="2202287" cy="3276602"/>
            <a:chOff x="5446702" y="1838291"/>
            <a:chExt cx="2202287" cy="3276602"/>
          </a:xfrm>
        </p:grpSpPr>
        <p:grpSp>
          <p:nvGrpSpPr>
            <p:cNvPr id="20" name="Group 20"/>
            <p:cNvGrpSpPr>
              <a:grpSpLocks/>
            </p:cNvGrpSpPr>
            <p:nvPr/>
          </p:nvGrpSpPr>
          <p:grpSpPr bwMode="auto">
            <a:xfrm rot="-5400000">
              <a:off x="4264809" y="3020186"/>
              <a:ext cx="3276600" cy="912813"/>
              <a:chOff x="4038600" y="4115594"/>
              <a:chExt cx="3276600" cy="913606"/>
            </a:xfrm>
          </p:grpSpPr>
          <p:sp>
            <p:nvSpPr>
              <p:cNvPr id="37" name="Rounded Rectangle 36"/>
              <p:cNvSpPr>
                <a:spLocks noChangeArrowheads="1"/>
              </p:cNvSpPr>
              <p:nvPr/>
            </p:nvSpPr>
            <p:spPr bwMode="auto">
              <a:xfrm>
                <a:off x="4038600" y="4342804"/>
                <a:ext cx="3276600" cy="686396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6350">
                <a:solidFill>
                  <a:schemeClr val="tx2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bIns="0" anchor="ctr"/>
              <a:lstStyle/>
              <a:p>
                <a:pPr algn="ctr">
                  <a:defRPr/>
                </a:pPr>
                <a:r>
                  <a:rPr lang="en-US" sz="2000" dirty="0">
                    <a:solidFill>
                      <a:srgbClr val="FFFFFF"/>
                    </a:solidFill>
                    <a:latin typeface="Grundfos TheSans OT 7B" pitchFamily="34" charset="0"/>
                  </a:rPr>
                  <a:t>Constant Pressure</a:t>
                </a:r>
                <a:endParaRPr lang="en-US" sz="1400" i="1" dirty="0">
                  <a:solidFill>
                    <a:srgbClr val="FFFFFF"/>
                  </a:solidFill>
                  <a:latin typeface="Grundfos TheSans OT 7B Italic" charset="0"/>
                </a:endParaRPr>
              </a:p>
            </p:txBody>
          </p:sp>
          <p:cxnSp>
            <p:nvCxnSpPr>
              <p:cNvPr id="38" name="Straight Connector 37"/>
              <p:cNvCxnSpPr>
                <a:cxnSpLocks noChangeShapeType="1"/>
              </p:cNvCxnSpPr>
              <p:nvPr/>
            </p:nvCxnSpPr>
            <p:spPr bwMode="auto">
              <a:xfrm rot="5400000">
                <a:off x="4648066" y="4268127"/>
                <a:ext cx="306654" cy="1587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9" name="Straight Connector 38"/>
              <p:cNvCxnSpPr>
                <a:cxnSpLocks noChangeShapeType="1"/>
              </p:cNvCxnSpPr>
              <p:nvPr/>
            </p:nvCxnSpPr>
            <p:spPr bwMode="auto">
              <a:xfrm rot="5400000">
                <a:off x="6383203" y="4268127"/>
                <a:ext cx="306654" cy="1588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1" name="Group 20"/>
            <p:cNvGrpSpPr>
              <a:grpSpLocks/>
            </p:cNvGrpSpPr>
            <p:nvPr/>
          </p:nvGrpSpPr>
          <p:grpSpPr bwMode="auto">
            <a:xfrm rot="16200000">
              <a:off x="4412507" y="3025682"/>
              <a:ext cx="3276600" cy="901820"/>
              <a:chOff x="4038601" y="3804005"/>
              <a:chExt cx="3276600" cy="902605"/>
            </a:xfrm>
            <a:solidFill>
              <a:schemeClr val="bg2"/>
            </a:solidFill>
          </p:grpSpPr>
          <p:sp>
            <p:nvSpPr>
              <p:cNvPr id="34" name="Rounded Rectangle 33"/>
              <p:cNvSpPr>
                <a:spLocks noChangeArrowheads="1"/>
              </p:cNvSpPr>
              <p:nvPr/>
            </p:nvSpPr>
            <p:spPr bwMode="auto">
              <a:xfrm>
                <a:off x="4038601" y="4020214"/>
                <a:ext cx="3276600" cy="686396"/>
              </a:xfrm>
              <a:prstGeom prst="roundRect">
                <a:avLst>
                  <a:gd name="adj" fmla="val 16667"/>
                </a:avLst>
              </a:prstGeom>
              <a:grpFill/>
              <a:ln w="6350">
                <a:solidFill>
                  <a:schemeClr val="tx2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bIns="0" anchor="ctr"/>
              <a:lstStyle/>
              <a:p>
                <a:pPr algn="ctr">
                  <a:defRPr/>
                </a:pPr>
                <a:r>
                  <a:rPr lang="en-US" sz="2000" dirty="0">
                    <a:solidFill>
                      <a:srgbClr val="FFFFFF"/>
                    </a:solidFill>
                    <a:latin typeface="Grundfos TheSans OT 7B" pitchFamily="34" charset="0"/>
                  </a:rPr>
                  <a:t>Constant Curve</a:t>
                </a:r>
                <a:endParaRPr lang="en-US" sz="1400" i="1" dirty="0">
                  <a:solidFill>
                    <a:srgbClr val="FFFFFF"/>
                  </a:solidFill>
                  <a:latin typeface="Grundfos TheSans OT 7B Italic" charset="0"/>
                </a:endParaRPr>
              </a:p>
            </p:txBody>
          </p:sp>
          <p:cxnSp>
            <p:nvCxnSpPr>
              <p:cNvPr id="35" name="Straight Connector 34"/>
              <p:cNvCxnSpPr>
                <a:cxnSpLocks noChangeShapeType="1"/>
              </p:cNvCxnSpPr>
              <p:nvPr/>
            </p:nvCxnSpPr>
            <p:spPr bwMode="auto">
              <a:xfrm rot="5400000">
                <a:off x="4646481" y="3956538"/>
                <a:ext cx="306654" cy="1587"/>
              </a:xfrm>
              <a:prstGeom prst="line">
                <a:avLst/>
              </a:prstGeom>
              <a:grpFill/>
              <a:ln w="25400">
                <a:solidFill>
                  <a:schemeClr val="bg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</p:spPr>
          </p:cxnSp>
          <p:cxnSp>
            <p:nvCxnSpPr>
              <p:cNvPr id="36" name="Straight Connector 35"/>
              <p:cNvCxnSpPr>
                <a:cxnSpLocks noChangeShapeType="1"/>
              </p:cNvCxnSpPr>
              <p:nvPr/>
            </p:nvCxnSpPr>
            <p:spPr bwMode="auto">
              <a:xfrm rot="5400000">
                <a:off x="6381618" y="3956539"/>
                <a:ext cx="306654" cy="1588"/>
              </a:xfrm>
              <a:prstGeom prst="line">
                <a:avLst/>
              </a:prstGeom>
              <a:grpFill/>
              <a:ln w="25400">
                <a:solidFill>
                  <a:schemeClr val="bg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</p:spPr>
          </p:cxnSp>
        </p:grpSp>
        <p:grpSp>
          <p:nvGrpSpPr>
            <p:cNvPr id="22" name="Group 21"/>
            <p:cNvGrpSpPr>
              <a:grpSpLocks/>
            </p:cNvGrpSpPr>
            <p:nvPr/>
          </p:nvGrpSpPr>
          <p:grpSpPr bwMode="auto">
            <a:xfrm rot="-5400000">
              <a:off x="4546097" y="3020184"/>
              <a:ext cx="3276600" cy="912813"/>
              <a:chOff x="4038600" y="4115594"/>
              <a:chExt cx="3276600" cy="913606"/>
            </a:xfrm>
          </p:grpSpPr>
          <p:sp>
            <p:nvSpPr>
              <p:cNvPr id="31" name="Rounded Rectangle 30"/>
              <p:cNvSpPr>
                <a:spLocks noChangeArrowheads="1"/>
              </p:cNvSpPr>
              <p:nvPr/>
            </p:nvSpPr>
            <p:spPr bwMode="auto">
              <a:xfrm>
                <a:off x="4038600" y="4342804"/>
                <a:ext cx="3276600" cy="686396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6350">
                <a:solidFill>
                  <a:schemeClr val="tx2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bIns="0" anchor="ctr"/>
              <a:lstStyle/>
              <a:p>
                <a:pPr algn="ctr">
                  <a:defRPr/>
                </a:pPr>
                <a:r>
                  <a:rPr lang="en-US" sz="1400" i="1" dirty="0">
                    <a:solidFill>
                      <a:srgbClr val="FFFFFF"/>
                    </a:solidFill>
                    <a:latin typeface="Grundfos TheSans OT 7B Italic" charset="0"/>
                  </a:rPr>
                  <a:t>Constant Temperature</a:t>
                </a:r>
              </a:p>
            </p:txBody>
          </p:sp>
          <p:cxnSp>
            <p:nvCxnSpPr>
              <p:cNvPr id="32" name="Straight Connector 31"/>
              <p:cNvCxnSpPr>
                <a:cxnSpLocks noChangeShapeType="1"/>
              </p:cNvCxnSpPr>
              <p:nvPr/>
            </p:nvCxnSpPr>
            <p:spPr bwMode="auto">
              <a:xfrm rot="5400000">
                <a:off x="4648066" y="4268127"/>
                <a:ext cx="306654" cy="1587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3" name="Straight Connector 32"/>
              <p:cNvCxnSpPr>
                <a:cxnSpLocks noChangeShapeType="1"/>
              </p:cNvCxnSpPr>
              <p:nvPr/>
            </p:nvCxnSpPr>
            <p:spPr bwMode="auto">
              <a:xfrm rot="5400000">
                <a:off x="6383203" y="4268127"/>
                <a:ext cx="306654" cy="1588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28" name="Rounded Rectangle 27"/>
            <p:cNvSpPr>
              <a:spLocks noChangeArrowheads="1"/>
            </p:cNvSpPr>
            <p:nvPr/>
          </p:nvSpPr>
          <p:spPr bwMode="auto">
            <a:xfrm rot="16200000">
              <a:off x="5667789" y="3133693"/>
              <a:ext cx="3276600" cy="68580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tx2">
                    <a:alpha val="25000"/>
                  </a:schemeClr>
                </a:gs>
                <a:gs pos="100000">
                  <a:schemeClr val="tx2"/>
                </a:gs>
              </a:gsLst>
              <a:lin ang="5400000"/>
            </a:gradFill>
            <a:ln w="6350">
              <a:solidFill>
                <a:schemeClr val="tx2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bIns="0" anchor="ctr"/>
            <a:lstStyle/>
            <a:p>
              <a:pPr algn="ctr">
                <a:defRPr/>
              </a:pPr>
              <a:r>
                <a:rPr lang="en-US" sz="2000" b="1" i="1" u="sng" dirty="0">
                  <a:solidFill>
                    <a:srgbClr val="FFFFFF"/>
                  </a:solidFill>
                  <a:latin typeface="Grundfos TheSans OT 7B" pitchFamily="34" charset="0"/>
                </a:rPr>
                <a:t>Differential Temperature</a:t>
              </a:r>
              <a:endParaRPr lang="en-US" sz="2000" b="1" i="1" u="sng" dirty="0">
                <a:solidFill>
                  <a:srgbClr val="FFFFFF"/>
                </a:solidFill>
                <a:latin typeface="Grundfos TheSans OT 7B Italic" charset="0"/>
              </a:endParaRPr>
            </a:p>
          </p:txBody>
        </p:sp>
        <p:grpSp>
          <p:nvGrpSpPr>
            <p:cNvPr id="24" name="Group 20"/>
            <p:cNvGrpSpPr>
              <a:grpSpLocks/>
            </p:cNvGrpSpPr>
            <p:nvPr/>
          </p:nvGrpSpPr>
          <p:grpSpPr bwMode="auto">
            <a:xfrm rot="-5400000">
              <a:off x="5925637" y="3317476"/>
              <a:ext cx="1736725" cy="306388"/>
              <a:chOff x="4800599" y="4115594"/>
              <a:chExt cx="1736725" cy="306654"/>
            </a:xfrm>
          </p:grpSpPr>
          <p:cxnSp>
            <p:nvCxnSpPr>
              <p:cNvPr id="26" name="Straight Connector 25"/>
              <p:cNvCxnSpPr>
                <a:cxnSpLocks noChangeShapeType="1"/>
              </p:cNvCxnSpPr>
              <p:nvPr/>
            </p:nvCxnSpPr>
            <p:spPr bwMode="auto">
              <a:xfrm rot="5400000">
                <a:off x="4648066" y="4268127"/>
                <a:ext cx="306654" cy="1587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7" name="Straight Connector 26"/>
              <p:cNvCxnSpPr>
                <a:cxnSpLocks noChangeShapeType="1"/>
              </p:cNvCxnSpPr>
              <p:nvPr/>
            </p:nvCxnSpPr>
            <p:spPr bwMode="auto">
              <a:xfrm rot="5400000">
                <a:off x="6383203" y="4268127"/>
                <a:ext cx="306654" cy="1588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sp>
        <p:nvSpPr>
          <p:cNvPr id="40" name="Arc 39"/>
          <p:cNvSpPr/>
          <p:nvPr/>
        </p:nvSpPr>
        <p:spPr>
          <a:xfrm flipV="1">
            <a:off x="-2490768" y="3200398"/>
            <a:ext cx="5638800" cy="2895601"/>
          </a:xfrm>
          <a:prstGeom prst="arc">
            <a:avLst>
              <a:gd name="adj1" fmla="val 18130558"/>
              <a:gd name="adj2" fmla="val 1"/>
            </a:avLst>
          </a:prstGeom>
          <a:ln w="317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Arc 40"/>
          <p:cNvSpPr/>
          <p:nvPr/>
        </p:nvSpPr>
        <p:spPr>
          <a:xfrm rot="5400000">
            <a:off x="-204641" y="1910332"/>
            <a:ext cx="1499912" cy="3024169"/>
          </a:xfrm>
          <a:prstGeom prst="arc">
            <a:avLst>
              <a:gd name="adj1" fmla="val 18478190"/>
              <a:gd name="adj2" fmla="val 0"/>
            </a:avLst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8189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://t2.gstatic.com/images?q=tbn:ANd9GcRd1bHV5CGp1JQkLK_1fodlA4pql2bH4S79XMr5B7KryR1Gzlc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75460">
            <a:off x="4100636" y="3177762"/>
            <a:ext cx="3108637" cy="2153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8269" y="360000"/>
            <a:ext cx="8423255" cy="430887"/>
          </a:xfrm>
        </p:spPr>
        <p:txBody>
          <a:bodyPr/>
          <a:lstStyle/>
          <a:p>
            <a:r>
              <a:rPr lang="en-US" sz="2800" dirty="0"/>
              <a:t>MAGNA3 is much more than a pump</a:t>
            </a:r>
          </a:p>
        </p:txBody>
      </p:sp>
      <p:pic>
        <p:nvPicPr>
          <p:cNvPr id="3076" name="Picture 4" descr="http://t0.gstatic.com/images?q=tbn:ANd9GcThpG9j7oSjOE966qnCcfUNgRVxR17AZKQpM595NCOWrIEny-Y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68296">
            <a:off x="1452018" y="3357018"/>
            <a:ext cx="25908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4453">
            <a:off x="538560" y="1701863"/>
            <a:ext cx="1571625" cy="290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 descr="http://t3.gstatic.com/images?q=tbn:ANd9GcSN02q7MJFwVmnQLjx2_aIm1LWaW9zpKOi7U8cMm50lK0Z-MxB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66328">
            <a:off x="2652563" y="1288504"/>
            <a:ext cx="1819275" cy="250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27753">
            <a:off x="5877204" y="1544869"/>
            <a:ext cx="3004855" cy="1992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9039" y="5638800"/>
            <a:ext cx="8421524" cy="1785104"/>
          </a:xfrm>
        </p:spPr>
        <p:txBody>
          <a:bodyPr numCol="4"/>
          <a:lstStyle/>
          <a:p>
            <a:pPr lvl="1"/>
            <a:r>
              <a:rPr lang="en-US" sz="2000" b="1" dirty="0"/>
              <a:t>Temperature</a:t>
            </a:r>
          </a:p>
          <a:p>
            <a:pPr lvl="1"/>
            <a:r>
              <a:rPr lang="en-US" sz="2000" b="1" dirty="0"/>
              <a:t>Speed	</a:t>
            </a:r>
          </a:p>
          <a:p>
            <a:pPr lvl="1"/>
            <a:endParaRPr lang="en-US" sz="2000" b="1" dirty="0"/>
          </a:p>
          <a:p>
            <a:pPr lvl="1"/>
            <a:endParaRPr lang="en-US" sz="2000" b="1" dirty="0"/>
          </a:p>
          <a:p>
            <a:pPr lvl="1"/>
            <a:endParaRPr lang="en-US" sz="2000" b="1" dirty="0"/>
          </a:p>
          <a:p>
            <a:pPr lvl="1"/>
            <a:r>
              <a:rPr lang="en-US" sz="2000" b="1" dirty="0"/>
              <a:t>Flow  </a:t>
            </a:r>
          </a:p>
          <a:p>
            <a:pPr lvl="1"/>
            <a:r>
              <a:rPr lang="en-US" sz="2000" b="1" dirty="0"/>
              <a:t>Power</a:t>
            </a:r>
          </a:p>
          <a:p>
            <a:pPr lvl="1"/>
            <a:endParaRPr lang="en-US" sz="2000" b="1" dirty="0"/>
          </a:p>
          <a:p>
            <a:pPr lvl="1"/>
            <a:endParaRPr lang="en-US" sz="2000" b="1" dirty="0"/>
          </a:p>
          <a:p>
            <a:pPr lvl="1"/>
            <a:endParaRPr lang="en-US" sz="2000" b="1" dirty="0"/>
          </a:p>
          <a:p>
            <a:pPr lvl="1"/>
            <a:r>
              <a:rPr lang="en-US" sz="2000" b="1" dirty="0"/>
              <a:t>Head</a:t>
            </a:r>
          </a:p>
          <a:p>
            <a:pPr lvl="1"/>
            <a:r>
              <a:rPr lang="en-US" sz="2000" b="1" dirty="0"/>
              <a:t>Energy</a:t>
            </a:r>
          </a:p>
          <a:p>
            <a:pPr lvl="1"/>
            <a:endParaRPr lang="en-US" sz="2000" b="1" dirty="0"/>
          </a:p>
          <a:p>
            <a:pPr lvl="1"/>
            <a:endParaRPr lang="en-US" sz="2000" b="1" dirty="0"/>
          </a:p>
          <a:p>
            <a:pPr lvl="1"/>
            <a:endParaRPr lang="en-US" sz="2000" b="1" dirty="0"/>
          </a:p>
          <a:p>
            <a:pPr lvl="1"/>
            <a:r>
              <a:rPr lang="en-US" sz="2000" b="1" dirty="0"/>
              <a:t>BTU</a:t>
            </a:r>
            <a:endParaRPr lang="en-US" dirty="0"/>
          </a:p>
          <a:p>
            <a:pPr lvl="1"/>
            <a:r>
              <a:rPr lang="en-US" sz="2000" b="1" dirty="0"/>
              <a:t>History</a:t>
            </a:r>
          </a:p>
        </p:txBody>
      </p:sp>
    </p:spTree>
    <p:extLst>
      <p:ext uri="{BB962C8B-B14F-4D97-AF65-F5344CB8AC3E}">
        <p14:creationId xmlns:p14="http://schemas.microsoft.com/office/powerpoint/2010/main" val="963916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360000"/>
            <a:ext cx="8915399" cy="1292662"/>
          </a:xfrm>
        </p:spPr>
        <p:txBody>
          <a:bodyPr/>
          <a:lstStyle/>
          <a:p>
            <a:r>
              <a:rPr lang="en-US" sz="2800" dirty="0"/>
              <a:t>MAGNA3 saves $$$ by eliminating the need for additional monitoring equipment and data point integration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964" y="1981200"/>
            <a:ext cx="3276600" cy="5059847"/>
          </a:xfrm>
        </p:spPr>
        <p:txBody>
          <a:bodyPr numCol="1"/>
          <a:lstStyle/>
          <a:p>
            <a:pPr marL="0" indent="0">
              <a:buNone/>
            </a:pPr>
            <a:r>
              <a:rPr lang="en-US" sz="1200" dirty="0"/>
              <a:t>Operating Mode</a:t>
            </a:r>
          </a:p>
          <a:p>
            <a:pPr marL="0" indent="0">
              <a:buNone/>
            </a:pPr>
            <a:r>
              <a:rPr lang="en-US" sz="1200" dirty="0" err="1"/>
              <a:t>Setpoint</a:t>
            </a:r>
            <a:endParaRPr lang="en-US" sz="1200" dirty="0"/>
          </a:p>
          <a:p>
            <a:pPr marL="0" indent="0">
              <a:buNone/>
            </a:pPr>
            <a:r>
              <a:rPr lang="en-US" sz="1200" dirty="0"/>
              <a:t>Control Mode</a:t>
            </a:r>
          </a:p>
          <a:p>
            <a:pPr marL="0" indent="0">
              <a:buNone/>
            </a:pPr>
            <a:r>
              <a:rPr lang="en-US" sz="1200" dirty="0"/>
              <a:t>Alarm/Warning</a:t>
            </a:r>
          </a:p>
          <a:p>
            <a:pPr marL="0" indent="0">
              <a:buNone/>
            </a:pPr>
            <a:r>
              <a:rPr lang="en-US" sz="1200" dirty="0"/>
              <a:t>Power and Energy</a:t>
            </a:r>
          </a:p>
          <a:p>
            <a:pPr marL="0" indent="0">
              <a:buNone/>
            </a:pPr>
            <a:r>
              <a:rPr lang="en-US" sz="1200" b="1" dirty="0"/>
              <a:t>Pressure Head</a:t>
            </a:r>
          </a:p>
          <a:p>
            <a:pPr marL="0" indent="0">
              <a:buNone/>
            </a:pPr>
            <a:r>
              <a:rPr lang="en-US" sz="1200" b="1" dirty="0"/>
              <a:t>Flow</a:t>
            </a:r>
          </a:p>
          <a:p>
            <a:pPr marL="0" indent="0">
              <a:buNone/>
            </a:pPr>
            <a:r>
              <a:rPr lang="en-US" sz="1200" dirty="0"/>
              <a:t>Speed and Frequency</a:t>
            </a:r>
          </a:p>
          <a:p>
            <a:pPr marL="0" indent="0">
              <a:buNone/>
            </a:pPr>
            <a:r>
              <a:rPr lang="en-US" sz="1200" dirty="0"/>
              <a:t>Digital Input/</a:t>
            </a:r>
            <a:r>
              <a:rPr lang="en-US" sz="1200" dirty="0" err="1"/>
              <a:t>Ouput</a:t>
            </a:r>
            <a:endParaRPr lang="en-US" sz="1200" dirty="0"/>
          </a:p>
          <a:p>
            <a:pPr marL="0" indent="0">
              <a:buNone/>
            </a:pPr>
            <a:r>
              <a:rPr lang="en-US" sz="1200" dirty="0"/>
              <a:t>Motor Current</a:t>
            </a:r>
          </a:p>
          <a:p>
            <a:pPr marL="0" indent="0">
              <a:buNone/>
            </a:pPr>
            <a:r>
              <a:rPr lang="en-US" sz="1200" b="1" dirty="0"/>
              <a:t>Liquid Temperature</a:t>
            </a:r>
          </a:p>
          <a:p>
            <a:pPr marL="0" indent="0">
              <a:buNone/>
            </a:pPr>
            <a:r>
              <a:rPr lang="en-US" sz="1200" dirty="0"/>
              <a:t>Operating Hours</a:t>
            </a:r>
          </a:p>
          <a:p>
            <a:pPr marL="0" indent="0">
              <a:buNone/>
            </a:pPr>
            <a:r>
              <a:rPr lang="en-US" sz="1200" dirty="0"/>
              <a:t>Total On Time</a:t>
            </a:r>
          </a:p>
          <a:p>
            <a:pPr marL="0" indent="0">
              <a:buNone/>
            </a:pPr>
            <a:r>
              <a:rPr lang="en-US" sz="1200" dirty="0"/>
              <a:t>Number of Starts</a:t>
            </a:r>
          </a:p>
          <a:p>
            <a:pPr marL="0" indent="0">
              <a:buNone/>
            </a:pPr>
            <a:r>
              <a:rPr lang="en-US" sz="1200" dirty="0"/>
              <a:t>Return Temperature</a:t>
            </a:r>
          </a:p>
          <a:p>
            <a:pPr marL="0" indent="0">
              <a:buNone/>
            </a:pPr>
            <a:r>
              <a:rPr lang="en-US" sz="1200" dirty="0"/>
              <a:t>BTU</a:t>
            </a:r>
          </a:p>
          <a:p>
            <a:pPr marL="0" indent="0">
              <a:buNone/>
            </a:pPr>
            <a:r>
              <a:rPr lang="en-US" sz="1200" dirty="0"/>
              <a:t>BTU/</a:t>
            </a:r>
            <a:r>
              <a:rPr lang="en-US" sz="1200" dirty="0" err="1"/>
              <a:t>hr</a:t>
            </a:r>
            <a:endParaRPr lang="en-US" sz="1200" dirty="0"/>
          </a:p>
          <a:p>
            <a:pPr marL="0" indent="0">
              <a:buNone/>
            </a:pPr>
            <a:r>
              <a:rPr lang="en-US" sz="1200" dirty="0"/>
              <a:t>Differential Temperature</a:t>
            </a:r>
          </a:p>
          <a:p>
            <a:pPr marL="0" indent="0">
              <a:buNone/>
            </a:pPr>
            <a:r>
              <a:rPr lang="en-US" sz="1200" dirty="0"/>
              <a:t>and more…..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791200" y="1904289"/>
            <a:ext cx="32004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CIM Accessory delivers all of this data from the pump to the BMS System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err="1"/>
              <a:t>Bacnet</a:t>
            </a:r>
            <a:endParaRPr lang="en-US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err="1"/>
              <a:t>Lonworks</a:t>
            </a:r>
            <a:endParaRPr lang="en-US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/>
              <a:t>Modbus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err="1"/>
              <a:t>Profibus</a:t>
            </a:r>
            <a:endParaRPr lang="en-US" dirty="0"/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286000"/>
            <a:ext cx="3616708" cy="3076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115656"/>
            <a:ext cx="2154393" cy="193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4965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25400"/>
            <a:ext cx="9105900" cy="629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76600" y="3913736"/>
            <a:ext cx="5638800" cy="2954655"/>
          </a:xfrm>
        </p:spPr>
        <p:txBody>
          <a:bodyPr/>
          <a:lstStyle/>
          <a:p>
            <a:r>
              <a:rPr lang="en-US" sz="2400" dirty="0"/>
              <a:t>Grundfos has been selling circulators for 65 years.</a:t>
            </a:r>
          </a:p>
          <a:p>
            <a:r>
              <a:rPr lang="en-US" sz="2400" dirty="0"/>
              <a:t>There are more than 3 million Alphas and </a:t>
            </a:r>
            <a:r>
              <a:rPr lang="en-US" sz="2400" dirty="0" err="1"/>
              <a:t>Magnas</a:t>
            </a:r>
            <a:r>
              <a:rPr lang="en-US" sz="2400" dirty="0"/>
              <a:t> installed globally.</a:t>
            </a:r>
          </a:p>
          <a:p>
            <a:r>
              <a:rPr lang="en-US" sz="2400" dirty="0"/>
              <a:t>The warranty rate on Magna in North America has been less than 0.5%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847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8269" y="360000"/>
            <a:ext cx="8709531" cy="430887"/>
          </a:xfrm>
        </p:spPr>
        <p:txBody>
          <a:bodyPr/>
          <a:lstStyle/>
          <a:p>
            <a:r>
              <a:rPr lang="en-US" sz="2800" dirty="0"/>
              <a:t>MAGNA3 saves time with simple Intelligent Interface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115760"/>
            <a:ext cx="4419600" cy="4926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03208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8269" y="360000"/>
            <a:ext cx="8423255" cy="861774"/>
          </a:xfrm>
        </p:spPr>
        <p:txBody>
          <a:bodyPr/>
          <a:lstStyle/>
          <a:p>
            <a:r>
              <a:rPr lang="en-US" sz="2800" dirty="0"/>
              <a:t>Simple from the start – MAGNA3 will guide the user through startup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600200" y="1337843"/>
            <a:ext cx="5638800" cy="4329112"/>
            <a:chOff x="4648200" y="3213778"/>
            <a:chExt cx="4879975" cy="3643312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8200" y="3223303"/>
              <a:ext cx="2386012" cy="17859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37400" y="3213778"/>
              <a:ext cx="2382837" cy="1790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1375" y="5064803"/>
              <a:ext cx="2379662" cy="17859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45337" y="5071153"/>
              <a:ext cx="2382838" cy="17859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606816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8269" y="360000"/>
            <a:ext cx="8423255" cy="861774"/>
          </a:xfrm>
        </p:spPr>
        <p:txBody>
          <a:bodyPr/>
          <a:lstStyle/>
          <a:p>
            <a:r>
              <a:rPr lang="en-US" sz="2800" dirty="0"/>
              <a:t>Simple to navigate menu provides quick access to status or settings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447800"/>
            <a:ext cx="6084060" cy="4520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897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8269" y="360000"/>
            <a:ext cx="8423255" cy="861774"/>
          </a:xfrm>
        </p:spPr>
        <p:txBody>
          <a:bodyPr/>
          <a:lstStyle/>
          <a:p>
            <a:r>
              <a:rPr lang="en-US" sz="2800" dirty="0"/>
              <a:t>Intelligent monitoring provides the most information ever seen</a:t>
            </a: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524000"/>
            <a:ext cx="2687637" cy="201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646487"/>
            <a:ext cx="2687637" cy="201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457200" y="1526941"/>
            <a:ext cx="4572000" cy="300082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</a:pPr>
            <a:r>
              <a:rPr lang="en-GB" dirty="0">
                <a:solidFill>
                  <a:schemeClr val="tx2"/>
                </a:solidFill>
                <a:latin typeface="Grundfos TheSans OT 7B" pitchFamily="34" charset="0"/>
              </a:rPr>
              <a:t>MAGNA3 comes with a monitoring function, which makes it possible to keep track of the heat energy distribution and consumption within a system. This avoids excessive energy bills caused by system imbalances.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</a:pPr>
            <a:endParaRPr lang="en-GB" dirty="0">
              <a:solidFill>
                <a:schemeClr val="tx2"/>
              </a:solidFill>
              <a:latin typeface="Grundfos TheSans OT 7B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</a:pPr>
            <a:r>
              <a:rPr lang="en-GB" dirty="0">
                <a:solidFill>
                  <a:schemeClr val="tx2"/>
                </a:solidFill>
                <a:latin typeface="Grundfos TheSans OT 7B" pitchFamily="34" charset="0"/>
              </a:rPr>
              <a:t>The heat energy meter makes installing a separate energy metering device within your system superfluous.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GB" dirty="0">
              <a:solidFill>
                <a:schemeClr val="tx2"/>
              </a:solidFill>
              <a:latin typeface="Grundfos TheSans OT 7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0054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8269" y="360000"/>
            <a:ext cx="8423255" cy="430887"/>
          </a:xfrm>
        </p:spPr>
        <p:txBody>
          <a:bodyPr/>
          <a:lstStyle/>
          <a:p>
            <a:r>
              <a:rPr lang="en-US" sz="2800" dirty="0"/>
              <a:t>Historic log enables future system optimization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665956" y="1937269"/>
            <a:ext cx="5105400" cy="3886200"/>
            <a:chOff x="3879850" y="2009775"/>
            <a:chExt cx="4849813" cy="3651250"/>
          </a:xfrm>
        </p:grpSpPr>
        <p:pic>
          <p:nvPicPr>
            <p:cNvPr id="4" name="Picture 1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7788" y="2017713"/>
              <a:ext cx="2378075" cy="1784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" name="Picture 1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9850" y="3867150"/>
              <a:ext cx="2378075" cy="1784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1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43650" y="3876675"/>
              <a:ext cx="2378075" cy="1784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1588" y="2009775"/>
              <a:ext cx="2378075" cy="1784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152400" y="1878979"/>
            <a:ext cx="3394075" cy="3914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rundfos TheSan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rundfos TheSan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rundfos TheSan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rundfos TheSan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rundfos The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rundfos The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rundfos The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rundfos The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rundfos TheSans" pitchFamily="34" charset="0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Blip>
                <a:blip r:embed="rId6"/>
              </a:buBlip>
            </a:pPr>
            <a:r>
              <a:rPr lang="en-US" sz="1800" dirty="0">
                <a:solidFill>
                  <a:schemeClr val="tx2"/>
                </a:solidFill>
              </a:rPr>
              <a:t> Every duty point and the  operational conditions are tracked and stored in the pump.</a:t>
            </a:r>
          </a:p>
          <a:p>
            <a:pPr>
              <a:spcBef>
                <a:spcPct val="20000"/>
              </a:spcBef>
            </a:pPr>
            <a:r>
              <a:rPr lang="en-US" sz="1800" dirty="0">
                <a:solidFill>
                  <a:schemeClr val="tx2"/>
                </a:solidFill>
              </a:rPr>
              <a:t> </a:t>
            </a:r>
            <a:endParaRPr lang="en-US" sz="1800" dirty="0">
              <a:solidFill>
                <a:schemeClr val="tx2"/>
              </a:solidFill>
              <a:latin typeface="Grundfos TheSans OT 7B" pitchFamily="34" charset="0"/>
            </a:endParaRPr>
          </a:p>
          <a:p>
            <a:pPr>
              <a:spcBef>
                <a:spcPct val="20000"/>
              </a:spcBef>
              <a:buFont typeface="Arial" charset="0"/>
              <a:buBlip>
                <a:blip r:embed="rId6"/>
              </a:buBlip>
            </a:pPr>
            <a:r>
              <a:rPr lang="en-US" sz="1800" dirty="0">
                <a:solidFill>
                  <a:schemeClr val="tx2"/>
                </a:solidFill>
                <a:latin typeface="Grundfos TheSans OT 7B" pitchFamily="34" charset="0"/>
              </a:rPr>
              <a:t> The 3D work log and duty over time curve, provide instant overviews of historical pump performance and operational conditions. </a:t>
            </a:r>
          </a:p>
          <a:p>
            <a:pPr>
              <a:spcBef>
                <a:spcPct val="20000"/>
              </a:spcBef>
            </a:pPr>
            <a:endParaRPr lang="en-US" sz="1800" dirty="0">
              <a:solidFill>
                <a:schemeClr val="tx2"/>
              </a:solidFill>
              <a:latin typeface="Grundfos TheSans OT 7B" pitchFamily="34" charset="0"/>
            </a:endParaRPr>
          </a:p>
          <a:p>
            <a:pPr>
              <a:spcBef>
                <a:spcPct val="20000"/>
              </a:spcBef>
              <a:buFont typeface="Arial" charset="0"/>
              <a:buBlip>
                <a:blip r:embed="rId6"/>
              </a:buBlip>
            </a:pPr>
            <a:r>
              <a:rPr lang="en-US" sz="1800" dirty="0">
                <a:solidFill>
                  <a:schemeClr val="tx2"/>
                </a:solidFill>
                <a:latin typeface="Grundfos TheSans OT 7B" pitchFamily="34" charset="0"/>
              </a:rPr>
              <a:t> The perfect tools for pump optimization, replacement and troubleshooting. </a:t>
            </a:r>
            <a:endParaRPr lang="da-DK" sz="1800" dirty="0">
              <a:solidFill>
                <a:schemeClr val="tx2"/>
              </a:solidFill>
              <a:latin typeface="Grundfos TheSans OT 7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4348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8269" y="360000"/>
            <a:ext cx="8423255" cy="430887"/>
          </a:xfrm>
        </p:spPr>
        <p:txBody>
          <a:bodyPr/>
          <a:lstStyle/>
          <a:p>
            <a:r>
              <a:rPr lang="en-US" sz="2800" dirty="0"/>
              <a:t>Wire to Water is what’s important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408723" y="1066799"/>
            <a:ext cx="8514656" cy="5334001"/>
            <a:chOff x="647698" y="1066799"/>
            <a:chExt cx="8514656" cy="5334001"/>
          </a:xfrm>
        </p:grpSpPr>
        <p:pic>
          <p:nvPicPr>
            <p:cNvPr id="18437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199" y="1156422"/>
              <a:ext cx="7894689" cy="50538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Freeform 6"/>
            <p:cNvSpPr/>
            <p:nvPr/>
          </p:nvSpPr>
          <p:spPr>
            <a:xfrm>
              <a:off x="1026944" y="3080784"/>
              <a:ext cx="4912242" cy="1839432"/>
            </a:xfrm>
            <a:custGeom>
              <a:avLst/>
              <a:gdLst>
                <a:gd name="connsiteX0" fmla="*/ 0 w 4912242"/>
                <a:gd name="connsiteY0" fmla="*/ 0 h 1839432"/>
                <a:gd name="connsiteX1" fmla="*/ 2775097 w 4912242"/>
                <a:gd name="connsiteY1" fmla="*/ 318976 h 1839432"/>
                <a:gd name="connsiteX2" fmla="*/ 4912242 w 4912242"/>
                <a:gd name="connsiteY2" fmla="*/ 1839432 h 1839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12242" h="1839432">
                  <a:moveTo>
                    <a:pt x="0" y="0"/>
                  </a:moveTo>
                  <a:cubicBezTo>
                    <a:pt x="978195" y="6202"/>
                    <a:pt x="1956390" y="12404"/>
                    <a:pt x="2775097" y="318976"/>
                  </a:cubicBezTo>
                  <a:cubicBezTo>
                    <a:pt x="3593804" y="625548"/>
                    <a:pt x="4582633" y="1570074"/>
                    <a:pt x="4912242" y="1839432"/>
                  </a:cubicBezTo>
                </a:path>
              </a:pathLst>
            </a:cu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1977656" y="4157032"/>
              <a:ext cx="3902149" cy="787108"/>
            </a:xfrm>
            <a:custGeom>
              <a:avLst/>
              <a:gdLst>
                <a:gd name="connsiteX0" fmla="*/ 0 w 3902149"/>
                <a:gd name="connsiteY0" fmla="*/ 787108 h 787108"/>
                <a:gd name="connsiteX1" fmla="*/ 159488 w 3902149"/>
                <a:gd name="connsiteY1" fmla="*/ 606354 h 787108"/>
                <a:gd name="connsiteX2" fmla="*/ 659218 w 3902149"/>
                <a:gd name="connsiteY2" fmla="*/ 191684 h 787108"/>
                <a:gd name="connsiteX3" fmla="*/ 1531088 w 3902149"/>
                <a:gd name="connsiteY3" fmla="*/ 32196 h 787108"/>
                <a:gd name="connsiteX4" fmla="*/ 2073349 w 3902149"/>
                <a:gd name="connsiteY4" fmla="*/ 32196 h 787108"/>
                <a:gd name="connsiteX5" fmla="*/ 3370521 w 3902149"/>
                <a:gd name="connsiteY5" fmla="*/ 372438 h 787108"/>
                <a:gd name="connsiteX6" fmla="*/ 3902149 w 3902149"/>
                <a:gd name="connsiteY6" fmla="*/ 744577 h 787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02149" h="787108">
                  <a:moveTo>
                    <a:pt x="0" y="787108"/>
                  </a:moveTo>
                  <a:cubicBezTo>
                    <a:pt x="24809" y="746349"/>
                    <a:pt x="49618" y="705591"/>
                    <a:pt x="159488" y="606354"/>
                  </a:cubicBezTo>
                  <a:cubicBezTo>
                    <a:pt x="269358" y="507117"/>
                    <a:pt x="430618" y="287377"/>
                    <a:pt x="659218" y="191684"/>
                  </a:cubicBezTo>
                  <a:cubicBezTo>
                    <a:pt x="887818" y="95991"/>
                    <a:pt x="1295399" y="58777"/>
                    <a:pt x="1531088" y="32196"/>
                  </a:cubicBezTo>
                  <a:cubicBezTo>
                    <a:pt x="1766777" y="5615"/>
                    <a:pt x="1766777" y="-24511"/>
                    <a:pt x="2073349" y="32196"/>
                  </a:cubicBezTo>
                  <a:cubicBezTo>
                    <a:pt x="2379921" y="88903"/>
                    <a:pt x="3065721" y="253708"/>
                    <a:pt x="3370521" y="372438"/>
                  </a:cubicBezTo>
                  <a:cubicBezTo>
                    <a:pt x="3675321" y="491168"/>
                    <a:pt x="3795824" y="599265"/>
                    <a:pt x="3902149" y="744577"/>
                  </a:cubicBezTo>
                </a:path>
              </a:pathLst>
            </a:custGeom>
            <a:noFill/>
            <a:ln w="31750">
              <a:solidFill>
                <a:srgbClr val="C0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flipH="1">
              <a:off x="6400800" y="3429000"/>
              <a:ext cx="609600" cy="457200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>
              <a:off x="2209800" y="3886200"/>
              <a:ext cx="1414130" cy="228600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1145687" y="3339312"/>
              <a:ext cx="21303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n-lt"/>
                </a:rPr>
                <a:t>623</a:t>
              </a:r>
            </a:p>
            <a:p>
              <a:r>
                <a:rPr lang="en-US" b="1" dirty="0">
                  <a:latin typeface="+mn-lt"/>
                </a:rPr>
                <a:t>Hydraulic</a:t>
              </a:r>
              <a:r>
                <a:rPr lang="en-US" dirty="0">
                  <a:latin typeface="+mn-lt"/>
                </a:rPr>
                <a:t> Efficiency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397336" y="2875002"/>
              <a:ext cx="1992661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n-lt"/>
                </a:rPr>
                <a:t>MAGNA3 40-180</a:t>
              </a:r>
            </a:p>
            <a:p>
              <a:r>
                <a:rPr lang="en-US" sz="2400" b="1" dirty="0"/>
                <a:t>TOTAL</a:t>
              </a:r>
              <a:r>
                <a:rPr lang="en-US" dirty="0"/>
                <a:t> Efficiency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8610600" y="2133600"/>
              <a:ext cx="381000" cy="40767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 rot="16200000">
              <a:off x="4648199" y="2247899"/>
              <a:ext cx="304800" cy="80010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 rot="10800000">
              <a:off x="647698" y="1066799"/>
              <a:ext cx="304800" cy="51913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828800" y="1186934"/>
              <a:ext cx="66820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n-lt"/>
                </a:rPr>
                <a:t>EXAMPLE: B&amp;G Stocking Model 623 (1.5x1.5x7) </a:t>
              </a:r>
              <a:r>
                <a:rPr lang="en-US" dirty="0" err="1">
                  <a:latin typeface="+mn-lt"/>
                </a:rPr>
                <a:t>vs</a:t>
              </a:r>
              <a:r>
                <a:rPr lang="en-US" dirty="0">
                  <a:latin typeface="+mn-lt"/>
                </a:rPr>
                <a:t> MAGNA3 40-180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8603673" y="4035055"/>
              <a:ext cx="529312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>
                  <a:latin typeface="+mn-lt"/>
                </a:rPr>
                <a:t>50%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8610600" y="3657600"/>
              <a:ext cx="551754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>
                  <a:latin typeface="+mn-lt"/>
                </a:rPr>
                <a:t>60%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8600209" y="3272043"/>
              <a:ext cx="529312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>
                  <a:latin typeface="+mn-lt"/>
                </a:rPr>
                <a:t>70%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8600209" y="4389003"/>
              <a:ext cx="545342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>
                  <a:latin typeface="+mn-lt"/>
                </a:rPr>
                <a:t>40%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8587643" y="4782557"/>
              <a:ext cx="545342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>
                  <a:latin typeface="+mn-lt"/>
                </a:rPr>
                <a:t>30%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8584179" y="5136170"/>
              <a:ext cx="545342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>
                  <a:latin typeface="+mn-lt"/>
                </a:rPr>
                <a:t>20%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8584179" y="5469323"/>
              <a:ext cx="508473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>
                  <a:latin typeface="+mn-lt"/>
                </a:rPr>
                <a:t>10%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869772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8269" y="360000"/>
            <a:ext cx="8423255" cy="430887"/>
          </a:xfrm>
        </p:spPr>
        <p:txBody>
          <a:bodyPr/>
          <a:lstStyle/>
          <a:p>
            <a:r>
              <a:rPr lang="en-US" sz="2800" dirty="0"/>
              <a:t>MAGNA3 is optimized for variable speed efficiency</a:t>
            </a: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1" y="762000"/>
            <a:ext cx="7975224" cy="524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356972" y="6010712"/>
            <a:ext cx="6682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EXAMPLE: B&amp;G Stocking Model 623 (1.5x1.5x7) </a:t>
            </a:r>
            <a:r>
              <a:rPr lang="en-US" dirty="0" err="1">
                <a:latin typeface="+mn-lt"/>
              </a:rPr>
              <a:t>vs</a:t>
            </a:r>
            <a:r>
              <a:rPr lang="en-US" dirty="0">
                <a:latin typeface="+mn-lt"/>
              </a:rPr>
              <a:t> MAGNA3 40-180</a:t>
            </a:r>
          </a:p>
        </p:txBody>
      </p:sp>
    </p:spTree>
    <p:extLst>
      <p:ext uri="{BB962C8B-B14F-4D97-AF65-F5344CB8AC3E}">
        <p14:creationId xmlns:p14="http://schemas.microsoft.com/office/powerpoint/2010/main" val="35848900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091" y="914400"/>
            <a:ext cx="7352421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74290" y="5363896"/>
            <a:ext cx="6682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EXAMPLE: B&amp;G Stocking Model 623 (1.5x1.5x7) </a:t>
            </a:r>
            <a:r>
              <a:rPr lang="en-US" dirty="0" err="1">
                <a:latin typeface="+mn-lt"/>
              </a:rPr>
              <a:t>vs</a:t>
            </a:r>
            <a:r>
              <a:rPr lang="en-US" dirty="0">
                <a:latin typeface="+mn-lt"/>
              </a:rPr>
              <a:t> MAGNA3 40-180</a:t>
            </a:r>
          </a:p>
        </p:txBody>
      </p:sp>
    </p:spTree>
    <p:extLst>
      <p:ext uri="{BB962C8B-B14F-4D97-AF65-F5344CB8AC3E}">
        <p14:creationId xmlns:p14="http://schemas.microsoft.com/office/powerpoint/2010/main" val="21899992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8269" y="360000"/>
            <a:ext cx="8423255" cy="861774"/>
          </a:xfrm>
        </p:spPr>
        <p:txBody>
          <a:bodyPr/>
          <a:lstStyle/>
          <a:p>
            <a:r>
              <a:rPr lang="en-US" sz="2800" dirty="0"/>
              <a:t>“Wire to Water” and EEI ( Energy Efficiency Index) will be how the game is played.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904402" y="1752600"/>
            <a:ext cx="6877995" cy="4495800"/>
            <a:chOff x="904402" y="1752600"/>
            <a:chExt cx="6877995" cy="4495800"/>
          </a:xfrm>
        </p:grpSpPr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64312440"/>
                </p:ext>
              </p:extLst>
            </p:nvPr>
          </p:nvGraphicFramePr>
          <p:xfrm>
            <a:off x="904402" y="1752600"/>
            <a:ext cx="6877995" cy="4495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1137" name="Chart" r:id="rId4" imgW="11801475" imgH="7715250" progId="Excel.Chart.8">
                    <p:embed/>
                  </p:oleObj>
                </mc:Choice>
                <mc:Fallback>
                  <p:oleObj name="Chart" r:id="rId4" imgW="11801475" imgH="7715250" progId="Excel.Chart.8">
                    <p:embed/>
                    <p:pic>
                      <p:nvPicPr>
                        <p:cNvPr id="8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04402" y="1752600"/>
                          <a:ext cx="6877995" cy="4495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TextBox 8"/>
            <p:cNvSpPr txBox="1"/>
            <p:nvPr/>
          </p:nvSpPr>
          <p:spPr>
            <a:xfrm>
              <a:off x="2775336" y="5210579"/>
              <a:ext cx="102293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+mn-lt"/>
                </a:rPr>
                <a:t>EEI 0.27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104801" y="5210579"/>
              <a:ext cx="102293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+mn-lt"/>
                </a:rPr>
                <a:t>EEI 0.23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247802" y="5225357"/>
              <a:ext cx="109829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+mn-lt"/>
                </a:rPr>
                <a:t>EEI 0.20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238402" y="5229377"/>
              <a:ext cx="1534643" cy="92333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EEI 0.17</a:t>
              </a:r>
            </a:p>
            <a:p>
              <a:pPr algn="ctr"/>
              <a:r>
                <a:rPr lang="en-US" b="1" dirty="0"/>
                <a:t>MAGNA3 </a:t>
              </a:r>
            </a:p>
            <a:p>
              <a:pPr algn="ctr"/>
              <a:r>
                <a:rPr lang="en-US" b="1" dirty="0"/>
                <a:t>65-120</a:t>
              </a:r>
            </a:p>
          </p:txBody>
        </p:sp>
      </p:grpSp>
      <p:sp>
        <p:nvSpPr>
          <p:cNvPr id="20" name="Oval 19"/>
          <p:cNvSpPr/>
          <p:nvPr/>
        </p:nvSpPr>
        <p:spPr>
          <a:xfrm>
            <a:off x="4343399" y="1676400"/>
            <a:ext cx="4323201" cy="2209800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75% Energy Reduction</a:t>
            </a:r>
          </a:p>
          <a:p>
            <a:pPr algn="ctr"/>
            <a:r>
              <a:rPr lang="en-US" sz="2800" b="1" dirty="0">
                <a:solidFill>
                  <a:srgbClr val="C00000"/>
                </a:solidFill>
              </a:rPr>
              <a:t>before AUTO</a:t>
            </a:r>
            <a:r>
              <a:rPr lang="en-US" sz="2800" b="1" i="1" dirty="0">
                <a:solidFill>
                  <a:srgbClr val="C00000"/>
                </a:solidFill>
              </a:rPr>
              <a:t>ADAPT</a:t>
            </a:r>
          </a:p>
        </p:txBody>
      </p:sp>
    </p:spTree>
    <p:extLst>
      <p:ext uri="{BB962C8B-B14F-4D97-AF65-F5344CB8AC3E}">
        <p14:creationId xmlns:p14="http://schemas.microsoft.com/office/powerpoint/2010/main" val="1469064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Everyone benefits from MAGNA3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000" y="1515053"/>
            <a:ext cx="8421524" cy="4567404"/>
          </a:xfrm>
        </p:spPr>
        <p:txBody>
          <a:bodyPr/>
          <a:lstStyle/>
          <a:p>
            <a:r>
              <a:rPr lang="en-US" sz="2800" b="1" dirty="0"/>
              <a:t>Engineers</a:t>
            </a:r>
          </a:p>
          <a:p>
            <a:endParaRPr lang="en-US" sz="2800" b="1" dirty="0"/>
          </a:p>
          <a:p>
            <a:r>
              <a:rPr lang="en-US" sz="2800" b="1" dirty="0"/>
              <a:t>Contractors</a:t>
            </a:r>
          </a:p>
          <a:p>
            <a:endParaRPr lang="en-US" sz="2800" b="1" dirty="0"/>
          </a:p>
          <a:p>
            <a:r>
              <a:rPr lang="en-US" sz="2800" b="1" dirty="0"/>
              <a:t>Maintenance Managers</a:t>
            </a:r>
          </a:p>
          <a:p>
            <a:endParaRPr lang="en-US" sz="2800" b="1" dirty="0"/>
          </a:p>
          <a:p>
            <a:r>
              <a:rPr lang="en-US" sz="2800" b="1" dirty="0"/>
              <a:t>Owners</a:t>
            </a:r>
          </a:p>
          <a:p>
            <a:endParaRPr lang="en-US" sz="2800" b="1" dirty="0"/>
          </a:p>
          <a:p>
            <a:r>
              <a:rPr lang="en-US" sz="2800" b="1" dirty="0"/>
              <a:t>You too</a:t>
            </a:r>
          </a:p>
        </p:txBody>
      </p:sp>
    </p:spTree>
    <p:extLst>
      <p:ext uri="{BB962C8B-B14F-4D97-AF65-F5344CB8AC3E}">
        <p14:creationId xmlns:p14="http://schemas.microsoft.com/office/powerpoint/2010/main" val="678883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76200" y="457200"/>
            <a:ext cx="8686800" cy="5410199"/>
            <a:chOff x="4038600" y="513943"/>
            <a:chExt cx="4286750" cy="2538573"/>
          </a:xfrm>
        </p:grpSpPr>
        <p:pic>
          <p:nvPicPr>
            <p:cNvPr id="5" name="Picture 2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8600" y="513943"/>
              <a:ext cx="2819400" cy="25385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1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6011" y="1368910"/>
              <a:ext cx="1519339" cy="1528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Title 1"/>
          <p:cNvSpPr txBox="1">
            <a:spLocks/>
          </p:cNvSpPr>
          <p:nvPr/>
        </p:nvSpPr>
        <p:spPr>
          <a:xfrm>
            <a:off x="358269" y="360000"/>
            <a:ext cx="8423255" cy="5539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11497B"/>
                </a:solidFill>
                <a:latin typeface="Grundfos TheSans V2" pitchFamily="34" charset="0"/>
                <a:ea typeface="+mj-ea"/>
                <a:cs typeface="Adobe Arabic" pitchFamily="18" charset="-78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/>
              <a:t>We already have Magna -  Why MAGNA3?</a:t>
            </a:r>
          </a:p>
        </p:txBody>
      </p:sp>
    </p:spTree>
    <p:extLst>
      <p:ext uri="{BB962C8B-B14F-4D97-AF65-F5344CB8AC3E}">
        <p14:creationId xmlns:p14="http://schemas.microsoft.com/office/powerpoint/2010/main" val="3233644877"/>
      </p:ext>
    </p:extLst>
  </p:cSld>
  <p:clrMapOvr>
    <a:masterClrMapping/>
  </p:clrMapOvr>
  <p:transition>
    <p:random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28600"/>
            <a:ext cx="8423255" cy="553998"/>
          </a:xfrm>
        </p:spPr>
        <p:txBody>
          <a:bodyPr/>
          <a:lstStyle/>
          <a:p>
            <a:r>
              <a:rPr lang="en-US" dirty="0"/>
              <a:t>MAGNA1 is “Lean and Mean”</a:t>
            </a:r>
          </a:p>
        </p:txBody>
      </p:sp>
      <p:pic>
        <p:nvPicPr>
          <p:cNvPr id="6146" name="Picture 2" descr="http://www.grundfos.com/products/find-product/magna1/_jcr_content/banner_carousel/file1_1.resize.banner_carousel.jpg/135548775727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" y="838200"/>
            <a:ext cx="9045262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4953000"/>
            <a:ext cx="303583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Control Settings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/>
              <a:t>3 Constant Curve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/>
              <a:t>3 Constant Pressure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/>
              <a:t>3 Proportional Pressure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93031" y="4935682"/>
            <a:ext cx="197842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Interface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/>
              <a:t>Grundfos Eye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/>
              <a:t>LED Field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/>
              <a:t>Single Button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48400" y="4959927"/>
            <a:ext cx="19734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Communication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/>
              <a:t>None</a:t>
            </a:r>
          </a:p>
        </p:txBody>
      </p:sp>
    </p:spTree>
    <p:extLst>
      <p:ext uri="{BB962C8B-B14F-4D97-AF65-F5344CB8AC3E}">
        <p14:creationId xmlns:p14="http://schemas.microsoft.com/office/powerpoint/2010/main" val="29729761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grundfos.com/products/find-product/magna1/_jcr_content/banner_carousel/file1_1.resize.banner_carousel.jpg/135548775727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192" y="1260289"/>
            <a:ext cx="4561047" cy="1580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://www.pumpendiscounter.de/shop_cfg/ReigaGbR/GF_97924660_Magna3_B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2" t="12504" r="7851" b="19798"/>
          <a:stretch/>
        </p:blipFill>
        <p:spPr bwMode="auto">
          <a:xfrm>
            <a:off x="228600" y="1066800"/>
            <a:ext cx="3516842" cy="2394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965" y="1260289"/>
            <a:ext cx="1995877" cy="1571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4800" y="152400"/>
            <a:ext cx="4495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+mn-lt"/>
              </a:rPr>
              <a:t>A Solution for Every Job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48105" y="3878929"/>
            <a:ext cx="1677832" cy="2369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2"/>
                </a:solidFill>
              </a:rPr>
              <a:t>MAGNA3</a:t>
            </a:r>
          </a:p>
          <a:p>
            <a:r>
              <a:rPr lang="en-US" sz="1500" dirty="0">
                <a:solidFill>
                  <a:schemeClr val="tx2"/>
                </a:solidFill>
              </a:rPr>
              <a:t>Whisper Quiet</a:t>
            </a:r>
          </a:p>
          <a:p>
            <a:r>
              <a:rPr lang="en-US" sz="1500" dirty="0">
                <a:solidFill>
                  <a:schemeClr val="tx2"/>
                </a:solidFill>
              </a:rPr>
              <a:t>Maintenance Free</a:t>
            </a:r>
          </a:p>
          <a:p>
            <a:r>
              <a:rPr lang="en-US" sz="1500" dirty="0">
                <a:solidFill>
                  <a:schemeClr val="tx2"/>
                </a:solidFill>
                <a:latin typeface="+mn-lt"/>
              </a:rPr>
              <a:t>Highest Efficiency</a:t>
            </a:r>
          </a:p>
          <a:p>
            <a:r>
              <a:rPr lang="en-US" sz="1500" dirty="0">
                <a:solidFill>
                  <a:schemeClr val="tx2"/>
                </a:solidFill>
              </a:rPr>
              <a:t>AUTOADAPT</a:t>
            </a:r>
          </a:p>
          <a:p>
            <a:r>
              <a:rPr lang="en-US" sz="1500" dirty="0">
                <a:solidFill>
                  <a:schemeClr val="tx2"/>
                </a:solidFill>
                <a:latin typeface="+mn-lt"/>
              </a:rPr>
              <a:t>FLOWADAPT</a:t>
            </a:r>
          </a:p>
          <a:p>
            <a:r>
              <a:rPr lang="en-US" sz="1500" dirty="0">
                <a:solidFill>
                  <a:schemeClr val="tx2"/>
                </a:solidFill>
              </a:rPr>
              <a:t>Monitoring</a:t>
            </a:r>
          </a:p>
          <a:p>
            <a:r>
              <a:rPr lang="en-US" sz="1500" dirty="0">
                <a:solidFill>
                  <a:schemeClr val="tx2"/>
                </a:solidFill>
                <a:latin typeface="+mn-lt"/>
              </a:rPr>
              <a:t>Communication</a:t>
            </a:r>
          </a:p>
          <a:p>
            <a:r>
              <a:rPr lang="en-US" sz="1500" dirty="0">
                <a:solidFill>
                  <a:schemeClr val="tx2"/>
                </a:solidFill>
              </a:rPr>
              <a:t>and more…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91987" y="3878929"/>
            <a:ext cx="1677832" cy="12157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2"/>
                </a:solidFill>
              </a:rPr>
              <a:t>UPS</a:t>
            </a:r>
          </a:p>
          <a:p>
            <a:r>
              <a:rPr lang="en-US" sz="1500" dirty="0">
                <a:solidFill>
                  <a:schemeClr val="tx2"/>
                </a:solidFill>
              </a:rPr>
              <a:t>Whisper Quiet</a:t>
            </a:r>
          </a:p>
          <a:p>
            <a:r>
              <a:rPr lang="en-US" sz="1500" dirty="0">
                <a:solidFill>
                  <a:schemeClr val="tx2"/>
                </a:solidFill>
                <a:latin typeface="+mn-lt"/>
              </a:rPr>
              <a:t>Maintenance Free</a:t>
            </a:r>
          </a:p>
          <a:p>
            <a:r>
              <a:rPr lang="en-US" sz="1500" dirty="0">
                <a:solidFill>
                  <a:schemeClr val="tx2"/>
                </a:solidFill>
              </a:rPr>
              <a:t>3-Speed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87974" y="3878929"/>
            <a:ext cx="2131481" cy="19082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2"/>
                </a:solidFill>
              </a:rPr>
              <a:t>MAGNA1</a:t>
            </a:r>
          </a:p>
          <a:p>
            <a:r>
              <a:rPr lang="en-US" sz="1500" dirty="0">
                <a:solidFill>
                  <a:schemeClr val="tx2"/>
                </a:solidFill>
                <a:latin typeface="+mn-lt"/>
              </a:rPr>
              <a:t>Whisper Quiet</a:t>
            </a:r>
          </a:p>
          <a:p>
            <a:r>
              <a:rPr lang="en-US" sz="1500" dirty="0">
                <a:solidFill>
                  <a:schemeClr val="tx2"/>
                </a:solidFill>
              </a:rPr>
              <a:t>Maintenance Free</a:t>
            </a:r>
          </a:p>
          <a:p>
            <a:r>
              <a:rPr lang="en-US" sz="1500" dirty="0">
                <a:solidFill>
                  <a:schemeClr val="tx2"/>
                </a:solidFill>
              </a:rPr>
              <a:t>High Efficiency</a:t>
            </a:r>
          </a:p>
          <a:p>
            <a:r>
              <a:rPr lang="en-US" sz="1500" dirty="0">
                <a:solidFill>
                  <a:schemeClr val="tx2"/>
                </a:solidFill>
                <a:latin typeface="+mn-lt"/>
              </a:rPr>
              <a:t>3-Speed</a:t>
            </a:r>
          </a:p>
          <a:p>
            <a:r>
              <a:rPr lang="en-US" sz="1500" dirty="0">
                <a:solidFill>
                  <a:schemeClr val="tx2"/>
                </a:solidFill>
              </a:rPr>
              <a:t>3-Constant Pressure</a:t>
            </a:r>
          </a:p>
          <a:p>
            <a:r>
              <a:rPr lang="en-US" sz="1500" dirty="0">
                <a:solidFill>
                  <a:schemeClr val="tx2"/>
                </a:solidFill>
                <a:latin typeface="+mn-lt"/>
              </a:rPr>
              <a:t>3-Proportional Pressure</a:t>
            </a:r>
          </a:p>
        </p:txBody>
      </p:sp>
    </p:spTree>
    <p:extLst>
      <p:ext uri="{BB962C8B-B14F-4D97-AF65-F5344CB8AC3E}">
        <p14:creationId xmlns:p14="http://schemas.microsoft.com/office/powerpoint/2010/main" val="23176002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0720" y="228600"/>
            <a:ext cx="8077200" cy="430887"/>
          </a:xfrm>
        </p:spPr>
        <p:txBody>
          <a:bodyPr/>
          <a:lstStyle/>
          <a:p>
            <a:r>
              <a:rPr lang="en-US" sz="2800" dirty="0"/>
              <a:t>MAGNA3 offers the broadest range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199" y="1176089"/>
            <a:ext cx="8001000" cy="4663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42905" y="914400"/>
            <a:ext cx="4701095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</a:rPr>
              <a:t>14 Models</a:t>
            </a:r>
          </a:p>
          <a:p>
            <a:r>
              <a:rPr lang="en-US" sz="2000" dirty="0">
                <a:solidFill>
                  <a:schemeClr val="tx2"/>
                </a:solidFill>
              </a:rPr>
              <a:t>	11 Single head</a:t>
            </a:r>
          </a:p>
          <a:p>
            <a:r>
              <a:rPr lang="en-US" sz="2000" dirty="0">
                <a:solidFill>
                  <a:schemeClr val="tx2"/>
                </a:solidFill>
              </a:rPr>
              <a:t>	3 Twin head</a:t>
            </a:r>
          </a:p>
          <a:p>
            <a:r>
              <a:rPr lang="en-US" sz="2000" dirty="0">
                <a:solidFill>
                  <a:schemeClr val="tx2"/>
                </a:solidFill>
              </a:rPr>
              <a:t>Voltage variants increased</a:t>
            </a:r>
          </a:p>
          <a:p>
            <a:r>
              <a:rPr lang="en-US" sz="2000" dirty="0">
                <a:solidFill>
                  <a:schemeClr val="tx2"/>
                </a:solidFill>
              </a:rPr>
              <a:t>	115V up to 1HP</a:t>
            </a:r>
          </a:p>
          <a:p>
            <a:pPr lvl="1"/>
            <a:r>
              <a:rPr lang="en-US" sz="2000" dirty="0">
                <a:solidFill>
                  <a:schemeClr val="tx2"/>
                </a:solidFill>
              </a:rPr>
              <a:t>	208-230V all </a:t>
            </a:r>
          </a:p>
          <a:p>
            <a:r>
              <a:rPr lang="en-US" sz="2000" dirty="0">
                <a:solidFill>
                  <a:schemeClr val="tx2"/>
                </a:solidFill>
              </a:rPr>
              <a:t>Liquid Temperature range expanded</a:t>
            </a:r>
          </a:p>
          <a:p>
            <a:pPr lvl="1"/>
            <a:r>
              <a:rPr lang="en-US" sz="2000" dirty="0">
                <a:solidFill>
                  <a:schemeClr val="tx2"/>
                </a:solidFill>
              </a:rPr>
              <a:t>	14F to 230F</a:t>
            </a:r>
          </a:p>
          <a:p>
            <a:r>
              <a:rPr lang="en-US" sz="2000" dirty="0">
                <a:solidFill>
                  <a:schemeClr val="tx2"/>
                </a:solidFill>
              </a:rPr>
              <a:t>Cast Iron and Stainless (single head only)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178674"/>
            <a:ext cx="2137840" cy="1320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94755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360000"/>
            <a:ext cx="8915399" cy="430887"/>
          </a:xfrm>
        </p:spPr>
        <p:txBody>
          <a:bodyPr/>
          <a:lstStyle/>
          <a:p>
            <a:pPr algn="ctr"/>
            <a:r>
              <a:rPr lang="en-US" sz="2800" dirty="0"/>
              <a:t>The MAGNA3 saves more energy than any other circulator</a:t>
            </a:r>
          </a:p>
        </p:txBody>
      </p:sp>
      <p:sp>
        <p:nvSpPr>
          <p:cNvPr id="5" name="Rectangle 4"/>
          <p:cNvSpPr>
            <a:spLocks noChangeAspect="1"/>
          </p:cNvSpPr>
          <p:nvPr/>
        </p:nvSpPr>
        <p:spPr>
          <a:xfrm>
            <a:off x="2277533" y="1371600"/>
            <a:ext cx="2370667" cy="2286000"/>
          </a:xfrm>
          <a:prstGeom prst="rect">
            <a:avLst/>
          </a:prstGeom>
          <a:solidFill>
            <a:srgbClr val="A00C26"/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/>
              <a:t>Hydraulic Efficiency</a:t>
            </a:r>
          </a:p>
          <a:p>
            <a:pPr algn="ctr"/>
            <a:endParaRPr lang="en-US" sz="2000" b="1" u="sng" dirty="0"/>
          </a:p>
          <a:p>
            <a:pPr algn="ctr"/>
            <a:endParaRPr lang="en-US" dirty="0"/>
          </a:p>
          <a:p>
            <a:pPr algn="ctr"/>
            <a:r>
              <a:rPr lang="en-US" sz="4800" dirty="0"/>
              <a:t>10-15%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	</a:t>
            </a:r>
          </a:p>
        </p:txBody>
      </p:sp>
      <p:sp>
        <p:nvSpPr>
          <p:cNvPr id="6" name="Rectangle 5"/>
          <p:cNvSpPr>
            <a:spLocks noChangeAspect="1"/>
          </p:cNvSpPr>
          <p:nvPr/>
        </p:nvSpPr>
        <p:spPr>
          <a:xfrm>
            <a:off x="4648200" y="1371600"/>
            <a:ext cx="2370667" cy="2286000"/>
          </a:xfrm>
          <a:prstGeom prst="rect">
            <a:avLst/>
          </a:prstGeom>
          <a:solidFill>
            <a:srgbClr val="E1861B"/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b="1" u="sng" dirty="0">
                <a:solidFill>
                  <a:prstClr val="white"/>
                </a:solidFill>
              </a:rPr>
              <a:t>Electric Efficiency</a:t>
            </a:r>
          </a:p>
          <a:p>
            <a:pPr lvl="0" algn="ctr"/>
            <a:endParaRPr lang="en-US" sz="2000" b="1" u="sng" dirty="0">
              <a:solidFill>
                <a:prstClr val="white"/>
              </a:solidFill>
            </a:endParaRPr>
          </a:p>
          <a:p>
            <a:pPr lvl="0" algn="ctr"/>
            <a:endParaRPr lang="en-US" dirty="0">
              <a:solidFill>
                <a:prstClr val="white"/>
              </a:solidFill>
            </a:endParaRPr>
          </a:p>
          <a:p>
            <a:pPr lvl="0" algn="ctr"/>
            <a:r>
              <a:rPr lang="en-US" sz="4800" dirty="0">
                <a:solidFill>
                  <a:prstClr val="white"/>
                </a:solidFill>
              </a:rPr>
              <a:t>10-20%</a:t>
            </a:r>
          </a:p>
          <a:p>
            <a:pPr lvl="0" algn="ctr"/>
            <a:endParaRPr lang="en-US" dirty="0">
              <a:solidFill>
                <a:prstClr val="white"/>
              </a:solidFill>
            </a:endParaRPr>
          </a:p>
          <a:p>
            <a:pPr lvl="0" algn="ctr"/>
            <a:r>
              <a:rPr lang="en-US" dirty="0">
                <a:solidFill>
                  <a:prstClr val="white"/>
                </a:solidFill>
              </a:rPr>
              <a:t>	</a:t>
            </a:r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2277533" y="3657600"/>
            <a:ext cx="2370667" cy="2286000"/>
          </a:xfrm>
          <a:prstGeom prst="rect">
            <a:avLst/>
          </a:prstGeom>
          <a:solidFill>
            <a:srgbClr val="064B87"/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/>
              <a:t>Logic &amp; Control</a:t>
            </a:r>
          </a:p>
          <a:p>
            <a:pPr algn="ctr"/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/>
              <a:t>CP 	30%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/>
              <a:t>PP	55%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dirty="0"/>
              <a:t>AA 	65%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dirty="0"/>
              <a:t>FLOWADAPT ..</a:t>
            </a:r>
          </a:p>
          <a:p>
            <a:pPr algn="ctr"/>
            <a:endParaRPr lang="en-US" dirty="0"/>
          </a:p>
        </p:txBody>
      </p:sp>
      <p:sp>
        <p:nvSpPr>
          <p:cNvPr id="8" name="Rectangle 7"/>
          <p:cNvSpPr>
            <a:spLocks noChangeAspect="1"/>
          </p:cNvSpPr>
          <p:nvPr/>
        </p:nvSpPr>
        <p:spPr>
          <a:xfrm>
            <a:off x="4648199" y="3654136"/>
            <a:ext cx="2370667" cy="2286000"/>
          </a:xfrm>
          <a:prstGeom prst="rect">
            <a:avLst/>
          </a:prstGeom>
          <a:solidFill>
            <a:srgbClr val="06A026"/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/>
              <a:t>Installation &amp;</a:t>
            </a:r>
          </a:p>
          <a:p>
            <a:pPr algn="ctr"/>
            <a:r>
              <a:rPr lang="en-US" sz="2000" b="1" u="sng" dirty="0"/>
              <a:t> Persistence</a:t>
            </a:r>
          </a:p>
          <a:p>
            <a:pPr algn="ctr"/>
            <a:endParaRPr lang="en-US" sz="2000" dirty="0"/>
          </a:p>
          <a:p>
            <a:pPr algn="ctr"/>
            <a:r>
              <a:rPr lang="en-US" sz="2000" dirty="0"/>
              <a:t>Continuous Improvement for Actual System Needs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977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8269" y="360000"/>
            <a:ext cx="8423255" cy="430887"/>
          </a:xfrm>
        </p:spPr>
        <p:txBody>
          <a:bodyPr/>
          <a:lstStyle/>
          <a:p>
            <a:r>
              <a:rPr lang="en-US" sz="2800" dirty="0"/>
              <a:t>Efficiency - “Leave no stone unturned”</a:t>
            </a:r>
          </a:p>
        </p:txBody>
      </p:sp>
      <p:pic>
        <p:nvPicPr>
          <p:cNvPr id="4" name="Picture 5" descr="RW_EXP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6242"/>
            <a:ext cx="9144000" cy="535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2667000" y="5339135"/>
            <a:ext cx="3429000" cy="10616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Integrated Grundfos Sensor, Diff. Press &amp; Temperature</a:t>
            </a:r>
          </a:p>
        </p:txBody>
      </p:sp>
      <p:sp>
        <p:nvSpPr>
          <p:cNvPr id="7" name="Oval 6"/>
          <p:cNvSpPr/>
          <p:nvPr/>
        </p:nvSpPr>
        <p:spPr>
          <a:xfrm>
            <a:off x="228600" y="1139575"/>
            <a:ext cx="3429000" cy="10616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Optimized 3D Hydraulic Design</a:t>
            </a:r>
          </a:p>
        </p:txBody>
      </p:sp>
      <p:sp>
        <p:nvSpPr>
          <p:cNvPr id="8" name="Oval 7"/>
          <p:cNvSpPr/>
          <p:nvPr/>
        </p:nvSpPr>
        <p:spPr>
          <a:xfrm>
            <a:off x="3962400" y="1219200"/>
            <a:ext cx="3429000" cy="10616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Permanent Magnet Rotor – Stronger Magnets</a:t>
            </a:r>
          </a:p>
        </p:txBody>
      </p:sp>
      <p:sp>
        <p:nvSpPr>
          <p:cNvPr id="9" name="Oval 8"/>
          <p:cNvSpPr/>
          <p:nvPr/>
        </p:nvSpPr>
        <p:spPr>
          <a:xfrm>
            <a:off x="1943100" y="3810000"/>
            <a:ext cx="3429000" cy="10616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Composite Rotor Can – reduced magnetic losses</a:t>
            </a:r>
          </a:p>
        </p:txBody>
      </p:sp>
      <p:sp>
        <p:nvSpPr>
          <p:cNvPr id="10" name="Oval 9"/>
          <p:cNvSpPr/>
          <p:nvPr/>
        </p:nvSpPr>
        <p:spPr>
          <a:xfrm>
            <a:off x="3715820" y="2438400"/>
            <a:ext cx="3429000" cy="10616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Compact Stator – reduces copper and resistance losses</a:t>
            </a:r>
          </a:p>
        </p:txBody>
      </p:sp>
      <p:sp>
        <p:nvSpPr>
          <p:cNvPr id="11" name="Oval 10"/>
          <p:cNvSpPr/>
          <p:nvPr/>
        </p:nvSpPr>
        <p:spPr>
          <a:xfrm>
            <a:off x="23117" y="2045413"/>
            <a:ext cx="3429000" cy="10616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Insulation Shell reduces heat loss through pump housing</a:t>
            </a:r>
          </a:p>
        </p:txBody>
      </p:sp>
      <p:sp>
        <p:nvSpPr>
          <p:cNvPr id="12" name="Oval 11"/>
          <p:cNvSpPr/>
          <p:nvPr/>
        </p:nvSpPr>
        <p:spPr>
          <a:xfrm>
            <a:off x="5715000" y="4724400"/>
            <a:ext cx="3429000" cy="10616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Intelligent control sizes pump for demand</a:t>
            </a:r>
          </a:p>
        </p:txBody>
      </p:sp>
      <p:sp>
        <p:nvSpPr>
          <p:cNvPr id="13" name="Oval 12"/>
          <p:cNvSpPr/>
          <p:nvPr/>
        </p:nvSpPr>
        <p:spPr>
          <a:xfrm>
            <a:off x="5715000" y="4876800"/>
            <a:ext cx="3429000" cy="10616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Intelligent Monitoring </a:t>
            </a:r>
          </a:p>
          <a:p>
            <a:pPr algn="ctr"/>
            <a:r>
              <a:rPr lang="en-US" dirty="0"/>
              <a:t>provides system performance</a:t>
            </a:r>
          </a:p>
        </p:txBody>
      </p:sp>
    </p:spTree>
    <p:extLst>
      <p:ext uri="{BB962C8B-B14F-4D97-AF65-F5344CB8AC3E}">
        <p14:creationId xmlns:p14="http://schemas.microsoft.com/office/powerpoint/2010/main" val="1370685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04800"/>
            <a:ext cx="8423255" cy="553998"/>
          </a:xfrm>
        </p:spPr>
        <p:txBody>
          <a:bodyPr/>
          <a:lstStyle/>
          <a:p>
            <a:pPr algn="ctr"/>
            <a:r>
              <a:rPr lang="en-US" dirty="0"/>
              <a:t>A Few Comments on Curves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-2514600" y="-1066800"/>
            <a:ext cx="9144000" cy="8915400"/>
            <a:chOff x="1447800" y="151048"/>
            <a:chExt cx="3827993" cy="6173552"/>
          </a:xfrm>
        </p:grpSpPr>
        <p:sp>
          <p:nvSpPr>
            <p:cNvPr id="4" name="Arc 3"/>
            <p:cNvSpPr/>
            <p:nvPr/>
          </p:nvSpPr>
          <p:spPr>
            <a:xfrm>
              <a:off x="1447800" y="2362200"/>
              <a:ext cx="3733800" cy="3962400"/>
            </a:xfrm>
            <a:prstGeom prst="arc">
              <a:avLst>
                <a:gd name="adj1" fmla="val 16822963"/>
                <a:gd name="adj2" fmla="val 21447029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Arc 4"/>
            <p:cNvSpPr/>
            <p:nvPr/>
          </p:nvSpPr>
          <p:spPr>
            <a:xfrm rot="11167444" flipH="1">
              <a:off x="2509161" y="151048"/>
              <a:ext cx="2077855" cy="4115298"/>
            </a:xfrm>
            <a:prstGeom prst="arc">
              <a:avLst>
                <a:gd name="adj1" fmla="val 16565219"/>
                <a:gd name="adj2" fmla="val 20976248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3541151" y="2208696"/>
              <a:ext cx="6937" cy="2045907"/>
            </a:xfrm>
            <a:prstGeom prst="line">
              <a:avLst/>
            </a:prstGeom>
            <a:ln w="412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3548088" y="4254603"/>
              <a:ext cx="1727705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Arc 12"/>
            <p:cNvSpPr/>
            <p:nvPr/>
          </p:nvSpPr>
          <p:spPr>
            <a:xfrm rot="11167444" flipH="1">
              <a:off x="2121164" y="163413"/>
              <a:ext cx="2853848" cy="4090567"/>
            </a:xfrm>
            <a:prstGeom prst="arc">
              <a:avLst>
                <a:gd name="adj1" fmla="val 16565219"/>
                <a:gd name="adj2" fmla="val 20708804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Arc 13"/>
            <p:cNvSpPr/>
            <p:nvPr/>
          </p:nvSpPr>
          <p:spPr>
            <a:xfrm rot="11167444" flipH="1">
              <a:off x="2986745" y="224540"/>
              <a:ext cx="1143916" cy="4122818"/>
            </a:xfrm>
            <a:prstGeom prst="arc">
              <a:avLst>
                <a:gd name="adj1" fmla="val 16727594"/>
                <a:gd name="adj2" fmla="val 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19045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360000"/>
            <a:ext cx="8839199" cy="861774"/>
          </a:xfrm>
        </p:spPr>
        <p:txBody>
          <a:bodyPr/>
          <a:lstStyle/>
          <a:p>
            <a:r>
              <a:rPr lang="en-US" sz="2800" dirty="0"/>
              <a:t>The MAGNA3 offers the most flexibility with </a:t>
            </a:r>
            <a:br>
              <a:rPr lang="en-US" sz="2800" dirty="0"/>
            </a:br>
            <a:r>
              <a:rPr lang="en-US" sz="2800" dirty="0"/>
              <a:t>Intelligent Control Modes.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752600"/>
            <a:ext cx="8421524" cy="3323987"/>
          </a:xfrm>
        </p:spPr>
        <p:txBody>
          <a:bodyPr/>
          <a:lstStyle/>
          <a:p>
            <a:r>
              <a:rPr lang="en-US" sz="2400" dirty="0"/>
              <a:t>Constant Curve</a:t>
            </a:r>
          </a:p>
          <a:p>
            <a:r>
              <a:rPr lang="en-US" sz="2400" dirty="0"/>
              <a:t>Constant Differential Pressure</a:t>
            </a:r>
          </a:p>
          <a:p>
            <a:r>
              <a:rPr lang="en-US" sz="2400" dirty="0"/>
              <a:t>Proportional Differential Pressure</a:t>
            </a:r>
          </a:p>
          <a:p>
            <a:r>
              <a:rPr lang="en-US" sz="2400" dirty="0"/>
              <a:t>AUTOADAPT</a:t>
            </a:r>
          </a:p>
          <a:p>
            <a:r>
              <a:rPr lang="en-US" sz="2400" dirty="0"/>
              <a:t>FLOWADAPT</a:t>
            </a:r>
          </a:p>
          <a:p>
            <a:r>
              <a:rPr lang="en-US" sz="2400" dirty="0"/>
              <a:t>Constant Temperature</a:t>
            </a:r>
          </a:p>
          <a:p>
            <a:r>
              <a:rPr lang="en-US" sz="2400" dirty="0"/>
              <a:t>Constant Differential Temperature</a:t>
            </a:r>
          </a:p>
          <a:p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295400"/>
            <a:ext cx="2634096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2023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52400" y="76200"/>
            <a:ext cx="88392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2"/>
                </a:solidFill>
              </a:rPr>
              <a:t>Electronically “Trim” pump performance</a:t>
            </a:r>
          </a:p>
          <a:p>
            <a:endParaRPr lang="en-US" sz="1500" dirty="0">
              <a:latin typeface="+mn-lt"/>
            </a:endParaRPr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122390"/>
            <a:ext cx="2137840" cy="1320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304800" y="962895"/>
            <a:ext cx="6422456" cy="5295900"/>
            <a:chOff x="304800" y="962895"/>
            <a:chExt cx="6422456" cy="5295900"/>
          </a:xfrm>
        </p:grpSpPr>
        <p:pic>
          <p:nvPicPr>
            <p:cNvPr id="1034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962895"/>
              <a:ext cx="5306443" cy="529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037" name="Straight Connector 1036"/>
            <p:cNvCxnSpPr/>
            <p:nvPr/>
          </p:nvCxnSpPr>
          <p:spPr>
            <a:xfrm>
              <a:off x="457200" y="2258295"/>
              <a:ext cx="1066800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1524000" y="2258295"/>
              <a:ext cx="2667000" cy="198120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V="1">
              <a:off x="533400" y="5153895"/>
              <a:ext cx="990600" cy="45720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1524000" y="5153895"/>
              <a:ext cx="2667000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2" name="Freeform 1041"/>
            <p:cNvSpPr/>
            <p:nvPr/>
          </p:nvSpPr>
          <p:spPr>
            <a:xfrm>
              <a:off x="489857" y="1539838"/>
              <a:ext cx="4648200" cy="2710543"/>
            </a:xfrm>
            <a:custGeom>
              <a:avLst/>
              <a:gdLst>
                <a:gd name="connsiteX0" fmla="*/ 0 w 4648200"/>
                <a:gd name="connsiteY0" fmla="*/ 696686 h 2710543"/>
                <a:gd name="connsiteX1" fmla="*/ 1045029 w 4648200"/>
                <a:gd name="connsiteY1" fmla="*/ 696686 h 2710543"/>
                <a:gd name="connsiteX2" fmla="*/ 3733800 w 4648200"/>
                <a:gd name="connsiteY2" fmla="*/ 2699657 h 2710543"/>
                <a:gd name="connsiteX3" fmla="*/ 3788229 w 4648200"/>
                <a:gd name="connsiteY3" fmla="*/ 2710543 h 2710543"/>
                <a:gd name="connsiteX4" fmla="*/ 4648200 w 4648200"/>
                <a:gd name="connsiteY4" fmla="*/ 2612571 h 2710543"/>
                <a:gd name="connsiteX5" fmla="*/ 1219200 w 4648200"/>
                <a:gd name="connsiteY5" fmla="*/ 32657 h 2710543"/>
                <a:gd name="connsiteX6" fmla="*/ 859972 w 4648200"/>
                <a:gd name="connsiteY6" fmla="*/ 0 h 2710543"/>
                <a:gd name="connsiteX7" fmla="*/ 609600 w 4648200"/>
                <a:gd name="connsiteY7" fmla="*/ 0 h 2710543"/>
                <a:gd name="connsiteX8" fmla="*/ 359229 w 4648200"/>
                <a:gd name="connsiteY8" fmla="*/ 0 h 2710543"/>
                <a:gd name="connsiteX9" fmla="*/ 76200 w 4648200"/>
                <a:gd name="connsiteY9" fmla="*/ 43543 h 2710543"/>
                <a:gd name="connsiteX10" fmla="*/ 10886 w 4648200"/>
                <a:gd name="connsiteY10" fmla="*/ 65314 h 2710543"/>
                <a:gd name="connsiteX11" fmla="*/ 0 w 4648200"/>
                <a:gd name="connsiteY11" fmla="*/ 696686 h 2710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648200" h="2710543">
                  <a:moveTo>
                    <a:pt x="0" y="696686"/>
                  </a:moveTo>
                  <a:lnTo>
                    <a:pt x="1045029" y="696686"/>
                  </a:lnTo>
                  <a:lnTo>
                    <a:pt x="3733800" y="2699657"/>
                  </a:lnTo>
                  <a:lnTo>
                    <a:pt x="3788229" y="2710543"/>
                  </a:lnTo>
                  <a:lnTo>
                    <a:pt x="4648200" y="2612571"/>
                  </a:lnTo>
                  <a:lnTo>
                    <a:pt x="1219200" y="32657"/>
                  </a:lnTo>
                  <a:lnTo>
                    <a:pt x="859972" y="0"/>
                  </a:lnTo>
                  <a:lnTo>
                    <a:pt x="609600" y="0"/>
                  </a:lnTo>
                  <a:lnTo>
                    <a:pt x="359229" y="0"/>
                  </a:lnTo>
                  <a:lnTo>
                    <a:pt x="76200" y="43543"/>
                  </a:lnTo>
                  <a:lnTo>
                    <a:pt x="10886" y="65314"/>
                  </a:lnTo>
                  <a:lnTo>
                    <a:pt x="0" y="696686"/>
                  </a:lnTo>
                  <a:close/>
                </a:path>
              </a:pathLst>
            </a:custGeom>
            <a:solidFill>
              <a:srgbClr val="92D050">
                <a:alpha val="4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3" name="Freeform 1042"/>
            <p:cNvSpPr/>
            <p:nvPr/>
          </p:nvSpPr>
          <p:spPr>
            <a:xfrm>
              <a:off x="500743" y="4762009"/>
              <a:ext cx="4582886" cy="859972"/>
            </a:xfrm>
            <a:custGeom>
              <a:avLst/>
              <a:gdLst>
                <a:gd name="connsiteX0" fmla="*/ 0 w 4582886"/>
                <a:gd name="connsiteY0" fmla="*/ 859972 h 859972"/>
                <a:gd name="connsiteX1" fmla="*/ 0 w 4582886"/>
                <a:gd name="connsiteY1" fmla="*/ 859972 h 859972"/>
                <a:gd name="connsiteX2" fmla="*/ 0 w 4582886"/>
                <a:gd name="connsiteY2" fmla="*/ 620486 h 859972"/>
                <a:gd name="connsiteX3" fmla="*/ 1208314 w 4582886"/>
                <a:gd name="connsiteY3" fmla="*/ 0 h 859972"/>
                <a:gd name="connsiteX4" fmla="*/ 4582886 w 4582886"/>
                <a:gd name="connsiteY4" fmla="*/ 10886 h 859972"/>
                <a:gd name="connsiteX5" fmla="*/ 3744686 w 4582886"/>
                <a:gd name="connsiteY5" fmla="*/ 391886 h 859972"/>
                <a:gd name="connsiteX6" fmla="*/ 1045028 w 4582886"/>
                <a:gd name="connsiteY6" fmla="*/ 391886 h 859972"/>
                <a:gd name="connsiteX7" fmla="*/ 0 w 4582886"/>
                <a:gd name="connsiteY7" fmla="*/ 859972 h 859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82886" h="859972">
                  <a:moveTo>
                    <a:pt x="0" y="859972"/>
                  </a:moveTo>
                  <a:lnTo>
                    <a:pt x="0" y="859972"/>
                  </a:lnTo>
                  <a:lnTo>
                    <a:pt x="0" y="620486"/>
                  </a:lnTo>
                  <a:lnTo>
                    <a:pt x="1208314" y="0"/>
                  </a:lnTo>
                  <a:lnTo>
                    <a:pt x="4582886" y="10886"/>
                  </a:lnTo>
                  <a:lnTo>
                    <a:pt x="3744686" y="391886"/>
                  </a:lnTo>
                  <a:lnTo>
                    <a:pt x="1045028" y="391886"/>
                  </a:lnTo>
                  <a:lnTo>
                    <a:pt x="0" y="859972"/>
                  </a:lnTo>
                  <a:close/>
                </a:path>
              </a:pathLst>
            </a:custGeom>
            <a:solidFill>
              <a:srgbClr val="92D05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1243" y="1924920"/>
              <a:ext cx="1116013" cy="33718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" name="Rectangle 8"/>
          <p:cNvSpPr/>
          <p:nvPr/>
        </p:nvSpPr>
        <p:spPr>
          <a:xfrm>
            <a:off x="419099" y="4304809"/>
            <a:ext cx="5192144" cy="1632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 rot="16200000">
            <a:off x="-2300501" y="3501094"/>
            <a:ext cx="5297630" cy="217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306644"/>
      </p:ext>
    </p:extLst>
  </p:cSld>
  <p:clrMapOvr>
    <a:masterClrMapping/>
  </p:clrMapOvr>
</p:sld>
</file>

<file path=ppt/theme/theme1.xml><?xml version="1.0" encoding="utf-8"?>
<a:theme xmlns:a="http://schemas.openxmlformats.org/drawingml/2006/main" name="Grundfos_2012">
  <a:themeElements>
    <a:clrScheme name="Grundfos colours 01">
      <a:dk1>
        <a:sysClr val="windowText" lastClr="000000"/>
      </a:dk1>
      <a:lt1>
        <a:sysClr val="window" lastClr="FFFFFF"/>
      </a:lt1>
      <a:dk2>
        <a:srgbClr val="11497B"/>
      </a:dk2>
      <a:lt2>
        <a:srgbClr val="D6E0E9"/>
      </a:lt2>
      <a:accent1>
        <a:srgbClr val="0068B4"/>
      </a:accent1>
      <a:accent2>
        <a:srgbClr val="73A0CD"/>
      </a:accent2>
      <a:accent3>
        <a:srgbClr val="CFE6F9"/>
      </a:accent3>
      <a:accent4>
        <a:srgbClr val="5D5D5C"/>
      </a:accent4>
      <a:accent5>
        <a:srgbClr val="969A9C"/>
      </a:accent5>
      <a:accent6>
        <a:srgbClr val="E1E1DE"/>
      </a:accent6>
      <a:hlink>
        <a:srgbClr val="0000FF"/>
      </a:hlink>
      <a:folHlink>
        <a:srgbClr val="800080"/>
      </a:folHlink>
    </a:clrScheme>
    <a:fontScheme name="Grundfos Basic V2">
      <a:majorFont>
        <a:latin typeface="Grundfos TheSans V2"/>
        <a:ea typeface=""/>
        <a:cs typeface=""/>
      </a:majorFont>
      <a:minorFont>
        <a:latin typeface="Grundfos TheSans V2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1500" dirty="0"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Intro slides">
  <a:themeElements>
    <a:clrScheme name="Grundfos colours 01">
      <a:dk1>
        <a:sysClr val="windowText" lastClr="000000"/>
      </a:dk1>
      <a:lt1>
        <a:sysClr val="window" lastClr="FFFFFF"/>
      </a:lt1>
      <a:dk2>
        <a:srgbClr val="11497B"/>
      </a:dk2>
      <a:lt2>
        <a:srgbClr val="D6E0E9"/>
      </a:lt2>
      <a:accent1>
        <a:srgbClr val="0068B4"/>
      </a:accent1>
      <a:accent2>
        <a:srgbClr val="73A0CD"/>
      </a:accent2>
      <a:accent3>
        <a:srgbClr val="CFE6F9"/>
      </a:accent3>
      <a:accent4>
        <a:srgbClr val="5D5D5C"/>
      </a:accent4>
      <a:accent5>
        <a:srgbClr val="969A9C"/>
      </a:accent5>
      <a:accent6>
        <a:srgbClr val="E1E1DE"/>
      </a:accent6>
      <a:hlink>
        <a:srgbClr val="0000FF"/>
      </a:hlink>
      <a:folHlink>
        <a:srgbClr val="800080"/>
      </a:folHlink>
    </a:clrScheme>
    <a:fontScheme name="Grundfos Basic V2">
      <a:majorFont>
        <a:latin typeface="Grundfos TheSans V2"/>
        <a:ea typeface=""/>
        <a:cs typeface=""/>
      </a:majorFont>
      <a:minorFont>
        <a:latin typeface="Grundfos TheSans V2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Grundfos_2012">
  <a:themeElements>
    <a:clrScheme name="Grundfos colours 01">
      <a:dk1>
        <a:sysClr val="windowText" lastClr="000000"/>
      </a:dk1>
      <a:lt1>
        <a:sysClr val="window" lastClr="FFFFFF"/>
      </a:lt1>
      <a:dk2>
        <a:srgbClr val="11497B"/>
      </a:dk2>
      <a:lt2>
        <a:srgbClr val="D6E0E9"/>
      </a:lt2>
      <a:accent1>
        <a:srgbClr val="0068B4"/>
      </a:accent1>
      <a:accent2>
        <a:srgbClr val="73A0CD"/>
      </a:accent2>
      <a:accent3>
        <a:srgbClr val="CFE6F9"/>
      </a:accent3>
      <a:accent4>
        <a:srgbClr val="5D5D5C"/>
      </a:accent4>
      <a:accent5>
        <a:srgbClr val="969A9C"/>
      </a:accent5>
      <a:accent6>
        <a:srgbClr val="E1E1DE"/>
      </a:accent6>
      <a:hlink>
        <a:srgbClr val="0000FF"/>
      </a:hlink>
      <a:folHlink>
        <a:srgbClr val="800080"/>
      </a:folHlink>
    </a:clrScheme>
    <a:fontScheme name="Grundfos Basic V2">
      <a:majorFont>
        <a:latin typeface="Grundfos TheSans V2"/>
        <a:ea typeface=""/>
        <a:cs typeface=""/>
      </a:majorFont>
      <a:minorFont>
        <a:latin typeface="Grundfos TheSans V2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1500" dirty="0">
            <a:latin typeface="+mn-lt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1_Intro slides">
  <a:themeElements>
    <a:clrScheme name="Grundfos colours 01">
      <a:dk1>
        <a:sysClr val="windowText" lastClr="000000"/>
      </a:dk1>
      <a:lt1>
        <a:sysClr val="window" lastClr="FFFFFF"/>
      </a:lt1>
      <a:dk2>
        <a:srgbClr val="11497B"/>
      </a:dk2>
      <a:lt2>
        <a:srgbClr val="D6E0E9"/>
      </a:lt2>
      <a:accent1>
        <a:srgbClr val="0068B4"/>
      </a:accent1>
      <a:accent2>
        <a:srgbClr val="73A0CD"/>
      </a:accent2>
      <a:accent3>
        <a:srgbClr val="CFE6F9"/>
      </a:accent3>
      <a:accent4>
        <a:srgbClr val="5D5D5C"/>
      </a:accent4>
      <a:accent5>
        <a:srgbClr val="969A9C"/>
      </a:accent5>
      <a:accent6>
        <a:srgbClr val="E1E1DE"/>
      </a:accent6>
      <a:hlink>
        <a:srgbClr val="0000FF"/>
      </a:hlink>
      <a:folHlink>
        <a:srgbClr val="800080"/>
      </a:folHlink>
    </a:clrScheme>
    <a:fontScheme name="Grundfos Basic V2">
      <a:majorFont>
        <a:latin typeface="Grundfos TheSans V2"/>
        <a:ea typeface=""/>
        <a:cs typeface=""/>
      </a:majorFont>
      <a:minorFont>
        <a:latin typeface="Grundfos TheSans V2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_Grundfos_2012</Template>
  <TotalTime>0</TotalTime>
  <Words>1392</Words>
  <Application>Microsoft Office PowerPoint</Application>
  <PresentationFormat>On-screen Show (4:3)</PresentationFormat>
  <Paragraphs>340</Paragraphs>
  <Slides>31</Slides>
  <Notes>21</Notes>
  <HiddenSlides>2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Grundfos_2012</vt:lpstr>
      <vt:lpstr>Intro slides</vt:lpstr>
      <vt:lpstr>1_Grundfos_2012</vt:lpstr>
      <vt:lpstr>1_Intro slides</vt:lpstr>
      <vt:lpstr>PowerPoint Presentation</vt:lpstr>
      <vt:lpstr>PowerPoint Presentation</vt:lpstr>
      <vt:lpstr>PowerPoint Presentation</vt:lpstr>
      <vt:lpstr>MAGNA3 offers the broadest range</vt:lpstr>
      <vt:lpstr>The MAGNA3 saves more energy than any other circulator</vt:lpstr>
      <vt:lpstr>Efficiency - “Leave no stone unturned”</vt:lpstr>
      <vt:lpstr>A Few Comments on Curves</vt:lpstr>
      <vt:lpstr>The MAGNA3 offers the most flexibility with  Intelligent Control Modes.</vt:lpstr>
      <vt:lpstr>PowerPoint Presentation</vt:lpstr>
      <vt:lpstr>PowerPoint Presentation</vt:lpstr>
      <vt:lpstr>PowerPoint Presentation</vt:lpstr>
      <vt:lpstr>Default setpoint with more aggressive reduction in pressure at low flow</vt:lpstr>
      <vt:lpstr>PowerPoint Presentation</vt:lpstr>
      <vt:lpstr>AUTOADAPT with user defined flow limit</vt:lpstr>
      <vt:lpstr>Adapt setpoint to system based on flow limit</vt:lpstr>
      <vt:lpstr>Maintain Constant Temperature in flow pipe</vt:lpstr>
      <vt:lpstr>Maintain Constant Temperature Delta across load</vt:lpstr>
      <vt:lpstr>MAGNA3 is much more than a pump</vt:lpstr>
      <vt:lpstr>MAGNA3 saves $$$ by eliminating the need for additional monitoring equipment and data point integration</vt:lpstr>
      <vt:lpstr>MAGNA3 saves time with simple Intelligent Interface</vt:lpstr>
      <vt:lpstr>Simple from the start – MAGNA3 will guide the user through startup</vt:lpstr>
      <vt:lpstr>Simple to navigate menu provides quick access to status or settings</vt:lpstr>
      <vt:lpstr>Intelligent monitoring provides the most information ever seen</vt:lpstr>
      <vt:lpstr>Historic log enables future system optimization</vt:lpstr>
      <vt:lpstr>Wire to Water is what’s important</vt:lpstr>
      <vt:lpstr>MAGNA3 is optimized for variable speed efficiency</vt:lpstr>
      <vt:lpstr>PowerPoint Presentation</vt:lpstr>
      <vt:lpstr>“Wire to Water” and EEI ( Energy Efficiency Index) will be how the game is played.</vt:lpstr>
      <vt:lpstr>Everyone benefits from MAGNA3</vt:lpstr>
      <vt:lpstr>MAGNA1 is “Lean and Mean”</vt:lpstr>
      <vt:lpstr>PowerPoint Presentation</vt:lpstr>
    </vt:vector>
  </TitlesOfParts>
  <Company>Grundfos A/S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Rice</dc:creator>
  <cp:lastModifiedBy>Christopher Ireland</cp:lastModifiedBy>
  <cp:revision>28</cp:revision>
  <dcterms:created xsi:type="dcterms:W3CDTF">2013-05-08T14:50:04Z</dcterms:created>
  <dcterms:modified xsi:type="dcterms:W3CDTF">2021-04-07T21:28:48Z</dcterms:modified>
</cp:coreProperties>
</file>