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361" r:id="rId2"/>
    <p:sldId id="336" r:id="rId3"/>
    <p:sldId id="359" r:id="rId4"/>
    <p:sldId id="360" r:id="rId5"/>
    <p:sldId id="363" r:id="rId6"/>
    <p:sldId id="364" r:id="rId7"/>
    <p:sldId id="365" r:id="rId8"/>
    <p:sldId id="366" r:id="rId9"/>
    <p:sldId id="315" r:id="rId10"/>
    <p:sldId id="338" r:id="rId11"/>
    <p:sldId id="373" r:id="rId12"/>
    <p:sldId id="317" r:id="rId13"/>
    <p:sldId id="339" r:id="rId14"/>
    <p:sldId id="340" r:id="rId15"/>
    <p:sldId id="341" r:id="rId16"/>
    <p:sldId id="324" r:id="rId17"/>
    <p:sldId id="374" r:id="rId18"/>
    <p:sldId id="375" r:id="rId19"/>
    <p:sldId id="325" r:id="rId20"/>
    <p:sldId id="376" r:id="rId21"/>
    <p:sldId id="326" r:id="rId22"/>
    <p:sldId id="388" r:id="rId23"/>
    <p:sldId id="368" r:id="rId24"/>
    <p:sldId id="377" r:id="rId25"/>
    <p:sldId id="370" r:id="rId26"/>
    <p:sldId id="378" r:id="rId27"/>
    <p:sldId id="327" r:id="rId28"/>
    <p:sldId id="379" r:id="rId29"/>
    <p:sldId id="328" r:id="rId30"/>
    <p:sldId id="347" r:id="rId31"/>
    <p:sldId id="386" r:id="rId32"/>
    <p:sldId id="380" r:id="rId33"/>
    <p:sldId id="329" r:id="rId34"/>
    <p:sldId id="384" r:id="rId35"/>
    <p:sldId id="385" r:id="rId36"/>
    <p:sldId id="371" r:id="rId37"/>
    <p:sldId id="381" r:id="rId38"/>
    <p:sldId id="349" r:id="rId39"/>
    <p:sldId id="350" r:id="rId40"/>
    <p:sldId id="351" r:id="rId41"/>
    <p:sldId id="383" r:id="rId42"/>
    <p:sldId id="387" r:id="rId43"/>
    <p:sldId id="372" r:id="rId44"/>
    <p:sldId id="337" r:id="rId45"/>
    <p:sldId id="352" r:id="rId46"/>
    <p:sldId id="358" r:id="rId47"/>
    <p:sldId id="353" r:id="rId48"/>
    <p:sldId id="356" r:id="rId49"/>
    <p:sldId id="357" r:id="rId50"/>
    <p:sldId id="354" r:id="rId51"/>
    <p:sldId id="382" r:id="rId5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D41"/>
    <a:srgbClr val="94D1CE"/>
    <a:srgbClr val="5BB5DC"/>
    <a:srgbClr val="4E81BD"/>
    <a:srgbClr val="94BD10"/>
    <a:srgbClr val="F7F7F7"/>
    <a:srgbClr val="FFC000"/>
    <a:srgbClr val="F2F2F2"/>
    <a:srgbClr val="FD6D41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2" autoAdjust="0"/>
    <p:restoredTop sz="94930"/>
  </p:normalViewPr>
  <p:slideViewPr>
    <p:cSldViewPr>
      <p:cViewPr varScale="1">
        <p:scale>
          <a:sx n="117" d="100"/>
          <a:sy n="117" d="100"/>
        </p:scale>
        <p:origin x="840" y="5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EEA20-460B-41ED-AE40-895F853D40A1}" type="datetimeFigureOut">
              <a:rPr lang="nl-NL" smtClean="0"/>
              <a:pPr/>
              <a:t>07-02-2022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C5173-1587-48C9-BE57-A6FDBB20444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47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07-02-2022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07-02-2022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07-02-2022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07-02-2022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07-02-2022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07-02-2022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07-02-2022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07-02-2022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07-02-2022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07-02-2022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07-02-2022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B22E-CF95-4CEB-B407-595BFDA1C446}" type="datetimeFigureOut">
              <a:rPr lang="nl-NL" smtClean="0"/>
              <a:pPr/>
              <a:t>07-02-2022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ieuw: digitaal magazine Gedragsverandering | Duurzaam Gebouwd">
            <a:extLst>
              <a:ext uri="{FF2B5EF4-FFF2-40B4-BE49-F238E27FC236}">
                <a16:creationId xmlns:a16="http://schemas.microsoft.com/office/drawing/2014/main" id="{F08C1D2E-1D2B-4448-80E0-76F14814C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 t="3174" r="7141" b="9711"/>
          <a:stretch/>
        </p:blipFill>
        <p:spPr bwMode="auto">
          <a:xfrm>
            <a:off x="0" y="-243409"/>
            <a:ext cx="12192001" cy="71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FB14DB8-5AA0-B944-870B-3FD9CB6329E7}"/>
              </a:ext>
            </a:extLst>
          </p:cNvPr>
          <p:cNvSpPr/>
          <p:nvPr/>
        </p:nvSpPr>
        <p:spPr>
          <a:xfrm>
            <a:off x="-8792" y="10886"/>
            <a:ext cx="4079776" cy="4149080"/>
          </a:xfrm>
          <a:prstGeom prst="rect">
            <a:avLst/>
          </a:prstGeom>
          <a:solidFill>
            <a:srgbClr val="94D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4CF036E-F5C3-E440-815C-E9191DCF8628}"/>
              </a:ext>
            </a:extLst>
          </p:cNvPr>
          <p:cNvSpPr/>
          <p:nvPr/>
        </p:nvSpPr>
        <p:spPr>
          <a:xfrm>
            <a:off x="2783632" y="5877272"/>
            <a:ext cx="9408368" cy="1224136"/>
          </a:xfrm>
          <a:prstGeom prst="rect">
            <a:avLst/>
          </a:prstGeom>
          <a:solidFill>
            <a:srgbClr val="94D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3E354A5-28D7-E646-8A38-4356E4B519F1}"/>
              </a:ext>
            </a:extLst>
          </p:cNvPr>
          <p:cNvSpPr/>
          <p:nvPr/>
        </p:nvSpPr>
        <p:spPr>
          <a:xfrm>
            <a:off x="479376" y="5301583"/>
            <a:ext cx="7488832" cy="991408"/>
          </a:xfrm>
          <a:prstGeom prst="rect">
            <a:avLst/>
          </a:prstGeom>
          <a:solidFill>
            <a:srgbClr val="94D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599E3F-5AEF-2942-91F0-6C48CEAB6B01}"/>
              </a:ext>
            </a:extLst>
          </p:cNvPr>
          <p:cNvSpPr txBox="1"/>
          <p:nvPr/>
        </p:nvSpPr>
        <p:spPr>
          <a:xfrm>
            <a:off x="-1791730" y="3212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9C0918EF-4204-9A42-AD38-1FA5F00DB1B7}"/>
              </a:ext>
            </a:extLst>
          </p:cNvPr>
          <p:cNvSpPr txBox="1">
            <a:spLocks/>
          </p:cNvSpPr>
          <p:nvPr/>
        </p:nvSpPr>
        <p:spPr>
          <a:xfrm>
            <a:off x="-558333" y="4941168"/>
            <a:ext cx="9822685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6000" b="1" dirty="0">
                <a:solidFill>
                  <a:srgbClr val="FD6D41"/>
                </a:solidFill>
                <a:latin typeface="Avenir Black" panose="02000503020000020003" pitchFamily="2" charset="0"/>
              </a:rPr>
              <a:t>Gedragsverandering</a:t>
            </a:r>
            <a:endParaRPr lang="nl-NL" sz="54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556C7E1-F5C9-6045-8C23-6CF36335C491}"/>
              </a:ext>
            </a:extLst>
          </p:cNvPr>
          <p:cNvSpPr/>
          <p:nvPr/>
        </p:nvSpPr>
        <p:spPr>
          <a:xfrm>
            <a:off x="2825581" y="5661248"/>
            <a:ext cx="50706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Avenir Black" panose="02000503020000020003" pitchFamily="2" charset="0"/>
              </a:rPr>
              <a:t>en communicatie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96979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8754362-3367-4248-BE93-33F19666BBF6}"/>
              </a:ext>
            </a:extLst>
          </p:cNvPr>
          <p:cNvSpPr/>
          <p:nvPr/>
        </p:nvSpPr>
        <p:spPr>
          <a:xfrm>
            <a:off x="0" y="-99392"/>
            <a:ext cx="12191999" cy="6957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upload.wikimedia.org/wikipedia/en/3/3c/RCialdin...">
            <a:extLst>
              <a:ext uri="{FF2B5EF4-FFF2-40B4-BE49-F238E27FC236}">
                <a16:creationId xmlns:a16="http://schemas.microsoft.com/office/drawing/2014/main" id="{5E0B0E35-744C-F24F-90A2-BD25D10B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55" y="1158322"/>
            <a:ext cx="3426101" cy="4441963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7C069E5-8314-2C4D-AAF8-6BE0E66592BF}"/>
              </a:ext>
            </a:extLst>
          </p:cNvPr>
          <p:cNvSpPr txBox="1">
            <a:spLocks/>
          </p:cNvSpPr>
          <p:nvPr/>
        </p:nvSpPr>
        <p:spPr>
          <a:xfrm>
            <a:off x="5231904" y="1844824"/>
            <a:ext cx="5236642" cy="187220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>
                <a:latin typeface="Avenir Heavy" panose="02000503020000020003" pitchFamily="2" charset="0"/>
              </a:rPr>
              <a:t>Uit welk jaar komt </a:t>
            </a:r>
          </a:p>
          <a:p>
            <a:pPr algn="l"/>
            <a:r>
              <a:rPr lang="nl-NL" sz="4800" b="1" dirty="0">
                <a:latin typeface="Avenir Heavy" panose="02000503020000020003" pitchFamily="2" charset="0"/>
              </a:rPr>
              <a:t>Robert B. Cialdini?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0AF3F67-3E10-D147-847F-BD8B9AA41473}"/>
              </a:ext>
            </a:extLst>
          </p:cNvPr>
          <p:cNvSpPr/>
          <p:nvPr/>
        </p:nvSpPr>
        <p:spPr>
          <a:xfrm>
            <a:off x="5231904" y="3429000"/>
            <a:ext cx="3148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000" b="1" dirty="0">
                <a:solidFill>
                  <a:srgbClr val="FE6D41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&lt; En toch nog actueel! &gt;</a:t>
            </a:r>
            <a:endParaRPr lang="nl-NL" sz="2000" dirty="0">
              <a:solidFill>
                <a:srgbClr val="FE6D4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5AB85E9-FF99-1843-8CB7-5217D05873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rgbClr val="FE6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6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8360" y="188640"/>
            <a:ext cx="8435280" cy="1570186"/>
          </a:xfrm>
        </p:spPr>
        <p:txBody>
          <a:bodyPr>
            <a:normAutofit/>
          </a:bodyPr>
          <a:lstStyle/>
          <a:p>
            <a:r>
              <a:rPr lang="nl-NL" sz="5400" b="1" dirty="0">
                <a:solidFill>
                  <a:srgbClr val="FE6D41"/>
                </a:solidFill>
                <a:latin typeface="Avenir Heavy" panose="02000503020000020003" pitchFamily="2" charset="0"/>
              </a:rPr>
              <a:t>7</a:t>
            </a:r>
            <a:r>
              <a:rPr lang="nl-NL" sz="3600" b="1" dirty="0">
                <a:solidFill>
                  <a:srgbClr val="FE6D41"/>
                </a:solidFill>
                <a:latin typeface="Avenir Heavy" panose="02000503020000020003" pitchFamily="2" charset="0"/>
              </a:rPr>
              <a:t> </a:t>
            </a:r>
            <a:r>
              <a:rPr lang="nl-NL" sz="3600" b="1" dirty="0">
                <a:solidFill>
                  <a:schemeClr val="bg1"/>
                </a:solidFill>
                <a:latin typeface="Avenir Heavy" panose="02000503020000020003" pitchFamily="2" charset="0"/>
              </a:rPr>
              <a:t>principes bij gedragsverandering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93D72F76-4F5E-7C4C-98C8-4A0A6C3BE090}"/>
              </a:ext>
            </a:extLst>
          </p:cNvPr>
          <p:cNvGrpSpPr/>
          <p:nvPr/>
        </p:nvGrpSpPr>
        <p:grpSpPr>
          <a:xfrm>
            <a:off x="1405732" y="2276872"/>
            <a:ext cx="9380537" cy="3744416"/>
            <a:chOff x="839416" y="1988840"/>
            <a:chExt cx="9380537" cy="3744416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F3054DEF-14D5-BA4A-A9D5-7CDCAA4FB022}"/>
                </a:ext>
              </a:extLst>
            </p:cNvPr>
            <p:cNvSpPr/>
            <p:nvPr/>
          </p:nvSpPr>
          <p:spPr>
            <a:xfrm>
              <a:off x="839416" y="1988840"/>
              <a:ext cx="4608512" cy="720080"/>
            </a:xfrm>
            <a:prstGeom prst="rect">
              <a:avLst/>
            </a:prstGeom>
            <a:solidFill>
              <a:srgbClr val="FE6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b="1" dirty="0">
                  <a:latin typeface="Avenir Book" panose="02000503020000020003" pitchFamily="2" charset="0"/>
                </a:rPr>
                <a:t>1. Wederkerigheid 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48D16706-A9D8-064C-8B41-FD0E0983FD1D}"/>
                </a:ext>
              </a:extLst>
            </p:cNvPr>
            <p:cNvSpPr/>
            <p:nvPr/>
          </p:nvSpPr>
          <p:spPr>
            <a:xfrm>
              <a:off x="839416" y="2982069"/>
              <a:ext cx="4608512" cy="720080"/>
            </a:xfrm>
            <a:prstGeom prst="rect">
              <a:avLst/>
            </a:prstGeom>
            <a:solidFill>
              <a:srgbClr val="FE6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b="1" dirty="0">
                  <a:latin typeface="Avenir Book" panose="02000503020000020003" pitchFamily="2" charset="0"/>
                </a:rPr>
                <a:t>3. Sociale bewijskracht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7ADF81-4B2E-3442-A6DF-F41AAC96385D}"/>
                </a:ext>
              </a:extLst>
            </p:cNvPr>
            <p:cNvSpPr/>
            <p:nvPr/>
          </p:nvSpPr>
          <p:spPr>
            <a:xfrm>
              <a:off x="839416" y="3997622"/>
              <a:ext cx="4608512" cy="720080"/>
            </a:xfrm>
            <a:prstGeom prst="rect">
              <a:avLst/>
            </a:prstGeom>
            <a:solidFill>
              <a:srgbClr val="FE6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>
                  <a:latin typeface="Avenir Book" panose="02000503020000020003" pitchFamily="2" charset="0"/>
                </a:rPr>
                <a:t>5. Autoriteit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9836E7F-C909-564E-95CA-07A2A588A451}"/>
                </a:ext>
              </a:extLst>
            </p:cNvPr>
            <p:cNvSpPr/>
            <p:nvPr/>
          </p:nvSpPr>
          <p:spPr>
            <a:xfrm>
              <a:off x="3276725" y="5013176"/>
              <a:ext cx="4608512" cy="720080"/>
            </a:xfrm>
            <a:prstGeom prst="rect">
              <a:avLst/>
            </a:prstGeom>
            <a:solidFill>
              <a:srgbClr val="FE6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b="1" dirty="0">
                  <a:latin typeface="Avenir Book" panose="02000503020000020003" pitchFamily="2" charset="0"/>
                </a:rPr>
                <a:t>7. Eenheid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68F0C0F-D0D7-BE4B-806F-3D0BED85F3D0}"/>
                </a:ext>
              </a:extLst>
            </p:cNvPr>
            <p:cNvSpPr/>
            <p:nvPr/>
          </p:nvSpPr>
          <p:spPr>
            <a:xfrm>
              <a:off x="5611441" y="1988840"/>
              <a:ext cx="4608512" cy="720080"/>
            </a:xfrm>
            <a:prstGeom prst="rect">
              <a:avLst/>
            </a:prstGeom>
            <a:solidFill>
              <a:srgbClr val="FE6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b="1" dirty="0">
                  <a:latin typeface="Avenir Book" panose="02000503020000020003" pitchFamily="2" charset="0"/>
                </a:rPr>
                <a:t>2. Commitment en consistentie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CB4BA6E3-92E7-094C-9473-FC41EC33ACCA}"/>
                </a:ext>
              </a:extLst>
            </p:cNvPr>
            <p:cNvSpPr/>
            <p:nvPr/>
          </p:nvSpPr>
          <p:spPr>
            <a:xfrm>
              <a:off x="5611441" y="2982069"/>
              <a:ext cx="4608512" cy="720080"/>
            </a:xfrm>
            <a:prstGeom prst="rect">
              <a:avLst/>
            </a:prstGeom>
            <a:solidFill>
              <a:srgbClr val="FE6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b="1" dirty="0">
                  <a:latin typeface="Avenir Book" panose="02000503020000020003" pitchFamily="2" charset="0"/>
                </a:rPr>
                <a:t>4. Sympathie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06168FC-3B9B-CE47-9297-055605D0BF60}"/>
                </a:ext>
              </a:extLst>
            </p:cNvPr>
            <p:cNvSpPr/>
            <p:nvPr/>
          </p:nvSpPr>
          <p:spPr>
            <a:xfrm>
              <a:off x="5611441" y="3997622"/>
              <a:ext cx="4608512" cy="720080"/>
            </a:xfrm>
            <a:prstGeom prst="rect">
              <a:avLst/>
            </a:prstGeom>
            <a:solidFill>
              <a:srgbClr val="FE6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b="1" dirty="0">
                  <a:latin typeface="Avenir Book" panose="02000503020000020003" pitchFamily="2" charset="0"/>
                </a:rPr>
                <a:t>6. Schaarste</a:t>
              </a:r>
            </a:p>
          </p:txBody>
        </p:sp>
      </p:grpSp>
      <p:sp>
        <p:nvSpPr>
          <p:cNvPr id="20" name="Rechthoek 19">
            <a:extLst>
              <a:ext uri="{FF2B5EF4-FFF2-40B4-BE49-F238E27FC236}">
                <a16:creationId xmlns:a16="http://schemas.microsoft.com/office/drawing/2014/main" id="{D1D4FE94-3581-0944-94D3-114F84364E81}"/>
              </a:ext>
            </a:extLst>
          </p:cNvPr>
          <p:cNvSpPr/>
          <p:nvPr/>
        </p:nvSpPr>
        <p:spPr>
          <a:xfrm>
            <a:off x="3503712" y="1412776"/>
            <a:ext cx="4464496" cy="514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nl-NL" sz="2000" b="1" dirty="0">
                <a:latin typeface="Avenir Book" panose="02000503020000020003" pitchFamily="2" charset="0"/>
              </a:rPr>
              <a:t>Volgens Cialdini</a:t>
            </a:r>
          </a:p>
        </p:txBody>
      </p:sp>
    </p:spTree>
    <p:extLst>
      <p:ext uri="{BB962C8B-B14F-4D97-AF65-F5344CB8AC3E}">
        <p14:creationId xmlns:p14="http://schemas.microsoft.com/office/powerpoint/2010/main" val="28407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A493A1B-840B-704C-B36D-693058F64204}"/>
              </a:ext>
            </a:extLst>
          </p:cNvPr>
          <p:cNvSpPr txBox="1">
            <a:spLocks/>
          </p:cNvSpPr>
          <p:nvPr/>
        </p:nvSpPr>
        <p:spPr>
          <a:xfrm>
            <a:off x="1343472" y="13844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0" b="1" dirty="0">
                <a:solidFill>
                  <a:schemeClr val="bg1"/>
                </a:solidFill>
                <a:latin typeface="Avenir Black" panose="02000503020000020003" pitchFamily="2" charset="0"/>
              </a:rPr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D9E905-211F-DE41-9D5F-71DB08503F25}"/>
              </a:ext>
            </a:extLst>
          </p:cNvPr>
          <p:cNvSpPr txBox="1">
            <a:spLocks/>
          </p:cNvSpPr>
          <p:nvPr/>
        </p:nvSpPr>
        <p:spPr>
          <a:xfrm>
            <a:off x="1919536" y="247306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Avenir Heavy" panose="02000503020000020003" pitchFamily="2" charset="0"/>
              </a:rPr>
              <a:t>Wederkerigheid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5F0DEF0-A4FD-A145-9ABF-2C151C253C15}"/>
              </a:ext>
            </a:extLst>
          </p:cNvPr>
          <p:cNvSpPr/>
          <p:nvPr/>
        </p:nvSpPr>
        <p:spPr>
          <a:xfrm>
            <a:off x="3172272" y="3799518"/>
            <a:ext cx="5724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Als je iets ontvangt, </a:t>
            </a:r>
            <a:endParaRPr lang="nl-NL" sz="3200" b="1" dirty="0">
              <a:solidFill>
                <a:srgbClr val="94D1CE"/>
              </a:solidFill>
              <a:latin typeface="Avenir Heavy" panose="02000503020000020003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wil je iets teruggeven.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2A45CC-39DA-BB4E-9B17-5EA240C5C772}"/>
              </a:ext>
            </a:extLst>
          </p:cNvPr>
          <p:cNvSpPr txBox="1"/>
          <p:nvPr/>
        </p:nvSpPr>
        <p:spPr>
          <a:xfrm>
            <a:off x="1524000" y="53964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venir Book" panose="02000503020000020003" pitchFamily="2" charset="0"/>
              </a:rPr>
              <a:t>Hoe pas je dit toe in communicatie?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C91292A-8CA7-0342-B622-721519AE5D19}"/>
              </a:ext>
            </a:extLst>
          </p:cNvPr>
          <p:cNvSpPr/>
          <p:nvPr/>
        </p:nvSpPr>
        <p:spPr>
          <a:xfrm rot="380982">
            <a:off x="9156848" y="533301"/>
            <a:ext cx="2231232" cy="2231232"/>
          </a:xfrm>
          <a:prstGeom prst="ellipse">
            <a:avLst/>
          </a:prstGeom>
          <a:solidFill>
            <a:srgbClr val="5BB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Volgens Cialdini het krachtigste principe!</a:t>
            </a:r>
          </a:p>
        </p:txBody>
      </p:sp>
    </p:spTree>
    <p:extLst>
      <p:ext uri="{BB962C8B-B14F-4D97-AF65-F5344CB8AC3E}">
        <p14:creationId xmlns:p14="http://schemas.microsoft.com/office/powerpoint/2010/main" val="198023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F257EABA-16EE-5443-9FA7-54B7D3910D6D}"/>
              </a:ext>
            </a:extLst>
          </p:cNvPr>
          <p:cNvGrpSpPr/>
          <p:nvPr/>
        </p:nvGrpSpPr>
        <p:grpSpPr>
          <a:xfrm>
            <a:off x="916541" y="836712"/>
            <a:ext cx="10407099" cy="5184576"/>
            <a:chOff x="754523" y="724846"/>
            <a:chExt cx="10407099" cy="5184576"/>
          </a:xfrm>
        </p:grpSpPr>
        <p:sp>
          <p:nvSpPr>
            <p:cNvPr id="2" name="Afgeronde rechthoek 1">
              <a:extLst>
                <a:ext uri="{FF2B5EF4-FFF2-40B4-BE49-F238E27FC236}">
                  <a16:creationId xmlns:a16="http://schemas.microsoft.com/office/drawing/2014/main" id="{FF9756AB-9EC7-034A-8C66-1E7C1072D66A}"/>
                </a:ext>
              </a:extLst>
            </p:cNvPr>
            <p:cNvSpPr/>
            <p:nvPr/>
          </p:nvSpPr>
          <p:spPr>
            <a:xfrm>
              <a:off x="754523" y="724846"/>
              <a:ext cx="10407099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Stuur een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presentje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, een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PowerPoint</a:t>
              </a:r>
            </a:p>
          </p:txBody>
        </p:sp>
        <p:sp>
          <p:nvSpPr>
            <p:cNvPr id="12" name="Afgeronde rechthoek 11">
              <a:extLst>
                <a:ext uri="{FF2B5EF4-FFF2-40B4-BE49-F238E27FC236}">
                  <a16:creationId xmlns:a16="http://schemas.microsoft.com/office/drawing/2014/main" id="{C3DDB490-D1C2-BB46-A6BA-D93D7BF7249D}"/>
                </a:ext>
              </a:extLst>
            </p:cNvPr>
            <p:cNvSpPr/>
            <p:nvPr/>
          </p:nvSpPr>
          <p:spPr>
            <a:xfrm>
              <a:off x="754523" y="1844824"/>
              <a:ext cx="10407099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Doe een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aanbeveling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op LinkedIn</a:t>
              </a:r>
              <a:endParaRPr lang="nl-NL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Afgeronde rechthoek 12">
              <a:extLst>
                <a:ext uri="{FF2B5EF4-FFF2-40B4-BE49-F238E27FC236}">
                  <a16:creationId xmlns:a16="http://schemas.microsoft.com/office/drawing/2014/main" id="{0262CB56-E7C8-5441-915F-08F6B1A13405}"/>
                </a:ext>
              </a:extLst>
            </p:cNvPr>
            <p:cNvSpPr/>
            <p:nvPr/>
          </p:nvSpPr>
          <p:spPr>
            <a:xfrm>
              <a:off x="754523" y="2964802"/>
              <a:ext cx="10407099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Bied een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gratis aperitiefje 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aan</a:t>
              </a:r>
              <a:endParaRPr lang="nl-NL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Afgeronde rechthoek 13">
              <a:extLst>
                <a:ext uri="{FF2B5EF4-FFF2-40B4-BE49-F238E27FC236}">
                  <a16:creationId xmlns:a16="http://schemas.microsoft.com/office/drawing/2014/main" id="{254D4ECF-6FC5-A54A-845F-684790382709}"/>
                </a:ext>
              </a:extLst>
            </p:cNvPr>
            <p:cNvSpPr/>
            <p:nvPr/>
          </p:nvSpPr>
          <p:spPr>
            <a:xfrm>
              <a:off x="754523" y="4084780"/>
              <a:ext cx="10407099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Stuur een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interessant artikel</a:t>
              </a:r>
              <a:endParaRPr lang="nl-NL" sz="2400" dirty="0">
                <a:solidFill>
                  <a:srgbClr val="FE6D41"/>
                </a:solidFill>
              </a:endParaRPr>
            </a:p>
          </p:txBody>
        </p:sp>
        <p:sp>
          <p:nvSpPr>
            <p:cNvPr id="15" name="Afgeronde rechthoek 14">
              <a:extLst>
                <a:ext uri="{FF2B5EF4-FFF2-40B4-BE49-F238E27FC236}">
                  <a16:creationId xmlns:a16="http://schemas.microsoft.com/office/drawing/2014/main" id="{5AD72119-ACCF-FF40-8013-3BA7ED06C9EE}"/>
                </a:ext>
              </a:extLst>
            </p:cNvPr>
            <p:cNvSpPr/>
            <p:nvPr/>
          </p:nvSpPr>
          <p:spPr>
            <a:xfrm>
              <a:off x="754523" y="5204758"/>
              <a:ext cx="10407099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Geef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voordat je wilt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ontvangen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27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984" y="2492896"/>
            <a:ext cx="9145016" cy="43204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300000"/>
              </a:lnSpc>
              <a:buClr>
                <a:srgbClr val="EE054F"/>
              </a:buClr>
              <a:buNone/>
            </a:pPr>
            <a:r>
              <a:rPr lang="nl-NL" b="1" dirty="0">
                <a:latin typeface="Avenir Book" panose="02000503020000020003" pitchFamily="2" charset="0"/>
              </a:rPr>
              <a:t>Het meeste effect hebben</a:t>
            </a:r>
          </a:p>
          <a:p>
            <a:pPr marL="0" indent="0" algn="ctr">
              <a:buClr>
                <a:srgbClr val="EE054F"/>
              </a:buClr>
              <a:buNone/>
            </a:pPr>
            <a:r>
              <a:rPr lang="nl-NL" sz="4800" b="1" dirty="0">
                <a:solidFill>
                  <a:schemeClr val="bg1"/>
                </a:solidFill>
                <a:latin typeface="Avenir Black" panose="02000503020000020003" pitchFamily="2" charset="0"/>
              </a:rPr>
              <a:t>Random Acts of Kindness</a:t>
            </a:r>
          </a:p>
        </p:txBody>
      </p:sp>
      <p:sp>
        <p:nvSpPr>
          <p:cNvPr id="2" name="Driehoek 1">
            <a:extLst>
              <a:ext uri="{FF2B5EF4-FFF2-40B4-BE49-F238E27FC236}">
                <a16:creationId xmlns:a16="http://schemas.microsoft.com/office/drawing/2014/main" id="{FC5E24EA-B28C-A040-B26A-F4A6FB798448}"/>
              </a:ext>
            </a:extLst>
          </p:cNvPr>
          <p:cNvSpPr/>
          <p:nvPr/>
        </p:nvSpPr>
        <p:spPr>
          <a:xfrm rot="10800000">
            <a:off x="5735707" y="5372961"/>
            <a:ext cx="720588" cy="360294"/>
          </a:xfrm>
          <a:prstGeom prst="triangle">
            <a:avLst/>
          </a:prstGeom>
          <a:solidFill>
            <a:srgbClr val="FE6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A6A5CF29-6D9C-704B-B90F-D983C4133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84" y="431428"/>
            <a:ext cx="4357233" cy="27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8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D2E80BA-D6A8-8C41-A39E-32D4501DB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12776"/>
            <a:ext cx="10081120" cy="5328592"/>
          </a:xfrm>
        </p:spPr>
        <p:txBody>
          <a:bodyPr>
            <a:noAutofit/>
          </a:bodyPr>
          <a:lstStyle/>
          <a:p>
            <a:pPr marL="0" indent="0">
              <a:buClr>
                <a:srgbClr val="FE6D41"/>
              </a:buClr>
              <a:buNone/>
            </a:pPr>
            <a:endParaRPr lang="nl-NL" sz="2200" dirty="0">
              <a:latin typeface="Avenir" panose="02000503020000020003" pitchFamily="2" charset="0"/>
            </a:endParaRPr>
          </a:p>
          <a:p>
            <a:pPr marL="457200" indent="-457200">
              <a:buClr>
                <a:srgbClr val="FE6D41"/>
              </a:buClr>
              <a:buFont typeface="+mj-lt"/>
              <a:buAutoNum type="arabicPeriod"/>
            </a:pPr>
            <a:r>
              <a:rPr lang="nl-NL" sz="2200" dirty="0">
                <a:latin typeface="Avenir" panose="02000503020000020003" pitchFamily="2" charset="0"/>
              </a:rPr>
              <a:t>Een cadeautje bij de 10</a:t>
            </a:r>
            <a:r>
              <a:rPr lang="nl-NL" sz="2200" baseline="30000" dirty="0">
                <a:latin typeface="Avenir" panose="02000503020000020003" pitchFamily="2" charset="0"/>
              </a:rPr>
              <a:t>e</a:t>
            </a:r>
            <a:r>
              <a:rPr lang="nl-NL" sz="2200" dirty="0">
                <a:latin typeface="Avenir" panose="02000503020000020003" pitchFamily="2" charset="0"/>
              </a:rPr>
              <a:t> bestelling, bezoek.</a:t>
            </a:r>
          </a:p>
          <a:p>
            <a:pPr marL="457200" indent="-457200">
              <a:buClr>
                <a:srgbClr val="FE6D41"/>
              </a:buClr>
              <a:buFont typeface="+mj-lt"/>
              <a:buAutoNum type="arabicPeriod"/>
            </a:pPr>
            <a:r>
              <a:rPr lang="nl-NL" sz="2200" dirty="0">
                <a:latin typeface="Avenir" panose="02000503020000020003" pitchFamily="2" charset="0"/>
              </a:rPr>
              <a:t>Inhakers op speciale gebeurtenissen, bijvoorbeeld behalen van je diploma.</a:t>
            </a:r>
          </a:p>
          <a:p>
            <a:pPr marL="457200" indent="-457200">
              <a:buClr>
                <a:srgbClr val="FE6D41"/>
              </a:buClr>
              <a:buFont typeface="+mj-lt"/>
              <a:buAutoNum type="arabicPeriod"/>
            </a:pPr>
            <a:r>
              <a:rPr lang="nl-NL" sz="2200" dirty="0">
                <a:latin typeface="Avenir" panose="02000503020000020003" pitchFamily="2" charset="0"/>
              </a:rPr>
              <a:t>Het is jouw jaar in de Chinese kalender. Je krijgt 30 fortune cookies.</a:t>
            </a:r>
          </a:p>
          <a:p>
            <a:pPr marL="457200" indent="-457200">
              <a:buClr>
                <a:srgbClr val="FE6D41"/>
              </a:buClr>
              <a:buFont typeface="+mj-lt"/>
              <a:buAutoNum type="arabicPeriod"/>
            </a:pPr>
            <a:r>
              <a:rPr lang="nl-NL" sz="2200" dirty="0">
                <a:latin typeface="Avenir" panose="02000503020000020003" pitchFamily="2" charset="0"/>
              </a:rPr>
              <a:t>Je gaat naar een festival en je krijgt een luchtzitzak met logo.</a:t>
            </a:r>
          </a:p>
          <a:p>
            <a:pPr marL="457200" indent="-457200">
              <a:buClr>
                <a:srgbClr val="FE6D41"/>
              </a:buClr>
              <a:buFont typeface="+mj-lt"/>
              <a:buAutoNum type="arabicPeriod"/>
            </a:pPr>
            <a:r>
              <a:rPr lang="nl-NL" sz="2200" dirty="0">
                <a:latin typeface="Avenir" panose="02000503020000020003" pitchFamily="2" charset="0"/>
              </a:rPr>
              <a:t>Je viert dat iemand al 1001 dagen klant is met twee Eftelingkaartjes.</a:t>
            </a:r>
          </a:p>
          <a:p>
            <a:pPr marL="457200" indent="-457200">
              <a:buClr>
                <a:srgbClr val="FE6D41"/>
              </a:buClr>
              <a:buFont typeface="+mj-lt"/>
              <a:buAutoNum type="arabicPeriod"/>
            </a:pPr>
            <a:r>
              <a:rPr lang="nl-NL" sz="2200" dirty="0">
                <a:latin typeface="Avenir" panose="02000503020000020003" pitchFamily="2" charset="0"/>
              </a:rPr>
              <a:t>Je bedrijf bestaat zo veel jaar en krijgt een taart met het logo.</a:t>
            </a:r>
          </a:p>
          <a:p>
            <a:pPr marL="457200" indent="-457200">
              <a:buClr>
                <a:srgbClr val="FE6D41"/>
              </a:buClr>
              <a:buFont typeface="+mj-lt"/>
              <a:buAutoNum type="arabicPeriod"/>
            </a:pPr>
            <a:r>
              <a:rPr lang="nl-NL" sz="2200" dirty="0">
                <a:latin typeface="Avenir" panose="02000503020000020003" pitchFamily="2" charset="0"/>
              </a:rPr>
              <a:t>Jij besluit mee voor 50 euro wat de organisatie geeft als kerstgeschenk.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6E2FAFA-F59F-DF4D-A03B-0FEC1EC806EE}"/>
              </a:ext>
            </a:extLst>
          </p:cNvPr>
          <p:cNvSpPr/>
          <p:nvPr/>
        </p:nvSpPr>
        <p:spPr>
          <a:xfrm>
            <a:off x="0" y="549391"/>
            <a:ext cx="12192000" cy="576064"/>
          </a:xfrm>
          <a:prstGeom prst="rect">
            <a:avLst/>
          </a:prstGeom>
          <a:solidFill>
            <a:srgbClr val="FE6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Avenir Book" panose="02000503020000020003" pitchFamily="2" charset="0"/>
              </a:rPr>
              <a:t>Voorbeelden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349CDC-37FA-4046-AFB3-D3A9E2253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20" y="3717032"/>
            <a:ext cx="2312780" cy="34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1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A493A1B-840B-704C-B36D-693058F64204}"/>
              </a:ext>
            </a:extLst>
          </p:cNvPr>
          <p:cNvSpPr txBox="1">
            <a:spLocks/>
          </p:cNvSpPr>
          <p:nvPr/>
        </p:nvSpPr>
        <p:spPr>
          <a:xfrm>
            <a:off x="1343472" y="8593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0" b="1" dirty="0">
                <a:solidFill>
                  <a:schemeClr val="bg1"/>
                </a:solidFill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D9E905-211F-DE41-9D5F-71DB08503F25}"/>
              </a:ext>
            </a:extLst>
          </p:cNvPr>
          <p:cNvSpPr txBox="1">
            <a:spLocks/>
          </p:cNvSpPr>
          <p:nvPr/>
        </p:nvSpPr>
        <p:spPr>
          <a:xfrm>
            <a:off x="1919536" y="1947939"/>
            <a:ext cx="8229600" cy="261211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Avenir Heavy" panose="02000503020000020003" pitchFamily="2" charset="0"/>
              </a:rPr>
              <a:t>Commitment &amp; </a:t>
            </a:r>
          </a:p>
          <a:p>
            <a:r>
              <a:rPr lang="nl-NL" sz="6000" b="1" dirty="0">
                <a:latin typeface="Avenir Heavy" panose="02000503020000020003" pitchFamily="2" charset="0"/>
              </a:rPr>
              <a:t>Consistentie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5F0DEF0-A4FD-A145-9ABF-2C151C253C15}"/>
              </a:ext>
            </a:extLst>
          </p:cNvPr>
          <p:cNvSpPr/>
          <p:nvPr/>
        </p:nvSpPr>
        <p:spPr>
          <a:xfrm>
            <a:off x="3172272" y="3977770"/>
            <a:ext cx="5724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Wie al A zegt, </a:t>
            </a:r>
            <a:b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zal ook B zeggen.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FA8131C-484A-D940-B236-E92D8A31B5E5}"/>
              </a:ext>
            </a:extLst>
          </p:cNvPr>
          <p:cNvSpPr txBox="1"/>
          <p:nvPr/>
        </p:nvSpPr>
        <p:spPr>
          <a:xfrm>
            <a:off x="1524000" y="53964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venir Book" panose="02000503020000020003" pitchFamily="2" charset="0"/>
              </a:rPr>
              <a:t>Hoe pas je dit toe in communicatie?</a:t>
            </a:r>
          </a:p>
        </p:txBody>
      </p:sp>
    </p:spTree>
    <p:extLst>
      <p:ext uri="{BB962C8B-B14F-4D97-AF65-F5344CB8AC3E}">
        <p14:creationId xmlns:p14="http://schemas.microsoft.com/office/powerpoint/2010/main" val="2278146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F257EABA-16EE-5443-9FA7-54B7D3910D6D}"/>
              </a:ext>
            </a:extLst>
          </p:cNvPr>
          <p:cNvGrpSpPr/>
          <p:nvPr/>
        </p:nvGrpSpPr>
        <p:grpSpPr>
          <a:xfrm>
            <a:off x="868360" y="1396701"/>
            <a:ext cx="10455280" cy="4064598"/>
            <a:chOff x="2027548" y="724846"/>
            <a:chExt cx="7812868" cy="4064598"/>
          </a:xfrm>
        </p:grpSpPr>
        <p:sp>
          <p:nvSpPr>
            <p:cNvPr id="2" name="Afgeronde rechthoek 1">
              <a:extLst>
                <a:ext uri="{FF2B5EF4-FFF2-40B4-BE49-F238E27FC236}">
                  <a16:creationId xmlns:a16="http://schemas.microsoft.com/office/drawing/2014/main" id="{FF9756AB-9EC7-034A-8C66-1E7C1072D66A}"/>
                </a:ext>
              </a:extLst>
            </p:cNvPr>
            <p:cNvSpPr/>
            <p:nvPr/>
          </p:nvSpPr>
          <p:spPr>
            <a:xfrm>
              <a:off x="2063552" y="724846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Presenteer je plan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in delen</a:t>
              </a:r>
            </a:p>
          </p:txBody>
        </p:sp>
        <p:sp>
          <p:nvSpPr>
            <p:cNvPr id="12" name="Afgeronde rechthoek 11">
              <a:extLst>
                <a:ext uri="{FF2B5EF4-FFF2-40B4-BE49-F238E27FC236}">
                  <a16:creationId xmlns:a16="http://schemas.microsoft.com/office/drawing/2014/main" id="{C3DDB490-D1C2-BB46-A6BA-D93D7BF7249D}"/>
                </a:ext>
              </a:extLst>
            </p:cNvPr>
            <p:cNvSpPr/>
            <p:nvPr/>
          </p:nvSpPr>
          <p:spPr>
            <a:xfrm>
              <a:off x="2063552" y="1844824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Splits een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grote begroting 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in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kleinere bedragen</a:t>
              </a:r>
              <a:endParaRPr lang="nl-NL" sz="2400" dirty="0">
                <a:solidFill>
                  <a:srgbClr val="FE6D41"/>
                </a:solidFill>
              </a:endParaRPr>
            </a:p>
          </p:txBody>
        </p:sp>
        <p:sp>
          <p:nvSpPr>
            <p:cNvPr id="13" name="Afgeronde rechthoek 12">
              <a:extLst>
                <a:ext uri="{FF2B5EF4-FFF2-40B4-BE49-F238E27FC236}">
                  <a16:creationId xmlns:a16="http://schemas.microsoft.com/office/drawing/2014/main" id="{0262CB56-E7C8-5441-915F-08F6B1A13405}"/>
                </a:ext>
              </a:extLst>
            </p:cNvPr>
            <p:cNvSpPr/>
            <p:nvPr/>
          </p:nvSpPr>
          <p:spPr>
            <a:xfrm>
              <a:off x="2063552" y="2964802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Start met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easy wins</a:t>
              </a:r>
              <a:endParaRPr lang="nl-NL" sz="2400" dirty="0">
                <a:solidFill>
                  <a:srgbClr val="FE6D41"/>
                </a:solidFill>
              </a:endParaRPr>
            </a:p>
          </p:txBody>
        </p:sp>
        <p:sp>
          <p:nvSpPr>
            <p:cNvPr id="14" name="Afgeronde rechthoek 13">
              <a:extLst>
                <a:ext uri="{FF2B5EF4-FFF2-40B4-BE49-F238E27FC236}">
                  <a16:creationId xmlns:a16="http://schemas.microsoft.com/office/drawing/2014/main" id="{254D4ECF-6FC5-A54A-845F-684790382709}"/>
                </a:ext>
              </a:extLst>
            </p:cNvPr>
            <p:cNvSpPr/>
            <p:nvPr/>
          </p:nvSpPr>
          <p:spPr>
            <a:xfrm>
              <a:off x="2027548" y="4084780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Laat mensen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vrijwillig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en in het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openbaar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hun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intenties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vertellen</a:t>
              </a:r>
              <a:endParaRPr lang="nl-NL" sz="2400" dirty="0">
                <a:solidFill>
                  <a:srgbClr val="FE6D4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920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8754362-3367-4248-BE93-33F19666BBF6}"/>
              </a:ext>
            </a:extLst>
          </p:cNvPr>
          <p:cNvSpPr/>
          <p:nvPr/>
        </p:nvSpPr>
        <p:spPr>
          <a:xfrm>
            <a:off x="0" y="28438"/>
            <a:ext cx="12191999" cy="6957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5AB85E9-FF99-1843-8CB7-5217D05873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rgbClr val="FE6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6" name="Picture 2" descr="Bob-campagne: &amp;#39;Ben je Bob, zeg het hardop&amp;#39;">
            <a:extLst>
              <a:ext uri="{FF2B5EF4-FFF2-40B4-BE49-F238E27FC236}">
                <a16:creationId xmlns:a16="http://schemas.microsoft.com/office/drawing/2014/main" id="{97C2F1C3-3E5A-8D41-A55C-67A2397B5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74" y="1208286"/>
            <a:ext cx="7888251" cy="444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8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A493A1B-840B-704C-B36D-693058F64204}"/>
              </a:ext>
            </a:extLst>
          </p:cNvPr>
          <p:cNvSpPr txBox="1">
            <a:spLocks/>
          </p:cNvSpPr>
          <p:nvPr/>
        </p:nvSpPr>
        <p:spPr>
          <a:xfrm>
            <a:off x="1343472" y="13844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0" b="1" dirty="0">
                <a:solidFill>
                  <a:schemeClr val="bg1"/>
                </a:solidFill>
                <a:latin typeface="Avenir Black" panose="02000503020000020003" pitchFamily="2" charset="0"/>
              </a:rPr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D9E905-211F-DE41-9D5F-71DB08503F25}"/>
              </a:ext>
            </a:extLst>
          </p:cNvPr>
          <p:cNvSpPr txBox="1">
            <a:spLocks/>
          </p:cNvSpPr>
          <p:nvPr/>
        </p:nvSpPr>
        <p:spPr>
          <a:xfrm>
            <a:off x="1919536" y="247306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Avenir Heavy" panose="02000503020000020003" pitchFamily="2" charset="0"/>
              </a:rPr>
              <a:t>Sociale bewijskracht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5F0DEF0-A4FD-A145-9ABF-2C151C253C15}"/>
              </a:ext>
            </a:extLst>
          </p:cNvPr>
          <p:cNvSpPr/>
          <p:nvPr/>
        </p:nvSpPr>
        <p:spPr>
          <a:xfrm>
            <a:off x="1524000" y="373855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Je neemt het meest aan van</a:t>
            </a:r>
            <a:b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mensen uit je sociale context.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3CF9FD1-C9CC-D845-AC02-C9DA7B9EDEDA}"/>
              </a:ext>
            </a:extLst>
          </p:cNvPr>
          <p:cNvSpPr txBox="1"/>
          <p:nvPr/>
        </p:nvSpPr>
        <p:spPr>
          <a:xfrm>
            <a:off x="1524000" y="53964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venir Book" panose="02000503020000020003" pitchFamily="2" charset="0"/>
              </a:rPr>
              <a:t>Hoe pas je dit toe in communicatie?</a:t>
            </a:r>
          </a:p>
        </p:txBody>
      </p:sp>
    </p:spTree>
    <p:extLst>
      <p:ext uri="{BB962C8B-B14F-4D97-AF65-F5344CB8AC3E}">
        <p14:creationId xmlns:p14="http://schemas.microsoft.com/office/powerpoint/2010/main" val="104197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CA9C00-A6A1-EB4E-B208-678899D353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52D9D60-BE75-AC4B-A6E8-6CBFBC3DF4FE}"/>
              </a:ext>
            </a:extLst>
          </p:cNvPr>
          <p:cNvSpPr/>
          <p:nvPr/>
        </p:nvSpPr>
        <p:spPr>
          <a:xfrm>
            <a:off x="1534761" y="-99392"/>
            <a:ext cx="9144000" cy="6957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DD548D79-5081-2B48-A300-483A07CC9DF8}"/>
              </a:ext>
            </a:extLst>
          </p:cNvPr>
          <p:cNvGrpSpPr/>
          <p:nvPr/>
        </p:nvGrpSpPr>
        <p:grpSpPr>
          <a:xfrm>
            <a:off x="1449617" y="384064"/>
            <a:ext cx="9207622" cy="5990480"/>
            <a:chOff x="1421446" y="275445"/>
            <a:chExt cx="9207622" cy="5990480"/>
          </a:xfrm>
        </p:grpSpPr>
        <p:pic>
          <p:nvPicPr>
            <p:cNvPr id="2" name="Picture 2" descr="Afbeeldingsresultaat voor online invloed bas wouters">
              <a:extLst>
                <a:ext uri="{FF2B5EF4-FFF2-40B4-BE49-F238E27FC236}">
                  <a16:creationId xmlns:a16="http://schemas.microsoft.com/office/drawing/2014/main" id="{4BF1FB5E-F8FE-4E47-82E6-27ACFA0F7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244" y="276186"/>
              <a:ext cx="1980629" cy="304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99676C1-5087-204C-BD9A-FA233E362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8045" y="278462"/>
              <a:ext cx="1914119" cy="3011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Studystore | De 33 beste psychologische beinvloedingstechnieken uit de  reclame, Andrews, G. | 9789492493941">
              <a:extLst>
                <a:ext uri="{FF2B5EF4-FFF2-40B4-BE49-F238E27FC236}">
                  <a16:creationId xmlns:a16="http://schemas.microsoft.com/office/drawing/2014/main" id="{65F43389-81C0-5B4B-9F95-C3DEAC74B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774" y="3449159"/>
              <a:ext cx="2045369" cy="2816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Ons feilbare denken">
              <a:extLst>
                <a:ext uri="{FF2B5EF4-FFF2-40B4-BE49-F238E27FC236}">
                  <a16:creationId xmlns:a16="http://schemas.microsoft.com/office/drawing/2014/main" id="{B6ACC6A7-4DD8-CE4F-A1FD-150964945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446" y="275445"/>
              <a:ext cx="1961867" cy="305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6" name="Picture 2" descr="Nieuwe aanpak in overheidscommunicatie | 9789046903216 | Bert Pol | Boeken  | bol.com">
              <a:extLst>
                <a:ext uri="{FF2B5EF4-FFF2-40B4-BE49-F238E27FC236}">
                  <a16:creationId xmlns:a16="http://schemas.microsoft.com/office/drawing/2014/main" id="{26AE24D2-77E3-C14C-8B68-4C8D6AB8C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244" y="3418365"/>
              <a:ext cx="2004904" cy="283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Draaiboek gedragsverandering">
              <a:extLst>
                <a:ext uri="{FF2B5EF4-FFF2-40B4-BE49-F238E27FC236}">
                  <a16:creationId xmlns:a16="http://schemas.microsoft.com/office/drawing/2014/main" id="{8A8468E0-C8D3-AB4E-A5EB-6613B2F29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368" y="3429000"/>
              <a:ext cx="1796022" cy="282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 descr="De psychologie van communicatie door Gonda Duivenvoorden - Managementboek.nl">
              <a:extLst>
                <a:ext uri="{FF2B5EF4-FFF2-40B4-BE49-F238E27FC236}">
                  <a16:creationId xmlns:a16="http://schemas.microsoft.com/office/drawing/2014/main" id="{D129ED66-C397-9F48-88AC-25E2145B4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8443" y="3443134"/>
              <a:ext cx="2080625" cy="2816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nvloed">
              <a:extLst>
                <a:ext uri="{FF2B5EF4-FFF2-40B4-BE49-F238E27FC236}">
                  <a16:creationId xmlns:a16="http://schemas.microsoft.com/office/drawing/2014/main" id="{2283B725-DD4C-DA4B-9D60-175995DFD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804" y="278462"/>
              <a:ext cx="1987310" cy="3011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3756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F257EABA-16EE-5443-9FA7-54B7D3910D6D}"/>
              </a:ext>
            </a:extLst>
          </p:cNvPr>
          <p:cNvGrpSpPr/>
          <p:nvPr/>
        </p:nvGrpSpPr>
        <p:grpSpPr>
          <a:xfrm>
            <a:off x="868360" y="1396701"/>
            <a:ext cx="10455280" cy="4064598"/>
            <a:chOff x="2027548" y="724846"/>
            <a:chExt cx="7812868" cy="4064598"/>
          </a:xfrm>
        </p:grpSpPr>
        <p:sp>
          <p:nvSpPr>
            <p:cNvPr id="2" name="Afgeronde rechthoek 1">
              <a:extLst>
                <a:ext uri="{FF2B5EF4-FFF2-40B4-BE49-F238E27FC236}">
                  <a16:creationId xmlns:a16="http://schemas.microsoft.com/office/drawing/2014/main" id="{FF9756AB-9EC7-034A-8C66-1E7C1072D66A}"/>
                </a:ext>
              </a:extLst>
            </p:cNvPr>
            <p:cNvSpPr/>
            <p:nvPr/>
          </p:nvSpPr>
          <p:spPr>
            <a:xfrm>
              <a:off x="2063552" y="724846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Reviews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/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comments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/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likes</a:t>
              </a:r>
            </a:p>
          </p:txBody>
        </p:sp>
        <p:sp>
          <p:nvSpPr>
            <p:cNvPr id="12" name="Afgeronde rechthoek 11">
              <a:extLst>
                <a:ext uri="{FF2B5EF4-FFF2-40B4-BE49-F238E27FC236}">
                  <a16:creationId xmlns:a16="http://schemas.microsoft.com/office/drawing/2014/main" id="{C3DDB490-D1C2-BB46-A6BA-D93D7BF7249D}"/>
                </a:ext>
              </a:extLst>
            </p:cNvPr>
            <p:cNvSpPr/>
            <p:nvPr/>
          </p:nvSpPr>
          <p:spPr>
            <a:xfrm>
              <a:off x="2063552" y="1844824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30 seconde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filmpjes</a:t>
              </a:r>
              <a:endParaRPr lang="nl-NL" sz="2400" dirty="0">
                <a:solidFill>
                  <a:srgbClr val="FE6D41"/>
                </a:solidFill>
              </a:endParaRPr>
            </a:p>
          </p:txBody>
        </p:sp>
        <p:sp>
          <p:nvSpPr>
            <p:cNvPr id="13" name="Afgeronde rechthoek 12">
              <a:extLst>
                <a:ext uri="{FF2B5EF4-FFF2-40B4-BE49-F238E27FC236}">
                  <a16:creationId xmlns:a16="http://schemas.microsoft.com/office/drawing/2014/main" id="{0262CB56-E7C8-5441-915F-08F6B1A13405}"/>
                </a:ext>
              </a:extLst>
            </p:cNvPr>
            <p:cNvSpPr/>
            <p:nvPr/>
          </p:nvSpPr>
          <p:spPr>
            <a:xfrm>
              <a:off x="2063552" y="2964802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Zo veel mensen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kochten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/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deden dit al</a:t>
              </a:r>
              <a:endParaRPr lang="nl-NL" sz="2400" dirty="0">
                <a:solidFill>
                  <a:srgbClr val="FE6D41"/>
                </a:solidFill>
              </a:endParaRPr>
            </a:p>
          </p:txBody>
        </p:sp>
        <p:sp>
          <p:nvSpPr>
            <p:cNvPr id="14" name="Afgeronde rechthoek 13">
              <a:extLst>
                <a:ext uri="{FF2B5EF4-FFF2-40B4-BE49-F238E27FC236}">
                  <a16:creationId xmlns:a16="http://schemas.microsoft.com/office/drawing/2014/main" id="{254D4ECF-6FC5-A54A-845F-684790382709}"/>
                </a:ext>
              </a:extLst>
            </p:cNvPr>
            <p:cNvSpPr/>
            <p:nvPr/>
          </p:nvSpPr>
          <p:spPr>
            <a:xfrm>
              <a:off x="2027548" y="4084780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Benut de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early adopters</a:t>
              </a:r>
              <a:endParaRPr lang="nl-NL" sz="2400" dirty="0">
                <a:solidFill>
                  <a:srgbClr val="FE6D4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906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A493A1B-840B-704C-B36D-693058F64204}"/>
              </a:ext>
            </a:extLst>
          </p:cNvPr>
          <p:cNvSpPr txBox="1">
            <a:spLocks/>
          </p:cNvSpPr>
          <p:nvPr/>
        </p:nvSpPr>
        <p:spPr>
          <a:xfrm>
            <a:off x="1343472" y="13844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0" b="1" dirty="0">
                <a:solidFill>
                  <a:schemeClr val="bg1"/>
                </a:solidFill>
                <a:latin typeface="Avenir Black" panose="02000503020000020003" pitchFamily="2" charset="0"/>
              </a:rPr>
              <a:t>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D9E905-211F-DE41-9D5F-71DB08503F25}"/>
              </a:ext>
            </a:extLst>
          </p:cNvPr>
          <p:cNvSpPr txBox="1">
            <a:spLocks/>
          </p:cNvSpPr>
          <p:nvPr/>
        </p:nvSpPr>
        <p:spPr>
          <a:xfrm>
            <a:off x="1919536" y="247306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Avenir Heavy" panose="02000503020000020003" pitchFamily="2" charset="0"/>
              </a:rPr>
              <a:t>Sympathie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5F0DEF0-A4FD-A145-9ABF-2C151C253C15}"/>
              </a:ext>
            </a:extLst>
          </p:cNvPr>
          <p:cNvSpPr/>
          <p:nvPr/>
        </p:nvSpPr>
        <p:spPr>
          <a:xfrm>
            <a:off x="1524000" y="371703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Mensen en merken die op ons </a:t>
            </a:r>
            <a:b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lijken vinden we leuk.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D128254-985C-6041-A2C0-B577EF58013F}"/>
              </a:ext>
            </a:extLst>
          </p:cNvPr>
          <p:cNvSpPr txBox="1"/>
          <p:nvPr/>
        </p:nvSpPr>
        <p:spPr>
          <a:xfrm>
            <a:off x="1524000" y="53964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venir Book" panose="02000503020000020003" pitchFamily="2" charset="0"/>
              </a:rPr>
              <a:t>Hoe pas je dit toe in communicatie?</a:t>
            </a:r>
          </a:p>
        </p:txBody>
      </p:sp>
    </p:spTree>
    <p:extLst>
      <p:ext uri="{BB962C8B-B14F-4D97-AF65-F5344CB8AC3E}">
        <p14:creationId xmlns:p14="http://schemas.microsoft.com/office/powerpoint/2010/main" val="2240094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C7BF249-AC2A-B147-AD0F-3959981DF0DC}"/>
              </a:ext>
            </a:extLst>
          </p:cNvPr>
          <p:cNvSpPr txBox="1">
            <a:spLocks/>
          </p:cNvSpPr>
          <p:nvPr/>
        </p:nvSpPr>
        <p:spPr>
          <a:xfrm>
            <a:off x="1523492" y="1088740"/>
            <a:ext cx="9145016" cy="468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EE054F"/>
              </a:buClr>
              <a:buNone/>
            </a:pPr>
            <a:r>
              <a:rPr lang="nl-NL" sz="4000" b="1" dirty="0">
                <a:latin typeface="Avenir Heavy" panose="02000503020000020003" pitchFamily="2" charset="0"/>
              </a:rPr>
              <a:t>”Veel (communicatie) wetenschappers zetten </a:t>
            </a:r>
            <a:r>
              <a:rPr lang="nl-NL" sz="4000" b="1" dirty="0">
                <a:solidFill>
                  <a:srgbClr val="FE6D41"/>
                </a:solidFill>
                <a:latin typeface="Avenir Heavy" panose="02000503020000020003" pitchFamily="2" charset="0"/>
              </a:rPr>
              <a:t>logisch</a:t>
            </a:r>
            <a:r>
              <a:rPr lang="nl-NL" sz="4000" b="1" dirty="0">
                <a:latin typeface="Avenir Heavy" panose="02000503020000020003" pitchFamily="2" charset="0"/>
              </a:rPr>
              <a:t> </a:t>
            </a:r>
            <a:r>
              <a:rPr lang="nl-NL" sz="4000" b="1" dirty="0">
                <a:solidFill>
                  <a:srgbClr val="FE6D41"/>
                </a:solidFill>
                <a:latin typeface="Avenir Heavy" panose="02000503020000020003" pitchFamily="2" charset="0"/>
              </a:rPr>
              <a:t>denken</a:t>
            </a:r>
            <a:r>
              <a:rPr lang="nl-NL" sz="4000" b="1" dirty="0">
                <a:latin typeface="Avenir Heavy" panose="02000503020000020003" pitchFamily="2" charset="0"/>
              </a:rPr>
              <a:t> boven alles en blijven hardnekkig uitgaan dat feiten en informatie zullen </a:t>
            </a:r>
            <a:r>
              <a:rPr lang="nl-NL" sz="4000" b="1" dirty="0">
                <a:solidFill>
                  <a:srgbClr val="FE6D41"/>
                </a:solidFill>
                <a:latin typeface="Avenir Heavy" panose="02000503020000020003" pitchFamily="2" charset="0"/>
              </a:rPr>
              <a:t>overtuigen</a:t>
            </a:r>
            <a:r>
              <a:rPr lang="nl-NL" sz="4000" b="1" dirty="0">
                <a:latin typeface="Avenir Heavy" panose="02000503020000020003" pitchFamily="2" charset="0"/>
              </a:rPr>
              <a:t>”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F2FF11-7929-684C-84EE-65FFA1F628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72464" y="322836"/>
            <a:ext cx="1296144" cy="15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30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774865C-8BE3-6E40-8FE6-422E12BB71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3057846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chemeClr val="bg1"/>
                </a:solidFill>
                <a:latin typeface="Avenir Heavy" panose="02000503020000020003" pitchFamily="2" charset="0"/>
              </a:rPr>
              <a:t>Wanneer vinden we </a:t>
            </a:r>
            <a:br>
              <a:rPr lang="nl-NL" sz="4800" b="1" dirty="0">
                <a:solidFill>
                  <a:schemeClr val="bg1"/>
                </a:solidFill>
                <a:latin typeface="Avenir Heavy" panose="02000503020000020003" pitchFamily="2" charset="0"/>
              </a:rPr>
            </a:br>
            <a:r>
              <a:rPr lang="nl-NL" sz="4800" b="1" dirty="0">
                <a:solidFill>
                  <a:schemeClr val="bg1"/>
                </a:solidFill>
                <a:latin typeface="Avenir Heavy" panose="02000503020000020003" pitchFamily="2" charset="0"/>
              </a:rPr>
              <a:t>een </a:t>
            </a:r>
            <a:r>
              <a:rPr lang="nl-NL" sz="4800" b="1" dirty="0">
                <a:solidFill>
                  <a:srgbClr val="FE6D41"/>
                </a:solidFill>
                <a:latin typeface="Avenir Heavy" panose="02000503020000020003" pitchFamily="2" charset="0"/>
              </a:rPr>
              <a:t>mens</a:t>
            </a:r>
            <a:r>
              <a:rPr lang="nl-NL" sz="4800" b="1" dirty="0">
                <a:solidFill>
                  <a:srgbClr val="EE054F"/>
                </a:solidFill>
                <a:latin typeface="Avenir Heavy" panose="02000503020000020003" pitchFamily="2" charset="0"/>
              </a:rPr>
              <a:t> </a:t>
            </a:r>
            <a:r>
              <a:rPr lang="nl-NL" sz="4800" b="1" dirty="0">
                <a:solidFill>
                  <a:schemeClr val="bg1"/>
                </a:solidFill>
                <a:latin typeface="Avenir Heavy" panose="02000503020000020003" pitchFamily="2" charset="0"/>
              </a:rPr>
              <a:t>sympathiek?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D2E80BA-D6A8-8C41-A39E-32D4501DB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83968"/>
            <a:ext cx="9144000" cy="1881336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Clr>
                <a:srgbClr val="EE054F"/>
              </a:buClr>
              <a:buNone/>
            </a:pPr>
            <a:r>
              <a:rPr lang="nl-NL" sz="2800" dirty="0">
                <a:latin typeface="Avenir" panose="02000503020000020003" pitchFamily="2" charset="0"/>
              </a:rPr>
              <a:t>Cialdini geeft </a:t>
            </a:r>
            <a:r>
              <a:rPr lang="nl-NL" sz="2800" b="1" dirty="0">
                <a:latin typeface="Avenir Heavy" panose="02000503020000020003" pitchFamily="2" charset="0"/>
              </a:rPr>
              <a:t>3 punten</a:t>
            </a:r>
          </a:p>
        </p:txBody>
      </p:sp>
      <p:sp>
        <p:nvSpPr>
          <p:cNvPr id="6" name="Driehoek 5">
            <a:extLst>
              <a:ext uri="{FF2B5EF4-FFF2-40B4-BE49-F238E27FC236}">
                <a16:creationId xmlns:a16="http://schemas.microsoft.com/office/drawing/2014/main" id="{84F343D1-CA02-4441-A4A4-C4AE6152E698}"/>
              </a:ext>
            </a:extLst>
          </p:cNvPr>
          <p:cNvSpPr/>
          <p:nvPr/>
        </p:nvSpPr>
        <p:spPr>
          <a:xfrm rot="10800000">
            <a:off x="5951476" y="5526360"/>
            <a:ext cx="288032" cy="144016"/>
          </a:xfrm>
          <a:prstGeom prst="triangle">
            <a:avLst/>
          </a:prstGeom>
          <a:solidFill>
            <a:srgbClr val="EE0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Driehoek 6">
            <a:extLst>
              <a:ext uri="{FF2B5EF4-FFF2-40B4-BE49-F238E27FC236}">
                <a16:creationId xmlns:a16="http://schemas.microsoft.com/office/drawing/2014/main" id="{AB1E9DF4-0561-A44A-BDD6-D1C6225D8AEF}"/>
              </a:ext>
            </a:extLst>
          </p:cNvPr>
          <p:cNvSpPr/>
          <p:nvPr/>
        </p:nvSpPr>
        <p:spPr>
          <a:xfrm rot="10800000">
            <a:off x="5735707" y="5372961"/>
            <a:ext cx="720588" cy="360294"/>
          </a:xfrm>
          <a:prstGeom prst="triangle">
            <a:avLst/>
          </a:prstGeom>
          <a:solidFill>
            <a:srgbClr val="FE6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03BED1F8-7C17-1E4C-A4E7-6A3978BD10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96" y="359706"/>
            <a:ext cx="3906808" cy="2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06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F257EABA-16EE-5443-9FA7-54B7D3910D6D}"/>
              </a:ext>
            </a:extLst>
          </p:cNvPr>
          <p:cNvGrpSpPr/>
          <p:nvPr/>
        </p:nvGrpSpPr>
        <p:grpSpPr>
          <a:xfrm>
            <a:off x="916541" y="1956690"/>
            <a:ext cx="10407099" cy="2944620"/>
            <a:chOff x="2063552" y="724846"/>
            <a:chExt cx="7776864" cy="2944620"/>
          </a:xfrm>
        </p:grpSpPr>
        <p:sp>
          <p:nvSpPr>
            <p:cNvPr id="2" name="Afgeronde rechthoek 1">
              <a:extLst>
                <a:ext uri="{FF2B5EF4-FFF2-40B4-BE49-F238E27FC236}">
                  <a16:creationId xmlns:a16="http://schemas.microsoft.com/office/drawing/2014/main" id="{FF9756AB-9EC7-034A-8C66-1E7C1072D66A}"/>
                </a:ext>
              </a:extLst>
            </p:cNvPr>
            <p:cNvSpPr/>
            <p:nvPr/>
          </p:nvSpPr>
          <p:spPr>
            <a:xfrm>
              <a:off x="2063552" y="724846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1. Als hij/zij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knap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of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goed verzorgd 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is</a:t>
              </a:r>
            </a:p>
          </p:txBody>
        </p:sp>
        <p:sp>
          <p:nvSpPr>
            <p:cNvPr id="12" name="Afgeronde rechthoek 11">
              <a:extLst>
                <a:ext uri="{FF2B5EF4-FFF2-40B4-BE49-F238E27FC236}">
                  <a16:creationId xmlns:a16="http://schemas.microsoft.com/office/drawing/2014/main" id="{C3DDB490-D1C2-BB46-A6BA-D93D7BF7249D}"/>
                </a:ext>
              </a:extLst>
            </p:cNvPr>
            <p:cNvSpPr/>
            <p:nvPr/>
          </p:nvSpPr>
          <p:spPr>
            <a:xfrm>
              <a:off x="2063552" y="1844824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2. Als hij/zij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op ons lijkt</a:t>
              </a:r>
              <a:endParaRPr lang="nl-NL" sz="2400" dirty="0">
                <a:solidFill>
                  <a:srgbClr val="FE6D41"/>
                </a:solidFill>
              </a:endParaRPr>
            </a:p>
          </p:txBody>
        </p:sp>
        <p:sp>
          <p:nvSpPr>
            <p:cNvPr id="13" name="Afgeronde rechthoek 12">
              <a:extLst>
                <a:ext uri="{FF2B5EF4-FFF2-40B4-BE49-F238E27FC236}">
                  <a16:creationId xmlns:a16="http://schemas.microsoft.com/office/drawing/2014/main" id="{0262CB56-E7C8-5441-915F-08F6B1A13405}"/>
                </a:ext>
              </a:extLst>
            </p:cNvPr>
            <p:cNvSpPr/>
            <p:nvPr/>
          </p:nvSpPr>
          <p:spPr>
            <a:xfrm>
              <a:off x="2063552" y="2964802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3. Als hij/zij ons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complimenten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geeft</a:t>
              </a:r>
              <a:endParaRPr lang="nl-NL" sz="2400" dirty="0">
                <a:solidFill>
                  <a:srgbClr val="FE6D4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995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774865C-8BE3-6E40-8FE6-422E12BB71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1811102"/>
            <a:ext cx="9144000" cy="32357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latin typeface="Avenir Heavy" panose="02000503020000020003" pitchFamily="2" charset="0"/>
              </a:rPr>
              <a:t>Hoe maak je een </a:t>
            </a:r>
            <a:br>
              <a:rPr lang="nl-NL" sz="4800" b="1" dirty="0">
                <a:latin typeface="Avenir Heavy" panose="02000503020000020003" pitchFamily="2" charset="0"/>
              </a:rPr>
            </a:br>
            <a:r>
              <a:rPr lang="nl-NL" sz="4800" b="1" dirty="0">
                <a:solidFill>
                  <a:srgbClr val="FE6D41"/>
                </a:solidFill>
                <a:latin typeface="Avenir Heavy" panose="02000503020000020003" pitchFamily="2" charset="0"/>
              </a:rPr>
              <a:t>organisatie / merk </a:t>
            </a:r>
            <a:br>
              <a:rPr lang="nl-NL" sz="4800" b="1" dirty="0">
                <a:solidFill>
                  <a:srgbClr val="EE054F"/>
                </a:solidFill>
                <a:latin typeface="Avenir Heavy" panose="02000503020000020003" pitchFamily="2" charset="0"/>
              </a:rPr>
            </a:br>
            <a:r>
              <a:rPr lang="nl-NL" sz="4800" b="1" dirty="0">
                <a:latin typeface="Avenir Heavy" panose="02000503020000020003" pitchFamily="2" charset="0"/>
              </a:rPr>
              <a:t>sympathiek?</a:t>
            </a:r>
          </a:p>
        </p:txBody>
      </p:sp>
    </p:spTree>
    <p:extLst>
      <p:ext uri="{BB962C8B-B14F-4D97-AF65-F5344CB8AC3E}">
        <p14:creationId xmlns:p14="http://schemas.microsoft.com/office/powerpoint/2010/main" val="222586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3D3407A-BCA8-CD46-8D27-E93F7E396E0C}"/>
              </a:ext>
            </a:extLst>
          </p:cNvPr>
          <p:cNvGrpSpPr/>
          <p:nvPr/>
        </p:nvGrpSpPr>
        <p:grpSpPr>
          <a:xfrm>
            <a:off x="880405" y="1396701"/>
            <a:ext cx="10431190" cy="4064598"/>
            <a:chOff x="892450" y="1956690"/>
            <a:chExt cx="10431190" cy="4064598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F257EABA-16EE-5443-9FA7-54B7D3910D6D}"/>
                </a:ext>
              </a:extLst>
            </p:cNvPr>
            <p:cNvGrpSpPr/>
            <p:nvPr/>
          </p:nvGrpSpPr>
          <p:grpSpPr>
            <a:xfrm>
              <a:off x="916541" y="1956690"/>
              <a:ext cx="10407099" cy="2944620"/>
              <a:chOff x="2063552" y="724846"/>
              <a:chExt cx="7776864" cy="2944620"/>
            </a:xfrm>
          </p:grpSpPr>
          <p:sp>
            <p:nvSpPr>
              <p:cNvPr id="2" name="Afgeronde rechthoek 1">
                <a:extLst>
                  <a:ext uri="{FF2B5EF4-FFF2-40B4-BE49-F238E27FC236}">
                    <a16:creationId xmlns:a16="http://schemas.microsoft.com/office/drawing/2014/main" id="{FF9756AB-9EC7-034A-8C66-1E7C1072D66A}"/>
                  </a:ext>
                </a:extLst>
              </p:cNvPr>
              <p:cNvSpPr/>
              <p:nvPr/>
            </p:nvSpPr>
            <p:spPr>
              <a:xfrm>
                <a:off x="2063552" y="724846"/>
                <a:ext cx="7776864" cy="70466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4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1. Goede </a:t>
                </a:r>
                <a:r>
                  <a:rPr lang="nl-NL" sz="2400" b="1" dirty="0">
                    <a:solidFill>
                      <a:srgbClr val="FE6D41"/>
                    </a:solidFill>
                    <a:latin typeface="Avenir Book" panose="02000503020000020003" pitchFamily="2" charset="0"/>
                  </a:rPr>
                  <a:t>website</a:t>
                </a:r>
                <a:r>
                  <a:rPr lang="nl-NL" sz="24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 / </a:t>
                </a:r>
                <a:r>
                  <a:rPr lang="nl-NL" sz="2400" b="1" dirty="0">
                    <a:solidFill>
                      <a:srgbClr val="FE6D41"/>
                    </a:solidFill>
                    <a:latin typeface="Avenir Book" panose="02000503020000020003" pitchFamily="2" charset="0"/>
                  </a:rPr>
                  <a:t>huisstijl</a:t>
                </a:r>
                <a:r>
                  <a:rPr lang="nl-NL" sz="24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 / </a:t>
                </a:r>
                <a:r>
                  <a:rPr lang="nl-NL" sz="2400" b="1" dirty="0">
                    <a:solidFill>
                      <a:srgbClr val="FE6D41"/>
                    </a:solidFill>
                    <a:latin typeface="Avenir Book" panose="02000503020000020003" pitchFamily="2" charset="0"/>
                  </a:rPr>
                  <a:t>interieur</a:t>
                </a:r>
              </a:p>
            </p:txBody>
          </p:sp>
          <p:sp>
            <p:nvSpPr>
              <p:cNvPr id="12" name="Afgeronde rechthoek 11">
                <a:extLst>
                  <a:ext uri="{FF2B5EF4-FFF2-40B4-BE49-F238E27FC236}">
                    <a16:creationId xmlns:a16="http://schemas.microsoft.com/office/drawing/2014/main" id="{C3DDB490-D1C2-BB46-A6BA-D93D7BF7249D}"/>
                  </a:ext>
                </a:extLst>
              </p:cNvPr>
              <p:cNvSpPr/>
              <p:nvPr/>
            </p:nvSpPr>
            <p:spPr>
              <a:xfrm>
                <a:off x="2063552" y="1844824"/>
                <a:ext cx="7776864" cy="70466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4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2. De </a:t>
                </a:r>
                <a:r>
                  <a:rPr lang="nl-NL" sz="2400" b="1" dirty="0">
                    <a:solidFill>
                      <a:srgbClr val="FE6D41"/>
                    </a:solidFill>
                    <a:latin typeface="Avenir Book" panose="02000503020000020003" pitchFamily="2" charset="0"/>
                  </a:rPr>
                  <a:t>taal</a:t>
                </a:r>
                <a:r>
                  <a:rPr lang="nl-NL" sz="24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 spreken van de ander</a:t>
                </a:r>
              </a:p>
            </p:txBody>
          </p:sp>
          <p:sp>
            <p:nvSpPr>
              <p:cNvPr id="13" name="Afgeronde rechthoek 12">
                <a:extLst>
                  <a:ext uri="{FF2B5EF4-FFF2-40B4-BE49-F238E27FC236}">
                    <a16:creationId xmlns:a16="http://schemas.microsoft.com/office/drawing/2014/main" id="{0262CB56-E7C8-5441-915F-08F6B1A13405}"/>
                  </a:ext>
                </a:extLst>
              </p:cNvPr>
              <p:cNvSpPr/>
              <p:nvPr/>
            </p:nvSpPr>
            <p:spPr>
              <a:xfrm>
                <a:off x="2063552" y="2964802"/>
                <a:ext cx="7776864" cy="70466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4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3. De ander </a:t>
                </a:r>
                <a:r>
                  <a:rPr lang="nl-NL" sz="2400" b="1" dirty="0">
                    <a:solidFill>
                      <a:srgbClr val="FE6D41"/>
                    </a:solidFill>
                    <a:latin typeface="Avenir Book" panose="02000503020000020003" pitchFamily="2" charset="0"/>
                  </a:rPr>
                  <a:t>speciaal</a:t>
                </a:r>
                <a:r>
                  <a:rPr lang="nl-NL" sz="24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 maken / </a:t>
                </a:r>
                <a:r>
                  <a:rPr lang="nl-NL" sz="2400" b="1" dirty="0">
                    <a:solidFill>
                      <a:srgbClr val="FE6D41"/>
                    </a:solidFill>
                    <a:latin typeface="Avenir Book" panose="02000503020000020003" pitchFamily="2" charset="0"/>
                  </a:rPr>
                  <a:t>persoonlijke</a:t>
                </a:r>
                <a:r>
                  <a:rPr lang="nl-NL" sz="24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 communicatie</a:t>
                </a:r>
              </a:p>
            </p:txBody>
          </p:sp>
        </p:grpSp>
        <p:sp>
          <p:nvSpPr>
            <p:cNvPr id="6" name="Afgeronde rechthoek 5">
              <a:extLst>
                <a:ext uri="{FF2B5EF4-FFF2-40B4-BE49-F238E27FC236}">
                  <a16:creationId xmlns:a16="http://schemas.microsoft.com/office/drawing/2014/main" id="{DDF21796-217A-2449-AEA3-349DC020C910}"/>
                </a:ext>
              </a:extLst>
            </p:cNvPr>
            <p:cNvSpPr/>
            <p:nvPr/>
          </p:nvSpPr>
          <p:spPr>
            <a:xfrm>
              <a:off x="892450" y="5316624"/>
              <a:ext cx="10407099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4.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Complimenten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geven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789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A493A1B-840B-704C-B36D-693058F64204}"/>
              </a:ext>
            </a:extLst>
          </p:cNvPr>
          <p:cNvSpPr txBox="1">
            <a:spLocks/>
          </p:cNvSpPr>
          <p:nvPr/>
        </p:nvSpPr>
        <p:spPr>
          <a:xfrm>
            <a:off x="1343472" y="13844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0" b="1" dirty="0">
                <a:solidFill>
                  <a:schemeClr val="bg1"/>
                </a:solidFill>
                <a:latin typeface="Avenir Black" panose="02000503020000020003" pitchFamily="2" charset="0"/>
              </a:rPr>
              <a:t>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D9E905-211F-DE41-9D5F-71DB08503F25}"/>
              </a:ext>
            </a:extLst>
          </p:cNvPr>
          <p:cNvSpPr txBox="1">
            <a:spLocks/>
          </p:cNvSpPr>
          <p:nvPr/>
        </p:nvSpPr>
        <p:spPr>
          <a:xfrm>
            <a:off x="1919536" y="247306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Avenir Heavy" panose="02000503020000020003" pitchFamily="2" charset="0"/>
              </a:rPr>
              <a:t>Autoriteit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5F0DEF0-A4FD-A145-9ABF-2C151C253C15}"/>
              </a:ext>
            </a:extLst>
          </p:cNvPr>
          <p:cNvSpPr/>
          <p:nvPr/>
        </p:nvSpPr>
        <p:spPr>
          <a:xfrm>
            <a:off x="1524000" y="368973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We hebben respect</a:t>
            </a:r>
            <a:b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voor experts.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5EF75A9-C82F-594F-9B10-30CA2DA32A11}"/>
              </a:ext>
            </a:extLst>
          </p:cNvPr>
          <p:cNvSpPr txBox="1"/>
          <p:nvPr/>
        </p:nvSpPr>
        <p:spPr>
          <a:xfrm>
            <a:off x="1524000" y="53964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venir Book" panose="02000503020000020003" pitchFamily="2" charset="0"/>
              </a:rPr>
              <a:t>Hoe pas je dit toe in communicatie?</a:t>
            </a:r>
          </a:p>
        </p:txBody>
      </p:sp>
    </p:spTree>
    <p:extLst>
      <p:ext uri="{BB962C8B-B14F-4D97-AF65-F5344CB8AC3E}">
        <p14:creationId xmlns:p14="http://schemas.microsoft.com/office/powerpoint/2010/main" val="1668411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3D3407A-BCA8-CD46-8D27-E93F7E396E0C}"/>
              </a:ext>
            </a:extLst>
          </p:cNvPr>
          <p:cNvGrpSpPr/>
          <p:nvPr/>
        </p:nvGrpSpPr>
        <p:grpSpPr>
          <a:xfrm>
            <a:off x="880405" y="1740666"/>
            <a:ext cx="10431190" cy="4064598"/>
            <a:chOff x="892450" y="1956690"/>
            <a:chExt cx="10431190" cy="4064598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F257EABA-16EE-5443-9FA7-54B7D3910D6D}"/>
                </a:ext>
              </a:extLst>
            </p:cNvPr>
            <p:cNvGrpSpPr/>
            <p:nvPr/>
          </p:nvGrpSpPr>
          <p:grpSpPr>
            <a:xfrm>
              <a:off x="916541" y="1956690"/>
              <a:ext cx="10407099" cy="2944620"/>
              <a:chOff x="2063552" y="724846"/>
              <a:chExt cx="7776864" cy="2944620"/>
            </a:xfrm>
          </p:grpSpPr>
          <p:sp>
            <p:nvSpPr>
              <p:cNvPr id="2" name="Afgeronde rechthoek 1">
                <a:extLst>
                  <a:ext uri="{FF2B5EF4-FFF2-40B4-BE49-F238E27FC236}">
                    <a16:creationId xmlns:a16="http://schemas.microsoft.com/office/drawing/2014/main" id="{FF9756AB-9EC7-034A-8C66-1E7C1072D66A}"/>
                  </a:ext>
                </a:extLst>
              </p:cNvPr>
              <p:cNvSpPr/>
              <p:nvPr/>
            </p:nvSpPr>
            <p:spPr>
              <a:xfrm>
                <a:off x="2063552" y="724846"/>
                <a:ext cx="7776864" cy="70466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4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Je eigen </a:t>
                </a:r>
                <a:r>
                  <a:rPr lang="nl-NL" sz="2400" b="1" dirty="0">
                    <a:solidFill>
                      <a:srgbClr val="FE6D41"/>
                    </a:solidFill>
                    <a:latin typeface="Avenir Book" panose="02000503020000020003" pitchFamily="2" charset="0"/>
                  </a:rPr>
                  <a:t>ervaringen</a:t>
                </a:r>
                <a:r>
                  <a:rPr lang="nl-NL" sz="24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 + </a:t>
                </a:r>
                <a:r>
                  <a:rPr lang="nl-NL" sz="2400" b="1" dirty="0">
                    <a:solidFill>
                      <a:srgbClr val="FE6D41"/>
                    </a:solidFill>
                    <a:latin typeface="Avenir Book" panose="02000503020000020003" pitchFamily="2" charset="0"/>
                  </a:rPr>
                  <a:t>expertise</a:t>
                </a:r>
                <a:r>
                  <a:rPr lang="nl-NL" sz="24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 + </a:t>
                </a:r>
                <a:r>
                  <a:rPr lang="nl-NL" sz="2400" b="1" dirty="0">
                    <a:solidFill>
                      <a:srgbClr val="FE6D41"/>
                    </a:solidFill>
                    <a:latin typeface="Avenir Book" panose="02000503020000020003" pitchFamily="2" charset="0"/>
                  </a:rPr>
                  <a:t>best cases</a:t>
                </a:r>
              </a:p>
            </p:txBody>
          </p:sp>
          <p:sp>
            <p:nvSpPr>
              <p:cNvPr id="12" name="Afgeronde rechthoek 11">
                <a:extLst>
                  <a:ext uri="{FF2B5EF4-FFF2-40B4-BE49-F238E27FC236}">
                    <a16:creationId xmlns:a16="http://schemas.microsoft.com/office/drawing/2014/main" id="{C3DDB490-D1C2-BB46-A6BA-D93D7BF7249D}"/>
                  </a:ext>
                </a:extLst>
              </p:cNvPr>
              <p:cNvSpPr/>
              <p:nvPr/>
            </p:nvSpPr>
            <p:spPr>
              <a:xfrm>
                <a:off x="2063552" y="1844824"/>
                <a:ext cx="7776864" cy="70466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400" b="1" dirty="0">
                    <a:solidFill>
                      <a:srgbClr val="FE6D41"/>
                    </a:solidFill>
                    <a:latin typeface="Avenir Book" panose="02000503020000020003" pitchFamily="2" charset="0"/>
                  </a:rPr>
                  <a:t>Bewezen cases </a:t>
                </a:r>
                <a:r>
                  <a:rPr lang="nl-NL" sz="24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van andere organisaties </a:t>
                </a:r>
              </a:p>
            </p:txBody>
          </p:sp>
          <p:sp>
            <p:nvSpPr>
              <p:cNvPr id="13" name="Afgeronde rechthoek 12">
                <a:extLst>
                  <a:ext uri="{FF2B5EF4-FFF2-40B4-BE49-F238E27FC236}">
                    <a16:creationId xmlns:a16="http://schemas.microsoft.com/office/drawing/2014/main" id="{0262CB56-E7C8-5441-915F-08F6B1A13405}"/>
                  </a:ext>
                </a:extLst>
              </p:cNvPr>
              <p:cNvSpPr/>
              <p:nvPr/>
            </p:nvSpPr>
            <p:spPr>
              <a:xfrm>
                <a:off x="2063552" y="2964802"/>
                <a:ext cx="7776864" cy="70466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400" b="1" dirty="0">
                    <a:solidFill>
                      <a:srgbClr val="FE6D41"/>
                    </a:solidFill>
                    <a:latin typeface="Avenir Book" panose="02000503020000020003" pitchFamily="2" charset="0"/>
                  </a:rPr>
                  <a:t>Data </a:t>
                </a:r>
                <a:r>
                  <a:rPr lang="nl-NL" sz="24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/ </a:t>
                </a:r>
                <a:r>
                  <a:rPr lang="nl-NL" sz="2400" b="1" dirty="0">
                    <a:solidFill>
                      <a:srgbClr val="FE6D41"/>
                    </a:solidFill>
                    <a:latin typeface="Avenir Book" panose="02000503020000020003" pitchFamily="2" charset="0"/>
                  </a:rPr>
                  <a:t>Wetenschap / Modellen</a:t>
                </a:r>
              </a:p>
            </p:txBody>
          </p:sp>
        </p:grpSp>
        <p:sp>
          <p:nvSpPr>
            <p:cNvPr id="6" name="Afgeronde rechthoek 5">
              <a:extLst>
                <a:ext uri="{FF2B5EF4-FFF2-40B4-BE49-F238E27FC236}">
                  <a16:creationId xmlns:a16="http://schemas.microsoft.com/office/drawing/2014/main" id="{DDF21796-217A-2449-AEA3-349DC020C910}"/>
                </a:ext>
              </a:extLst>
            </p:cNvPr>
            <p:cNvSpPr/>
            <p:nvPr/>
          </p:nvSpPr>
          <p:spPr>
            <a:xfrm>
              <a:off x="892450" y="5316624"/>
              <a:ext cx="10407099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Wees niet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bescheiden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, toon je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deskundigheid</a:t>
              </a:r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DBEC1F3A-0BC5-9245-BC94-67969A51BF9C}"/>
              </a:ext>
            </a:extLst>
          </p:cNvPr>
          <p:cNvSpPr txBox="1">
            <a:spLocks/>
          </p:cNvSpPr>
          <p:nvPr/>
        </p:nvSpPr>
        <p:spPr>
          <a:xfrm>
            <a:off x="880405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200" b="1" dirty="0">
                <a:solidFill>
                  <a:schemeClr val="bg1"/>
                </a:solidFill>
                <a:latin typeface="Avenir Heavy" panose="02000503020000020003" pitchFamily="2" charset="0"/>
              </a:rPr>
              <a:t>Als adviseur</a:t>
            </a:r>
          </a:p>
        </p:txBody>
      </p:sp>
    </p:spTree>
    <p:extLst>
      <p:ext uri="{BB962C8B-B14F-4D97-AF65-F5344CB8AC3E}">
        <p14:creationId xmlns:p14="http://schemas.microsoft.com/office/powerpoint/2010/main" val="412523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A493A1B-840B-704C-B36D-693058F64204}"/>
              </a:ext>
            </a:extLst>
          </p:cNvPr>
          <p:cNvSpPr txBox="1">
            <a:spLocks/>
          </p:cNvSpPr>
          <p:nvPr/>
        </p:nvSpPr>
        <p:spPr>
          <a:xfrm>
            <a:off x="1343472" y="13844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0" b="1" dirty="0">
                <a:solidFill>
                  <a:schemeClr val="bg1"/>
                </a:solidFill>
                <a:latin typeface="Avenir Black" panose="02000503020000020003" pitchFamily="2" charset="0"/>
              </a:rPr>
              <a:t>6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D9E905-211F-DE41-9D5F-71DB08503F25}"/>
              </a:ext>
            </a:extLst>
          </p:cNvPr>
          <p:cNvSpPr txBox="1">
            <a:spLocks/>
          </p:cNvSpPr>
          <p:nvPr/>
        </p:nvSpPr>
        <p:spPr>
          <a:xfrm>
            <a:off x="1919536" y="247306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Avenir Heavy" panose="02000503020000020003" pitchFamily="2" charset="0"/>
              </a:rPr>
              <a:t>Schaarste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5F0DEF0-A4FD-A145-9ABF-2C151C253C15}"/>
              </a:ext>
            </a:extLst>
          </p:cNvPr>
          <p:cNvSpPr/>
          <p:nvPr/>
        </p:nvSpPr>
        <p:spPr>
          <a:xfrm>
            <a:off x="1524000" y="371703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Je wilt vooral hebben wat je </a:t>
            </a:r>
            <a:b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niet kunt krijgen.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050A3B4-91C4-F640-9D6A-6A54B53502F2}"/>
              </a:ext>
            </a:extLst>
          </p:cNvPr>
          <p:cNvSpPr txBox="1"/>
          <p:nvPr/>
        </p:nvSpPr>
        <p:spPr>
          <a:xfrm>
            <a:off x="1524000" y="53964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venir Book" panose="02000503020000020003" pitchFamily="2" charset="0"/>
              </a:rPr>
              <a:t>Hoe pas je dit toe in communicatie?</a:t>
            </a:r>
          </a:p>
        </p:txBody>
      </p:sp>
    </p:spTree>
    <p:extLst>
      <p:ext uri="{BB962C8B-B14F-4D97-AF65-F5344CB8AC3E}">
        <p14:creationId xmlns:p14="http://schemas.microsoft.com/office/powerpoint/2010/main" val="91317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C8284B3-D813-D945-9EB0-7B9B66394DF9}"/>
              </a:ext>
            </a:extLst>
          </p:cNvPr>
          <p:cNvSpPr/>
          <p:nvPr/>
        </p:nvSpPr>
        <p:spPr>
          <a:xfrm>
            <a:off x="0" y="-99392"/>
            <a:ext cx="12191999" cy="6957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E4E8849-EFCC-BB45-AA41-AA818B661C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rgbClr val="FE6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 descr="Ons feilbare denken">
            <a:extLst>
              <a:ext uri="{FF2B5EF4-FFF2-40B4-BE49-F238E27FC236}">
                <a16:creationId xmlns:a16="http://schemas.microsoft.com/office/drawing/2014/main" id="{8650BBE3-49A3-174A-9B01-89A0E87FD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2517221"/>
            <a:ext cx="2364321" cy="367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s feilbare denken – Daniel Kahneman – DE BELANGENFABRIEK">
            <a:extLst>
              <a:ext uri="{FF2B5EF4-FFF2-40B4-BE49-F238E27FC236}">
                <a16:creationId xmlns:a16="http://schemas.microsoft.com/office/drawing/2014/main" id="{A03903B0-0C34-2241-8C8D-7E629BA45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46850"/>
          <a:stretch/>
        </p:blipFill>
        <p:spPr bwMode="auto">
          <a:xfrm>
            <a:off x="6367636" y="2776435"/>
            <a:ext cx="2364321" cy="3160918"/>
          </a:xfrm>
          <a:prstGeom prst="rect">
            <a:avLst/>
          </a:prstGeom>
          <a:noFill/>
          <a:ln w="57150">
            <a:solidFill>
              <a:srgbClr val="A7A8A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D542245-DAFB-0A43-AC99-BE8131DD9E36}"/>
              </a:ext>
            </a:extLst>
          </p:cNvPr>
          <p:cNvSpPr/>
          <p:nvPr/>
        </p:nvSpPr>
        <p:spPr>
          <a:xfrm>
            <a:off x="3711938" y="726498"/>
            <a:ext cx="52405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00503020000020003" pitchFamily="2" charset="0"/>
              </a:rPr>
              <a:t>Daniel Kahneman</a:t>
            </a:r>
          </a:p>
          <a:p>
            <a:pPr algn="ctr"/>
            <a:r>
              <a:rPr lang="nl-NL" sz="3200" b="1" dirty="0">
                <a:solidFill>
                  <a:srgbClr val="FE6D41"/>
                </a:solidFill>
                <a:latin typeface="Avenir Black" panose="02000503020000020003" pitchFamily="2" charset="0"/>
              </a:rPr>
              <a:t>Nobelprijswinnaar</a:t>
            </a:r>
          </a:p>
        </p:txBody>
      </p:sp>
    </p:spTree>
    <p:extLst>
      <p:ext uri="{BB962C8B-B14F-4D97-AF65-F5344CB8AC3E}">
        <p14:creationId xmlns:p14="http://schemas.microsoft.com/office/powerpoint/2010/main" val="765044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69E5CBA4-00E2-CE4F-A243-76C10B66DFA0}"/>
              </a:ext>
            </a:extLst>
          </p:cNvPr>
          <p:cNvSpPr txBox="1">
            <a:spLocks/>
          </p:cNvSpPr>
          <p:nvPr/>
        </p:nvSpPr>
        <p:spPr>
          <a:xfrm>
            <a:off x="3719736" y="1484784"/>
            <a:ext cx="914501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300000"/>
              </a:lnSpc>
              <a:buClr>
                <a:srgbClr val="EE054F"/>
              </a:buClr>
              <a:buNone/>
            </a:pPr>
            <a:r>
              <a:rPr lang="nl-NL" b="1" dirty="0">
                <a:solidFill>
                  <a:schemeClr val="bg1"/>
                </a:solidFill>
                <a:latin typeface="Avenir Book" panose="02000503020000020003" pitchFamily="2" charset="0"/>
              </a:rPr>
              <a:t>Early Bird Tickets bij festivals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1701E59F-DD38-7B42-9631-40D36DFDAFB0}"/>
              </a:ext>
            </a:extLst>
          </p:cNvPr>
          <p:cNvGrpSpPr/>
          <p:nvPr/>
        </p:nvGrpSpPr>
        <p:grpSpPr>
          <a:xfrm>
            <a:off x="5987988" y="4653136"/>
            <a:ext cx="4608512" cy="1152128"/>
            <a:chOff x="6082275" y="4672481"/>
            <a:chExt cx="4608512" cy="1152128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14CFB2B-5B73-FC42-9948-ED889C977910}"/>
                </a:ext>
              </a:extLst>
            </p:cNvPr>
            <p:cNvSpPr/>
            <p:nvPr/>
          </p:nvSpPr>
          <p:spPr>
            <a:xfrm>
              <a:off x="6082275" y="5032521"/>
              <a:ext cx="4608512" cy="792088"/>
            </a:xfrm>
            <a:prstGeom prst="rect">
              <a:avLst/>
            </a:prstGeom>
            <a:solidFill>
              <a:srgbClr val="5BB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2B1AD7E0-04A1-EE40-AE41-5836797CFCAB}"/>
                </a:ext>
              </a:extLst>
            </p:cNvPr>
            <p:cNvSpPr/>
            <p:nvPr/>
          </p:nvSpPr>
          <p:spPr>
            <a:xfrm>
              <a:off x="6309074" y="4672481"/>
              <a:ext cx="4154920" cy="10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300000"/>
                </a:lnSpc>
                <a:buClr>
                  <a:srgbClr val="EE054F"/>
                </a:buClr>
              </a:pPr>
              <a:r>
                <a:rPr lang="nl-NL" sz="2400" b="1" dirty="0">
                  <a:solidFill>
                    <a:schemeClr val="bg1"/>
                  </a:solidFill>
                  <a:latin typeface="Avenir Heavy" panose="02000503020000020003" pitchFamily="2" charset="0"/>
                </a:rPr>
                <a:t>Schaarste in product en tijd</a:t>
              </a:r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496DFFCC-CFF5-DF44-BA38-F51239925326}"/>
              </a:ext>
            </a:extLst>
          </p:cNvPr>
          <p:cNvSpPr txBox="1"/>
          <p:nvPr/>
        </p:nvSpPr>
        <p:spPr>
          <a:xfrm>
            <a:off x="5820436" y="2813324"/>
            <a:ext cx="4154920" cy="97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ctr">
              <a:lnSpc>
                <a:spcPct val="150000"/>
              </a:lnSpc>
              <a:buClr>
                <a:srgbClr val="FE6D41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venir Book" panose="02000503020000020003" pitchFamily="2" charset="0"/>
              </a:rPr>
              <a:t>Nog 500 beschikbaar</a:t>
            </a:r>
          </a:p>
          <a:p>
            <a:pPr marL="800100" lvl="1" indent="-342900" algn="ctr">
              <a:lnSpc>
                <a:spcPct val="150000"/>
              </a:lnSpc>
              <a:buClr>
                <a:srgbClr val="FE6D41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venir Book" panose="02000503020000020003" pitchFamily="2" charset="0"/>
              </a:rPr>
              <a:t>Nog 13,8 uur</a:t>
            </a:r>
          </a:p>
        </p:txBody>
      </p:sp>
      <p:sp>
        <p:nvSpPr>
          <p:cNvPr id="2" name="Pijl omlaag 1">
            <a:extLst>
              <a:ext uri="{FF2B5EF4-FFF2-40B4-BE49-F238E27FC236}">
                <a16:creationId xmlns:a16="http://schemas.microsoft.com/office/drawing/2014/main" id="{6B9F250F-916C-974B-A376-28094524E390}"/>
              </a:ext>
            </a:extLst>
          </p:cNvPr>
          <p:cNvSpPr/>
          <p:nvPr/>
        </p:nvSpPr>
        <p:spPr>
          <a:xfrm>
            <a:off x="8112224" y="4077072"/>
            <a:ext cx="360040" cy="565889"/>
          </a:xfrm>
          <a:prstGeom prst="downArrow">
            <a:avLst/>
          </a:prstGeom>
          <a:solidFill>
            <a:srgbClr val="FE6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9A93806-939C-FE4C-ADE7-652B5AD67DE0}"/>
              </a:ext>
            </a:extLst>
          </p:cNvPr>
          <p:cNvSpPr/>
          <p:nvPr/>
        </p:nvSpPr>
        <p:spPr>
          <a:xfrm>
            <a:off x="0" y="549391"/>
            <a:ext cx="12192000" cy="576064"/>
          </a:xfrm>
          <a:prstGeom prst="rect">
            <a:avLst/>
          </a:prstGeom>
          <a:solidFill>
            <a:srgbClr val="FE6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Avenir Book" panose="02000503020000020003" pitchFamily="2" charset="0"/>
              </a:rPr>
              <a:t>Voorbeeld 1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0AB06D-F1BF-B34A-9D73-383F5EC35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28" y="2060848"/>
            <a:ext cx="3674223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84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69E5CBA4-00E2-CE4F-A243-76C10B66DFA0}"/>
              </a:ext>
            </a:extLst>
          </p:cNvPr>
          <p:cNvSpPr txBox="1">
            <a:spLocks/>
          </p:cNvSpPr>
          <p:nvPr/>
        </p:nvSpPr>
        <p:spPr>
          <a:xfrm>
            <a:off x="3719736" y="1484784"/>
            <a:ext cx="914501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300000"/>
              </a:lnSpc>
              <a:buClr>
                <a:srgbClr val="EE054F"/>
              </a:buClr>
              <a:buNone/>
            </a:pPr>
            <a:r>
              <a:rPr lang="nl-NL" b="1" dirty="0">
                <a:solidFill>
                  <a:schemeClr val="bg1"/>
                </a:solidFill>
                <a:latin typeface="Avenir Book" panose="02000503020000020003" pitchFamily="2" charset="0"/>
              </a:rPr>
              <a:t>Supreme New York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96DFFCC-CFF5-DF44-BA38-F51239925326}"/>
              </a:ext>
            </a:extLst>
          </p:cNvPr>
          <p:cNvSpPr txBox="1"/>
          <p:nvPr/>
        </p:nvSpPr>
        <p:spPr>
          <a:xfrm>
            <a:off x="5663952" y="2855267"/>
            <a:ext cx="4740060" cy="189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ctr">
              <a:lnSpc>
                <a:spcPct val="150000"/>
              </a:lnSpc>
              <a:buClr>
                <a:srgbClr val="FE6D41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venir Book" panose="02000503020000020003" pitchFamily="2" charset="0"/>
              </a:rPr>
              <a:t>Elke donderdag nieuwe collectie</a:t>
            </a:r>
          </a:p>
          <a:p>
            <a:pPr marL="800100" lvl="1" indent="-342900" algn="ctr">
              <a:lnSpc>
                <a:spcPct val="150000"/>
              </a:lnSpc>
              <a:buClr>
                <a:srgbClr val="FE6D41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venir Book" panose="02000503020000020003" pitchFamily="2" charset="0"/>
              </a:rPr>
              <a:t>Weinig voorraad</a:t>
            </a:r>
          </a:p>
          <a:p>
            <a:pPr marL="800100" lvl="1" indent="-342900" algn="ctr">
              <a:lnSpc>
                <a:spcPct val="150000"/>
              </a:lnSpc>
              <a:buClr>
                <a:srgbClr val="FE6D41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venir Book" panose="02000503020000020003" pitchFamily="2" charset="0"/>
              </a:rPr>
              <a:t>Heel snel uitverkocht</a:t>
            </a:r>
          </a:p>
          <a:p>
            <a:pPr marL="800100" lvl="1" indent="-342900" algn="ctr">
              <a:lnSpc>
                <a:spcPct val="150000"/>
              </a:lnSpc>
              <a:buClr>
                <a:srgbClr val="FE6D41"/>
              </a:buClr>
              <a:buFont typeface="Arial" panose="020B0604020202020204" pitchFamily="34" charset="0"/>
              <a:buChar char="•"/>
            </a:pPr>
            <a:endParaRPr lang="nl-NL" sz="2000" dirty="0">
              <a:latin typeface="Avenir Book" panose="02000503020000020003" pitchFamily="2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9A93806-939C-FE4C-ADE7-652B5AD67DE0}"/>
              </a:ext>
            </a:extLst>
          </p:cNvPr>
          <p:cNvSpPr/>
          <p:nvPr/>
        </p:nvSpPr>
        <p:spPr>
          <a:xfrm>
            <a:off x="0" y="549391"/>
            <a:ext cx="12192000" cy="576064"/>
          </a:xfrm>
          <a:prstGeom prst="rect">
            <a:avLst/>
          </a:prstGeom>
          <a:solidFill>
            <a:srgbClr val="FE6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Avenir Book" panose="02000503020000020003" pitchFamily="2" charset="0"/>
              </a:rPr>
              <a:t>Voorbeeld 2</a:t>
            </a:r>
          </a:p>
        </p:txBody>
      </p:sp>
      <p:pic>
        <p:nvPicPr>
          <p:cNvPr id="7" name="Afbeelding 6" descr="Afbeelding met shirt, kleding, mouw&#10;&#10;Automatisch gegenereerde beschrijving">
            <a:extLst>
              <a:ext uri="{FF2B5EF4-FFF2-40B4-BE49-F238E27FC236}">
                <a16:creationId xmlns:a16="http://schemas.microsoft.com/office/drawing/2014/main" id="{A759F236-0C60-0248-92F6-9C1D4ECEDA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1" y="1268760"/>
            <a:ext cx="5196515" cy="5196515"/>
          </a:xfrm>
          <a:prstGeom prst="rect">
            <a:avLst/>
          </a:prstGeom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74C673AD-0411-F741-8DB3-28215FD26AB5}"/>
              </a:ext>
            </a:extLst>
          </p:cNvPr>
          <p:cNvGrpSpPr/>
          <p:nvPr/>
        </p:nvGrpSpPr>
        <p:grpSpPr>
          <a:xfrm>
            <a:off x="5987988" y="5013176"/>
            <a:ext cx="4608512" cy="1152128"/>
            <a:chOff x="6082275" y="4672481"/>
            <a:chExt cx="4608512" cy="1152128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246831C-272C-B04A-B7CC-04BF447C9E33}"/>
                </a:ext>
              </a:extLst>
            </p:cNvPr>
            <p:cNvSpPr/>
            <p:nvPr/>
          </p:nvSpPr>
          <p:spPr>
            <a:xfrm>
              <a:off x="6082275" y="5032521"/>
              <a:ext cx="4608512" cy="792088"/>
            </a:xfrm>
            <a:prstGeom prst="rect">
              <a:avLst/>
            </a:prstGeom>
            <a:solidFill>
              <a:srgbClr val="5BB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20D7FAB-6C21-D24D-8367-23B608C9BCCF}"/>
                </a:ext>
              </a:extLst>
            </p:cNvPr>
            <p:cNvSpPr/>
            <p:nvPr/>
          </p:nvSpPr>
          <p:spPr>
            <a:xfrm>
              <a:off x="6309074" y="4672481"/>
              <a:ext cx="4154920" cy="10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300000"/>
                </a:lnSpc>
                <a:buClr>
                  <a:srgbClr val="EE054F"/>
                </a:buClr>
              </a:pPr>
              <a:r>
                <a:rPr lang="nl-NL" sz="2400" b="1" dirty="0">
                  <a:solidFill>
                    <a:schemeClr val="bg1"/>
                  </a:solidFill>
                  <a:latin typeface="Avenir Heavy" panose="02000503020000020003" pitchFamily="2" charset="0"/>
                </a:rPr>
                <a:t>Schaarste in product en tijd</a:t>
              </a:r>
            </a:p>
          </p:txBody>
        </p:sp>
      </p:grpSp>
      <p:sp>
        <p:nvSpPr>
          <p:cNvPr id="24" name="Pijl omlaag 23">
            <a:extLst>
              <a:ext uri="{FF2B5EF4-FFF2-40B4-BE49-F238E27FC236}">
                <a16:creationId xmlns:a16="http://schemas.microsoft.com/office/drawing/2014/main" id="{A2912137-A374-B74E-94B5-864C26ED1252}"/>
              </a:ext>
            </a:extLst>
          </p:cNvPr>
          <p:cNvSpPr/>
          <p:nvPr/>
        </p:nvSpPr>
        <p:spPr>
          <a:xfrm>
            <a:off x="8112224" y="4437112"/>
            <a:ext cx="360040" cy="565889"/>
          </a:xfrm>
          <a:prstGeom prst="downArrow">
            <a:avLst/>
          </a:prstGeom>
          <a:solidFill>
            <a:srgbClr val="FE6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362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F257EABA-16EE-5443-9FA7-54B7D3910D6D}"/>
              </a:ext>
            </a:extLst>
          </p:cNvPr>
          <p:cNvGrpSpPr/>
          <p:nvPr/>
        </p:nvGrpSpPr>
        <p:grpSpPr>
          <a:xfrm>
            <a:off x="904496" y="1956690"/>
            <a:ext cx="10407099" cy="2944620"/>
            <a:chOff x="2063552" y="724846"/>
            <a:chExt cx="7776864" cy="2944620"/>
          </a:xfrm>
        </p:grpSpPr>
        <p:sp>
          <p:nvSpPr>
            <p:cNvPr id="2" name="Afgeronde rechthoek 1">
              <a:extLst>
                <a:ext uri="{FF2B5EF4-FFF2-40B4-BE49-F238E27FC236}">
                  <a16:creationId xmlns:a16="http://schemas.microsoft.com/office/drawing/2014/main" id="{FF9756AB-9EC7-034A-8C66-1E7C1072D66A}"/>
                </a:ext>
              </a:extLst>
            </p:cNvPr>
            <p:cNvSpPr/>
            <p:nvPr/>
          </p:nvSpPr>
          <p:spPr>
            <a:xfrm>
              <a:off x="2063552" y="724846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Niet meteen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JA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zeggen</a:t>
              </a:r>
              <a:endParaRPr lang="nl-NL" sz="2400" b="1" dirty="0">
                <a:solidFill>
                  <a:srgbClr val="FE6D41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2" name="Afgeronde rechthoek 11">
              <a:extLst>
                <a:ext uri="{FF2B5EF4-FFF2-40B4-BE49-F238E27FC236}">
                  <a16:creationId xmlns:a16="http://schemas.microsoft.com/office/drawing/2014/main" id="{C3DDB490-D1C2-BB46-A6BA-D93D7BF7249D}"/>
                </a:ext>
              </a:extLst>
            </p:cNvPr>
            <p:cNvSpPr/>
            <p:nvPr/>
          </p:nvSpPr>
          <p:spPr>
            <a:xfrm>
              <a:off x="2063552" y="1844824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Prioriteiten 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bepalen</a:t>
              </a:r>
            </a:p>
          </p:txBody>
        </p:sp>
        <p:sp>
          <p:nvSpPr>
            <p:cNvPr id="13" name="Afgeronde rechthoek 12">
              <a:extLst>
                <a:ext uri="{FF2B5EF4-FFF2-40B4-BE49-F238E27FC236}">
                  <a16:creationId xmlns:a16="http://schemas.microsoft.com/office/drawing/2014/main" id="{0262CB56-E7C8-5441-915F-08F6B1A13405}"/>
                </a:ext>
              </a:extLst>
            </p:cNvPr>
            <p:cNvSpPr/>
            <p:nvPr/>
          </p:nvSpPr>
          <p:spPr>
            <a:xfrm>
              <a:off x="2063552" y="2964802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Bij producten / diensten het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unieke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benadrukken </a:t>
              </a:r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DBEC1F3A-0BC5-9245-BC94-67969A51BF9C}"/>
              </a:ext>
            </a:extLst>
          </p:cNvPr>
          <p:cNvSpPr txBox="1">
            <a:spLocks/>
          </p:cNvSpPr>
          <p:nvPr/>
        </p:nvSpPr>
        <p:spPr>
          <a:xfrm>
            <a:off x="880405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200" b="1" dirty="0">
                <a:solidFill>
                  <a:schemeClr val="bg1"/>
                </a:solidFill>
                <a:latin typeface="Avenir Heavy" panose="02000503020000020003" pitchFamily="2" charset="0"/>
              </a:rPr>
              <a:t>Als adviseur</a:t>
            </a:r>
          </a:p>
        </p:txBody>
      </p:sp>
    </p:spTree>
    <p:extLst>
      <p:ext uri="{BB962C8B-B14F-4D97-AF65-F5344CB8AC3E}">
        <p14:creationId xmlns:p14="http://schemas.microsoft.com/office/powerpoint/2010/main" val="617975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A493A1B-840B-704C-B36D-693058F64204}"/>
              </a:ext>
            </a:extLst>
          </p:cNvPr>
          <p:cNvSpPr txBox="1">
            <a:spLocks/>
          </p:cNvSpPr>
          <p:nvPr/>
        </p:nvSpPr>
        <p:spPr>
          <a:xfrm>
            <a:off x="1343472" y="13844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0" b="1" dirty="0">
                <a:solidFill>
                  <a:schemeClr val="bg1"/>
                </a:solidFill>
                <a:latin typeface="Avenir Black" panose="02000503020000020003" pitchFamily="2" charset="0"/>
              </a:rPr>
              <a:t>7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D9E905-211F-DE41-9D5F-71DB08503F25}"/>
              </a:ext>
            </a:extLst>
          </p:cNvPr>
          <p:cNvSpPr txBox="1">
            <a:spLocks/>
          </p:cNvSpPr>
          <p:nvPr/>
        </p:nvSpPr>
        <p:spPr>
          <a:xfrm>
            <a:off x="1919536" y="247306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atin typeface="Avenir Heavy" panose="02000503020000020003" pitchFamily="2" charset="0"/>
              </a:rPr>
              <a:t>Eenheid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5F0DEF0-A4FD-A145-9ABF-2C151C253C15}"/>
              </a:ext>
            </a:extLst>
          </p:cNvPr>
          <p:cNvSpPr/>
          <p:nvPr/>
        </p:nvSpPr>
        <p:spPr>
          <a:xfrm>
            <a:off x="1524000" y="375075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We willen ergens bijhoren,</a:t>
            </a:r>
            <a:b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4000" b="1" dirty="0">
                <a:solidFill>
                  <a:srgbClr val="94D1CE"/>
                </a:solidFill>
                <a:latin typeface="Avenir Heavy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één zijn met anderen.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742FA98-05B8-4A41-B913-060A101DD4A5}"/>
              </a:ext>
            </a:extLst>
          </p:cNvPr>
          <p:cNvSpPr txBox="1"/>
          <p:nvPr/>
        </p:nvSpPr>
        <p:spPr>
          <a:xfrm>
            <a:off x="1524000" y="53964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venir Book" panose="02000503020000020003" pitchFamily="2" charset="0"/>
              </a:rPr>
              <a:t>Hoe pas je dit toe in communicatie?</a:t>
            </a:r>
          </a:p>
        </p:txBody>
      </p:sp>
    </p:spTree>
    <p:extLst>
      <p:ext uri="{BB962C8B-B14F-4D97-AF65-F5344CB8AC3E}">
        <p14:creationId xmlns:p14="http://schemas.microsoft.com/office/powerpoint/2010/main" val="442030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4C6A5F0B-D668-A64A-A7A7-AC971F388E7E}"/>
              </a:ext>
            </a:extLst>
          </p:cNvPr>
          <p:cNvGrpSpPr/>
          <p:nvPr/>
        </p:nvGrpSpPr>
        <p:grpSpPr>
          <a:xfrm>
            <a:off x="904496" y="1740666"/>
            <a:ext cx="10407099" cy="1824642"/>
            <a:chOff x="2063552" y="724846"/>
            <a:chExt cx="7776864" cy="1824642"/>
          </a:xfrm>
        </p:grpSpPr>
        <p:sp>
          <p:nvSpPr>
            <p:cNvPr id="6" name="Afgeronde rechthoek 5">
              <a:extLst>
                <a:ext uri="{FF2B5EF4-FFF2-40B4-BE49-F238E27FC236}">
                  <a16:creationId xmlns:a16="http://schemas.microsoft.com/office/drawing/2014/main" id="{F862C1CC-D940-C548-86F6-066833D2BA5A}"/>
                </a:ext>
              </a:extLst>
            </p:cNvPr>
            <p:cNvSpPr/>
            <p:nvPr/>
          </p:nvSpPr>
          <p:spPr>
            <a:xfrm>
              <a:off x="2063552" y="724846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1. Je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hoort bij elkaar</a:t>
              </a:r>
            </a:p>
          </p:txBody>
        </p:sp>
        <p:sp>
          <p:nvSpPr>
            <p:cNvPr id="7" name="Afgeronde rechthoek 6">
              <a:extLst>
                <a:ext uri="{FF2B5EF4-FFF2-40B4-BE49-F238E27FC236}">
                  <a16:creationId xmlns:a16="http://schemas.microsoft.com/office/drawing/2014/main" id="{5583669E-B169-CF44-A82F-2E6F17C5712C}"/>
                </a:ext>
              </a:extLst>
            </p:cNvPr>
            <p:cNvSpPr/>
            <p:nvPr/>
          </p:nvSpPr>
          <p:spPr>
            <a:xfrm>
              <a:off x="2063552" y="1844824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2. Je doet iets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samen</a:t>
              </a:r>
              <a:endParaRPr lang="nl-NL" sz="2400" b="1" dirty="0">
                <a:solidFill>
                  <a:schemeClr val="tx1"/>
                </a:solidFill>
                <a:latin typeface="Avenir Book" panose="02000503020000020003" pitchFamily="2" charset="0"/>
              </a:endParaRPr>
            </a:p>
          </p:txBody>
        </p:sp>
      </p:grpSp>
      <p:sp>
        <p:nvSpPr>
          <p:cNvPr id="9" name="Titel 1">
            <a:extLst>
              <a:ext uri="{FF2B5EF4-FFF2-40B4-BE49-F238E27FC236}">
                <a16:creationId xmlns:a16="http://schemas.microsoft.com/office/drawing/2014/main" id="{3B383D75-6E64-0F48-B6EE-7D3D44E8AD13}"/>
              </a:ext>
            </a:extLst>
          </p:cNvPr>
          <p:cNvSpPr txBox="1">
            <a:spLocks/>
          </p:cNvSpPr>
          <p:nvPr/>
        </p:nvSpPr>
        <p:spPr>
          <a:xfrm>
            <a:off x="880405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200" b="1" dirty="0">
                <a:solidFill>
                  <a:schemeClr val="bg1"/>
                </a:solidFill>
                <a:latin typeface="Avenir Heavy" panose="02000503020000020003" pitchFamily="2" charset="0"/>
              </a:rPr>
              <a:t>Eenheid</a:t>
            </a:r>
          </a:p>
        </p:txBody>
      </p:sp>
    </p:spTree>
    <p:extLst>
      <p:ext uri="{BB962C8B-B14F-4D97-AF65-F5344CB8AC3E}">
        <p14:creationId xmlns:p14="http://schemas.microsoft.com/office/powerpoint/2010/main" val="706578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57366-A91C-E041-B041-DABDFCF98E87}"/>
              </a:ext>
            </a:extLst>
          </p:cNvPr>
          <p:cNvSpPr txBox="1">
            <a:spLocks/>
          </p:cNvSpPr>
          <p:nvPr/>
        </p:nvSpPr>
        <p:spPr>
          <a:xfrm>
            <a:off x="327174" y="504472"/>
            <a:ext cx="5976664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FE6D41"/>
                </a:solidFill>
                <a:latin typeface="Avenir Heavy" panose="02000503020000020003" pitchFamily="2" charset="0"/>
              </a:rPr>
              <a:t>Woon je ook in Amsterdam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0E4B3CA-4F94-D54D-A06C-47C0CBED264B}"/>
              </a:ext>
            </a:extLst>
          </p:cNvPr>
          <p:cNvSpPr txBox="1">
            <a:spLocks/>
          </p:cNvSpPr>
          <p:nvPr/>
        </p:nvSpPr>
        <p:spPr>
          <a:xfrm>
            <a:off x="4113832" y="1393526"/>
            <a:ext cx="7861622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latin typeface="Avenir Heavy" panose="02000503020000020003" pitchFamily="2" charset="0"/>
              </a:rPr>
              <a:t>Heb je ook communicatie gestudeerd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09DFB4B-F822-D042-B748-0E7F8B20D762}"/>
              </a:ext>
            </a:extLst>
          </p:cNvPr>
          <p:cNvSpPr txBox="1">
            <a:spLocks/>
          </p:cNvSpPr>
          <p:nvPr/>
        </p:nvSpPr>
        <p:spPr>
          <a:xfrm>
            <a:off x="191344" y="2411756"/>
            <a:ext cx="5976664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FE6D41"/>
                </a:solidFill>
                <a:latin typeface="Avenir Heavy" panose="02000503020000020003" pitchFamily="2" charset="0"/>
              </a:rPr>
              <a:t>Ben je ook fan van Spanje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7F086FC-3749-A542-A387-57F52EAB14FD}"/>
              </a:ext>
            </a:extLst>
          </p:cNvPr>
          <p:cNvSpPr txBox="1">
            <a:spLocks/>
          </p:cNvSpPr>
          <p:nvPr/>
        </p:nvSpPr>
        <p:spPr>
          <a:xfrm>
            <a:off x="5375920" y="2852488"/>
            <a:ext cx="7861622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FE6D41"/>
                </a:solidFill>
                <a:latin typeface="Avenir Heavy" panose="02000503020000020003" pitchFamily="2" charset="0"/>
              </a:rPr>
              <a:t>Zijn jouw kinderen </a:t>
            </a:r>
          </a:p>
          <a:p>
            <a:r>
              <a:rPr lang="nl-NL" sz="3200" b="1" dirty="0">
                <a:solidFill>
                  <a:srgbClr val="FE6D41"/>
                </a:solidFill>
                <a:latin typeface="Avenir Heavy" panose="02000503020000020003" pitchFamily="2" charset="0"/>
              </a:rPr>
              <a:t>ook al naar school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F7EC457-64B6-134F-9540-3A6BAA2AF3CB}"/>
              </a:ext>
            </a:extLst>
          </p:cNvPr>
          <p:cNvSpPr txBox="1">
            <a:spLocks/>
          </p:cNvSpPr>
          <p:nvPr/>
        </p:nvSpPr>
        <p:spPr>
          <a:xfrm>
            <a:off x="263352" y="3982887"/>
            <a:ext cx="5976664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latin typeface="Avenir Heavy" panose="02000503020000020003" pitchFamily="2" charset="0"/>
              </a:rPr>
              <a:t>Eet jij ook heel graag sushi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C4BC91F-ABDA-BB4D-98EB-5FE830387916}"/>
              </a:ext>
            </a:extLst>
          </p:cNvPr>
          <p:cNvSpPr txBox="1">
            <a:spLocks/>
          </p:cNvSpPr>
          <p:nvPr/>
        </p:nvSpPr>
        <p:spPr>
          <a:xfrm>
            <a:off x="4655840" y="4857701"/>
            <a:ext cx="7861622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latin typeface="Avenir Heavy" panose="02000503020000020003" pitchFamily="2" charset="0"/>
              </a:rPr>
              <a:t>Ben jij ook een racefietser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D5BFAA4-2CFF-4D4E-A8A1-24F28DABF83D}"/>
              </a:ext>
            </a:extLst>
          </p:cNvPr>
          <p:cNvSpPr txBox="1">
            <a:spLocks/>
          </p:cNvSpPr>
          <p:nvPr/>
        </p:nvSpPr>
        <p:spPr>
          <a:xfrm>
            <a:off x="555576" y="5732515"/>
            <a:ext cx="704840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FE6D41"/>
                </a:solidFill>
                <a:latin typeface="Avenir Heavy" panose="02000503020000020003" pitchFamily="2" charset="0"/>
              </a:rPr>
              <a:t>Heb je ook zo’n hekel aan spruitjes</a:t>
            </a:r>
          </a:p>
        </p:txBody>
      </p:sp>
    </p:spTree>
    <p:extLst>
      <p:ext uri="{BB962C8B-B14F-4D97-AF65-F5344CB8AC3E}">
        <p14:creationId xmlns:p14="http://schemas.microsoft.com/office/powerpoint/2010/main" val="2298303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B1A234-A54D-AC4E-A6D2-F70FD1B91338}"/>
              </a:ext>
            </a:extLst>
          </p:cNvPr>
          <p:cNvSpPr txBox="1">
            <a:spLocks/>
          </p:cNvSpPr>
          <p:nvPr/>
        </p:nvSpPr>
        <p:spPr>
          <a:xfrm>
            <a:off x="1523492" y="722437"/>
            <a:ext cx="9145016" cy="2028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EE054F"/>
              </a:buClr>
              <a:buNone/>
            </a:pPr>
            <a:r>
              <a:rPr lang="nl-NL" sz="4000" b="1" dirty="0">
                <a:solidFill>
                  <a:srgbClr val="FE6D41"/>
                </a:solidFill>
                <a:latin typeface="Avenir Heavy" panose="02000503020000020003" pitchFamily="2" charset="0"/>
                <a:ea typeface="+mj-ea"/>
                <a:cs typeface="+mj-cs"/>
              </a:rPr>
              <a:t>Samen</a:t>
            </a:r>
            <a:r>
              <a:rPr lang="nl-NL" sz="4000" b="1" dirty="0">
                <a:latin typeface="Avenir Heavy" panose="02000503020000020003" pitchFamily="2" charset="0"/>
                <a:ea typeface="+mj-ea"/>
                <a:cs typeface="+mj-cs"/>
              </a:rPr>
              <a:t> dingen doen en</a:t>
            </a:r>
          </a:p>
          <a:p>
            <a:pPr marL="0" indent="0" algn="ctr">
              <a:lnSpc>
                <a:spcPct val="150000"/>
              </a:lnSpc>
              <a:buClr>
                <a:srgbClr val="EE054F"/>
              </a:buClr>
              <a:buNone/>
            </a:pPr>
            <a:r>
              <a:rPr lang="nl-NL" sz="4000" b="1" dirty="0">
                <a:solidFill>
                  <a:srgbClr val="FE6D41"/>
                </a:solidFill>
                <a:latin typeface="Avenir Heavy" panose="02000503020000020003" pitchFamily="2" charset="0"/>
                <a:ea typeface="+mj-ea"/>
                <a:cs typeface="+mj-cs"/>
              </a:rPr>
              <a:t>rituelen</a:t>
            </a:r>
            <a:r>
              <a:rPr lang="nl-NL" sz="4000" b="1" dirty="0">
                <a:latin typeface="Avenir Heavy" panose="02000503020000020003" pitchFamily="2" charset="0"/>
                <a:ea typeface="+mj-ea"/>
                <a:cs typeface="+mj-cs"/>
              </a:rPr>
              <a:t> belangrijker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557DACC-393B-1448-9274-A1B919CCAC56}"/>
              </a:ext>
            </a:extLst>
          </p:cNvPr>
          <p:cNvGrpSpPr/>
          <p:nvPr/>
        </p:nvGrpSpPr>
        <p:grpSpPr>
          <a:xfrm>
            <a:off x="1405732" y="3113584"/>
            <a:ext cx="9380537" cy="2736304"/>
            <a:chOff x="839416" y="1988840"/>
            <a:chExt cx="9380537" cy="2736304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4B8DA56-99C8-484E-B52E-18516D78FDFD}"/>
                </a:ext>
              </a:extLst>
            </p:cNvPr>
            <p:cNvSpPr/>
            <p:nvPr/>
          </p:nvSpPr>
          <p:spPr>
            <a:xfrm>
              <a:off x="839416" y="1988840"/>
              <a:ext cx="4608512" cy="720080"/>
            </a:xfrm>
            <a:prstGeom prst="rect">
              <a:avLst/>
            </a:prstGeom>
            <a:solidFill>
              <a:srgbClr val="FE6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b="1" dirty="0">
                  <a:latin typeface="Avenir Book" panose="02000503020000020003" pitchFamily="2" charset="0"/>
                </a:rPr>
                <a:t>Week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4A17CBF-EE60-E14A-8BD9-F68CA23366ED}"/>
                </a:ext>
              </a:extLst>
            </p:cNvPr>
            <p:cNvSpPr/>
            <p:nvPr/>
          </p:nvSpPr>
          <p:spPr>
            <a:xfrm>
              <a:off x="839416" y="2982069"/>
              <a:ext cx="4608512" cy="720080"/>
            </a:xfrm>
            <a:prstGeom prst="rect">
              <a:avLst/>
            </a:prstGeom>
            <a:solidFill>
              <a:srgbClr val="FE6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b="1" dirty="0">
                  <a:latin typeface="Avenir Book" panose="02000503020000020003" pitchFamily="2" charset="0"/>
                </a:rPr>
                <a:t>Kwartaal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6DC558C-BDC8-6F43-9638-D64399B72E29}"/>
                </a:ext>
              </a:extLst>
            </p:cNvPr>
            <p:cNvSpPr/>
            <p:nvPr/>
          </p:nvSpPr>
          <p:spPr>
            <a:xfrm>
              <a:off x="3276725" y="4005064"/>
              <a:ext cx="4608512" cy="720080"/>
            </a:xfrm>
            <a:prstGeom prst="rect">
              <a:avLst/>
            </a:prstGeom>
            <a:solidFill>
              <a:srgbClr val="FE6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b="1" dirty="0">
                  <a:latin typeface="Avenir Book" panose="02000503020000020003" pitchFamily="2" charset="0"/>
                </a:rPr>
                <a:t>Of 100 dagen – 200 dagen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9D4727E-1F1A-E04A-9ACF-195CAFBC3217}"/>
                </a:ext>
              </a:extLst>
            </p:cNvPr>
            <p:cNvSpPr/>
            <p:nvPr/>
          </p:nvSpPr>
          <p:spPr>
            <a:xfrm>
              <a:off x="5611441" y="1988840"/>
              <a:ext cx="4608512" cy="720080"/>
            </a:xfrm>
            <a:prstGeom prst="rect">
              <a:avLst/>
            </a:prstGeom>
            <a:solidFill>
              <a:srgbClr val="FE6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b="1" dirty="0">
                  <a:latin typeface="Avenir Book" panose="02000503020000020003" pitchFamily="2" charset="0"/>
                </a:rPr>
                <a:t>Maand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61747D5-06A8-CC4A-B448-CCB365FDF75A}"/>
                </a:ext>
              </a:extLst>
            </p:cNvPr>
            <p:cNvSpPr/>
            <p:nvPr/>
          </p:nvSpPr>
          <p:spPr>
            <a:xfrm>
              <a:off x="5611441" y="2982069"/>
              <a:ext cx="4608512" cy="720080"/>
            </a:xfrm>
            <a:prstGeom prst="rect">
              <a:avLst/>
            </a:prstGeom>
            <a:solidFill>
              <a:srgbClr val="FE6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b="1" dirty="0">
                  <a:latin typeface="Avenir Book" panose="02000503020000020003" pitchFamily="2" charset="0"/>
                </a:rPr>
                <a:t>Jaar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743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F257EABA-16EE-5443-9FA7-54B7D3910D6D}"/>
              </a:ext>
            </a:extLst>
          </p:cNvPr>
          <p:cNvGrpSpPr/>
          <p:nvPr/>
        </p:nvGrpSpPr>
        <p:grpSpPr>
          <a:xfrm>
            <a:off x="904496" y="1956690"/>
            <a:ext cx="10407099" cy="3237800"/>
            <a:chOff x="2063552" y="724846"/>
            <a:chExt cx="7776864" cy="3237800"/>
          </a:xfrm>
        </p:grpSpPr>
        <p:sp>
          <p:nvSpPr>
            <p:cNvPr id="2" name="Afgeronde rechthoek 1">
              <a:extLst>
                <a:ext uri="{FF2B5EF4-FFF2-40B4-BE49-F238E27FC236}">
                  <a16:creationId xmlns:a16="http://schemas.microsoft.com/office/drawing/2014/main" id="{FF9756AB-9EC7-034A-8C66-1E7C1072D66A}"/>
                </a:ext>
              </a:extLst>
            </p:cNvPr>
            <p:cNvSpPr/>
            <p:nvPr/>
          </p:nvSpPr>
          <p:spPr>
            <a:xfrm>
              <a:off x="2063552" y="724846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Benadruk het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gemeenschappelijke</a:t>
              </a:r>
            </a:p>
          </p:txBody>
        </p:sp>
        <p:sp>
          <p:nvSpPr>
            <p:cNvPr id="12" name="Afgeronde rechthoek 11">
              <a:extLst>
                <a:ext uri="{FF2B5EF4-FFF2-40B4-BE49-F238E27FC236}">
                  <a16:creationId xmlns:a16="http://schemas.microsoft.com/office/drawing/2014/main" id="{C3DDB490-D1C2-BB46-A6BA-D93D7BF7249D}"/>
                </a:ext>
              </a:extLst>
            </p:cNvPr>
            <p:cNvSpPr/>
            <p:nvPr/>
          </p:nvSpPr>
          <p:spPr>
            <a:xfrm>
              <a:off x="2063552" y="1844823"/>
              <a:ext cx="7776864" cy="11199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Creëer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verwantschap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op basis van </a:t>
              </a:r>
            </a:p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gemeenschappelijke ervaringen of gedeelde identiteit </a:t>
              </a:r>
            </a:p>
          </p:txBody>
        </p:sp>
        <p:sp>
          <p:nvSpPr>
            <p:cNvPr id="6" name="Afgeronde rechthoek 5">
              <a:extLst>
                <a:ext uri="{FF2B5EF4-FFF2-40B4-BE49-F238E27FC236}">
                  <a16:creationId xmlns:a16="http://schemas.microsoft.com/office/drawing/2014/main" id="{E68C2A7F-98B1-E447-8CAA-EC44F790C813}"/>
                </a:ext>
              </a:extLst>
            </p:cNvPr>
            <p:cNvSpPr/>
            <p:nvPr/>
          </p:nvSpPr>
          <p:spPr>
            <a:xfrm>
              <a:off x="2063552" y="3257982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Doe dingen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samen</a:t>
              </a:r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DBEC1F3A-0BC5-9245-BC94-67969A51BF9C}"/>
              </a:ext>
            </a:extLst>
          </p:cNvPr>
          <p:cNvSpPr txBox="1">
            <a:spLocks/>
          </p:cNvSpPr>
          <p:nvPr/>
        </p:nvSpPr>
        <p:spPr>
          <a:xfrm>
            <a:off x="880405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200" b="1" dirty="0">
                <a:solidFill>
                  <a:schemeClr val="bg1"/>
                </a:solidFill>
                <a:latin typeface="Avenir Heavy" panose="02000503020000020003" pitchFamily="2" charset="0"/>
              </a:rPr>
              <a:t>Als adviseur</a:t>
            </a:r>
          </a:p>
        </p:txBody>
      </p:sp>
    </p:spTree>
    <p:extLst>
      <p:ext uri="{BB962C8B-B14F-4D97-AF65-F5344CB8AC3E}">
        <p14:creationId xmlns:p14="http://schemas.microsoft.com/office/powerpoint/2010/main" val="167751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BAAC487C-16B0-E142-9864-E3D48C641A4F}"/>
              </a:ext>
            </a:extLst>
          </p:cNvPr>
          <p:cNvGrpSpPr/>
          <p:nvPr/>
        </p:nvGrpSpPr>
        <p:grpSpPr>
          <a:xfrm>
            <a:off x="0" y="0"/>
            <a:ext cx="12192000" cy="7074024"/>
            <a:chOff x="0" y="0"/>
            <a:chExt cx="12192000" cy="7074024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6F35DD17-3DE6-7F44-9D70-A7B79EB948D0}"/>
                </a:ext>
              </a:extLst>
            </p:cNvPr>
            <p:cNvSpPr/>
            <p:nvPr/>
          </p:nvSpPr>
          <p:spPr>
            <a:xfrm>
              <a:off x="0" y="116632"/>
              <a:ext cx="12191999" cy="6957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17FB863-FCAC-9A40-AC58-E74A744E132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0">
              <a:solidFill>
                <a:srgbClr val="FE6D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26" name="Picture 2" descr="Afbeeldingsresultaat voor live now love tomorrow unite forever">
            <a:extLst>
              <a:ext uri="{FF2B5EF4-FFF2-40B4-BE49-F238E27FC236}">
                <a16:creationId xmlns:a16="http://schemas.microsoft.com/office/drawing/2014/main" id="{6AA4EC46-1EFC-D940-9C73-A27A7501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47" y="533161"/>
            <a:ext cx="4100303" cy="579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0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507B8A3F-3B5B-3A4F-93A8-2119C14D9373}"/>
              </a:ext>
            </a:extLst>
          </p:cNvPr>
          <p:cNvGrpSpPr/>
          <p:nvPr/>
        </p:nvGrpSpPr>
        <p:grpSpPr>
          <a:xfrm>
            <a:off x="0" y="0"/>
            <a:ext cx="12192000" cy="7074024"/>
            <a:chOff x="0" y="0"/>
            <a:chExt cx="12192000" cy="7074024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FDC0799-C951-B04E-88B9-06D2B6C06F5B}"/>
                </a:ext>
              </a:extLst>
            </p:cNvPr>
            <p:cNvSpPr/>
            <p:nvPr/>
          </p:nvSpPr>
          <p:spPr>
            <a:xfrm>
              <a:off x="0" y="116632"/>
              <a:ext cx="12191999" cy="6957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DDE31CDD-3F41-5D45-A36B-3F47E02FCD8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0">
              <a:solidFill>
                <a:srgbClr val="FE6D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052" name="Picture 4" descr="IKEA Family - Word gratis lid - IKEA">
            <a:extLst>
              <a:ext uri="{FF2B5EF4-FFF2-40B4-BE49-F238E27FC236}">
                <a16:creationId xmlns:a16="http://schemas.microsoft.com/office/drawing/2014/main" id="{349952F9-A49C-084F-B476-CBF6B961D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764704"/>
            <a:ext cx="91440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KEA Family – Word gratis lid van onze club - IKEA">
            <a:extLst>
              <a:ext uri="{FF2B5EF4-FFF2-40B4-BE49-F238E27FC236}">
                <a16:creationId xmlns:a16="http://schemas.microsoft.com/office/drawing/2014/main" id="{51FEB093-B901-374A-9D41-7233321EF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142333"/>
            <a:ext cx="3323590" cy="21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3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0315847E-65D5-A343-A9D5-85A820B373CF}"/>
              </a:ext>
            </a:extLst>
          </p:cNvPr>
          <p:cNvSpPr/>
          <p:nvPr/>
        </p:nvSpPr>
        <p:spPr>
          <a:xfrm>
            <a:off x="0" y="-19632"/>
            <a:ext cx="12192000" cy="6877631"/>
          </a:xfrm>
          <a:prstGeom prst="rect">
            <a:avLst/>
          </a:prstGeom>
          <a:solidFill>
            <a:srgbClr val="94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3687376-004D-AA44-9CC0-41DE19A556FC}"/>
              </a:ext>
            </a:extLst>
          </p:cNvPr>
          <p:cNvSpPr txBox="1">
            <a:spLocks/>
          </p:cNvSpPr>
          <p:nvPr/>
        </p:nvSpPr>
        <p:spPr>
          <a:xfrm>
            <a:off x="1523492" y="1304764"/>
            <a:ext cx="9145016" cy="42484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EE054F"/>
              </a:buClr>
              <a:buNone/>
            </a:pPr>
            <a:r>
              <a:rPr lang="nl-NL" sz="6000" b="1" dirty="0">
                <a:latin typeface="Avenir Heavy" panose="02000503020000020003" pitchFamily="2" charset="0"/>
              </a:rPr>
              <a:t>We denken veel </a:t>
            </a:r>
            <a:br>
              <a:rPr lang="nl-NL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panose="02000503020000020003" pitchFamily="2" charset="0"/>
              </a:rPr>
            </a:br>
            <a:r>
              <a:rPr lang="nl-NL" sz="6000" b="1" dirty="0">
                <a:solidFill>
                  <a:schemeClr val="bg1"/>
                </a:solidFill>
                <a:latin typeface="Avenir Heavy" panose="02000503020000020003" pitchFamily="2" charset="0"/>
              </a:rPr>
              <a:t>minder rationeel </a:t>
            </a:r>
            <a:br>
              <a:rPr lang="nl-NL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panose="02000503020000020003" pitchFamily="2" charset="0"/>
              </a:rPr>
            </a:br>
            <a:r>
              <a:rPr lang="nl-NL" sz="6000" b="1" dirty="0">
                <a:latin typeface="Avenir Heavy" panose="02000503020000020003" pitchFamily="2" charset="0"/>
              </a:rPr>
              <a:t>dan we dachten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DEE2A0-3262-014D-BE49-2F37B4E6AE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9900" y="396714"/>
            <a:ext cx="15367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57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F5D36D63-EE4A-CD47-8729-387544E89BD6}"/>
              </a:ext>
            </a:extLst>
          </p:cNvPr>
          <p:cNvGrpSpPr/>
          <p:nvPr/>
        </p:nvGrpSpPr>
        <p:grpSpPr>
          <a:xfrm>
            <a:off x="0" y="0"/>
            <a:ext cx="12192000" cy="7074024"/>
            <a:chOff x="0" y="0"/>
            <a:chExt cx="12192000" cy="7074024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DB51978-C938-0F47-B306-EC6CC424B454}"/>
                </a:ext>
              </a:extLst>
            </p:cNvPr>
            <p:cNvSpPr/>
            <p:nvPr/>
          </p:nvSpPr>
          <p:spPr>
            <a:xfrm>
              <a:off x="0" y="116632"/>
              <a:ext cx="12191999" cy="6957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B5269D4-C5A2-6C46-8E3E-3E943500202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0">
              <a:solidFill>
                <a:srgbClr val="FE6D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26" name="Picture 2" descr="PSV.nl - Eerste PSV Voetbaltraining van Phoxy">
            <a:extLst>
              <a:ext uri="{FF2B5EF4-FFF2-40B4-BE49-F238E27FC236}">
                <a16:creationId xmlns:a16="http://schemas.microsoft.com/office/drawing/2014/main" id="{2D61CB7D-34C1-024E-8B7F-F2C0A0018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9832"/>
            <a:ext cx="9144000" cy="4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107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C2B5D90E-7AED-0443-80A8-4411680C18BB}"/>
              </a:ext>
            </a:extLst>
          </p:cNvPr>
          <p:cNvGrpSpPr/>
          <p:nvPr/>
        </p:nvGrpSpPr>
        <p:grpSpPr>
          <a:xfrm>
            <a:off x="904496" y="1740666"/>
            <a:ext cx="10407099" cy="3024337"/>
            <a:chOff x="2063552" y="724846"/>
            <a:chExt cx="7776864" cy="3024337"/>
          </a:xfrm>
        </p:grpSpPr>
        <p:sp>
          <p:nvSpPr>
            <p:cNvPr id="4" name="Afgeronde rechthoek 3">
              <a:extLst>
                <a:ext uri="{FF2B5EF4-FFF2-40B4-BE49-F238E27FC236}">
                  <a16:creationId xmlns:a16="http://schemas.microsoft.com/office/drawing/2014/main" id="{3B3CE859-B44F-0D42-9DA7-769548F22DD7}"/>
                </a:ext>
              </a:extLst>
            </p:cNvPr>
            <p:cNvSpPr/>
            <p:nvPr/>
          </p:nvSpPr>
          <p:spPr>
            <a:xfrm>
              <a:off x="2063552" y="724846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Bouwen aan een positieve relatie</a:t>
              </a:r>
              <a:endParaRPr lang="nl-NL" sz="2400" b="1" dirty="0">
                <a:solidFill>
                  <a:srgbClr val="FE6D41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5" name="Afgeronde rechthoek 4">
              <a:extLst>
                <a:ext uri="{FF2B5EF4-FFF2-40B4-BE49-F238E27FC236}">
                  <a16:creationId xmlns:a16="http://schemas.microsoft.com/office/drawing/2014/main" id="{99ED22CD-EBA4-B949-92A0-B9FE6AF558A1}"/>
                </a:ext>
              </a:extLst>
            </p:cNvPr>
            <p:cNvSpPr/>
            <p:nvPr/>
          </p:nvSpPr>
          <p:spPr>
            <a:xfrm>
              <a:off x="2063552" y="3044519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Verminderen van onzekerheid</a:t>
              </a:r>
            </a:p>
          </p:txBody>
        </p:sp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F21BA605-47F3-6E42-89AE-D93A62D4228F}"/>
              </a:ext>
            </a:extLst>
          </p:cNvPr>
          <p:cNvSpPr txBox="1">
            <a:spLocks/>
          </p:cNvSpPr>
          <p:nvPr/>
        </p:nvSpPr>
        <p:spPr>
          <a:xfrm>
            <a:off x="880405" y="485800"/>
            <a:ext cx="104070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200" b="1" dirty="0">
                <a:solidFill>
                  <a:schemeClr val="bg1"/>
                </a:solidFill>
                <a:latin typeface="Avenir Heavy" panose="02000503020000020003" pitchFamily="2" charset="0"/>
              </a:rPr>
              <a:t>Wanneer gebruik je welk principe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CF2E8B9-5B13-9743-A0E6-4902B7C14C67}"/>
              </a:ext>
            </a:extLst>
          </p:cNvPr>
          <p:cNvSpPr/>
          <p:nvPr/>
        </p:nvSpPr>
        <p:spPr>
          <a:xfrm>
            <a:off x="1413140" y="2892794"/>
            <a:ext cx="2677707" cy="720080"/>
          </a:xfrm>
          <a:prstGeom prst="rect">
            <a:avLst/>
          </a:prstGeom>
          <a:solidFill>
            <a:srgbClr val="5BB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latin typeface="Avenir Book" panose="02000503020000020003" pitchFamily="2" charset="0"/>
              </a:rPr>
              <a:t>Wederkerigheid 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9CEEBCD-F450-A54A-B6E7-836FDFF6DE37}"/>
              </a:ext>
            </a:extLst>
          </p:cNvPr>
          <p:cNvSpPr/>
          <p:nvPr/>
        </p:nvSpPr>
        <p:spPr>
          <a:xfrm>
            <a:off x="4516987" y="2892794"/>
            <a:ext cx="2677707" cy="720080"/>
          </a:xfrm>
          <a:prstGeom prst="rect">
            <a:avLst/>
          </a:prstGeom>
          <a:solidFill>
            <a:srgbClr val="5BB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latin typeface="Avenir Book" panose="02000503020000020003" pitchFamily="2" charset="0"/>
              </a:rPr>
              <a:t>Sympathie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C08C9F9-3F91-F34D-8E5D-EC378C17B7E9}"/>
              </a:ext>
            </a:extLst>
          </p:cNvPr>
          <p:cNvSpPr/>
          <p:nvPr/>
        </p:nvSpPr>
        <p:spPr>
          <a:xfrm>
            <a:off x="7620834" y="2897974"/>
            <a:ext cx="2677707" cy="720080"/>
          </a:xfrm>
          <a:prstGeom prst="rect">
            <a:avLst/>
          </a:prstGeom>
          <a:solidFill>
            <a:srgbClr val="5BB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latin typeface="Avenir Book" panose="02000503020000020003" pitchFamily="2" charset="0"/>
              </a:rPr>
              <a:t>Eenheid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F17F1EA2-AD61-BF41-9AF7-6ED50FB622DF}"/>
              </a:ext>
            </a:extLst>
          </p:cNvPr>
          <p:cNvSpPr/>
          <p:nvPr/>
        </p:nvSpPr>
        <p:spPr>
          <a:xfrm>
            <a:off x="1413141" y="5037495"/>
            <a:ext cx="4326430" cy="720080"/>
          </a:xfrm>
          <a:prstGeom prst="rect">
            <a:avLst/>
          </a:prstGeom>
          <a:solidFill>
            <a:srgbClr val="5BB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latin typeface="Avenir Book" panose="02000503020000020003" pitchFamily="2" charset="0"/>
              </a:rPr>
              <a:t>Sociale bewijskracht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397052DA-D043-2F42-85E1-19A4E6B0B92A}"/>
              </a:ext>
            </a:extLst>
          </p:cNvPr>
          <p:cNvSpPr/>
          <p:nvPr/>
        </p:nvSpPr>
        <p:spPr>
          <a:xfrm>
            <a:off x="6165710" y="5042675"/>
            <a:ext cx="4132831" cy="720080"/>
          </a:xfrm>
          <a:prstGeom prst="rect">
            <a:avLst/>
          </a:prstGeom>
          <a:solidFill>
            <a:srgbClr val="5BB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latin typeface="Avenir Book" panose="02000503020000020003" pitchFamily="2" charset="0"/>
              </a:rPr>
              <a:t>Autoriteit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278FF41B-2D25-F74E-98AE-F97E507843B6}"/>
              </a:ext>
            </a:extLst>
          </p:cNvPr>
          <p:cNvSpPr txBox="1"/>
          <p:nvPr/>
        </p:nvSpPr>
        <p:spPr>
          <a:xfrm>
            <a:off x="4124153" y="3069781"/>
            <a:ext cx="437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+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39749453-F85E-914D-913B-B748AC242B63}"/>
              </a:ext>
            </a:extLst>
          </p:cNvPr>
          <p:cNvSpPr txBox="1"/>
          <p:nvPr/>
        </p:nvSpPr>
        <p:spPr>
          <a:xfrm>
            <a:off x="7228000" y="3068960"/>
            <a:ext cx="437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+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7FC0FED-6FD3-104F-958B-71DBB9F4C265}"/>
              </a:ext>
            </a:extLst>
          </p:cNvPr>
          <p:cNvSpPr txBox="1"/>
          <p:nvPr/>
        </p:nvSpPr>
        <p:spPr>
          <a:xfrm>
            <a:off x="5755856" y="5211238"/>
            <a:ext cx="437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+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61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CD996CDF-B45D-7840-B071-AC9D5A939EA8}"/>
              </a:ext>
            </a:extLst>
          </p:cNvPr>
          <p:cNvGrpSpPr/>
          <p:nvPr/>
        </p:nvGrpSpPr>
        <p:grpSpPr>
          <a:xfrm>
            <a:off x="0" y="0"/>
            <a:ext cx="12192000" cy="7074024"/>
            <a:chOff x="0" y="0"/>
            <a:chExt cx="12192000" cy="7074024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74420A7-8BB2-AE47-AD2E-0DF58145D146}"/>
                </a:ext>
              </a:extLst>
            </p:cNvPr>
            <p:cNvSpPr/>
            <p:nvPr/>
          </p:nvSpPr>
          <p:spPr>
            <a:xfrm>
              <a:off x="0" y="116632"/>
              <a:ext cx="12191999" cy="6957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03DE740B-D42B-A944-8AD3-4F820AAAB2F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0">
              <a:solidFill>
                <a:srgbClr val="FE6D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51AF4126-0996-3144-9517-25D5A03896A4}"/>
              </a:ext>
            </a:extLst>
          </p:cNvPr>
          <p:cNvSpPr txBox="1">
            <a:spLocks/>
          </p:cNvSpPr>
          <p:nvPr/>
        </p:nvSpPr>
        <p:spPr>
          <a:xfrm>
            <a:off x="1559495" y="341784"/>
            <a:ext cx="439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200" b="1" dirty="0">
                <a:latin typeface="Avenir Heavy" panose="02000503020000020003" pitchFamily="2" charset="0"/>
              </a:rPr>
              <a:t>Algemene check</a:t>
            </a:r>
            <a:endParaRPr lang="nl-NL" dirty="0">
              <a:latin typeface="Avenir Medium" panose="02000503020000020003" pitchFamily="2" charset="0"/>
            </a:endParaRP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59771FA3-98CA-5142-89AC-716201F2A756}"/>
              </a:ext>
            </a:extLst>
          </p:cNvPr>
          <p:cNvGrpSpPr/>
          <p:nvPr/>
        </p:nvGrpSpPr>
        <p:grpSpPr>
          <a:xfrm>
            <a:off x="1559496" y="1340768"/>
            <a:ext cx="10245079" cy="4787888"/>
            <a:chOff x="1539553" y="1331476"/>
            <a:chExt cx="10245079" cy="4787888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F15A9714-6EB9-234C-9376-F07D3C401F66}"/>
                </a:ext>
              </a:extLst>
            </p:cNvPr>
            <p:cNvGrpSpPr/>
            <p:nvPr/>
          </p:nvGrpSpPr>
          <p:grpSpPr>
            <a:xfrm>
              <a:off x="1539553" y="2276872"/>
              <a:ext cx="9174512" cy="3842492"/>
              <a:chOff x="896254" y="2132856"/>
              <a:chExt cx="9174512" cy="3842492"/>
            </a:xfrm>
          </p:grpSpPr>
          <p:sp>
            <p:nvSpPr>
              <p:cNvPr id="6" name="Afgeronde rechthoek 5">
                <a:extLst>
                  <a:ext uri="{FF2B5EF4-FFF2-40B4-BE49-F238E27FC236}">
                    <a16:creationId xmlns:a16="http://schemas.microsoft.com/office/drawing/2014/main" id="{63119B7F-63EB-744F-A5DE-A06C6C8A4B5B}"/>
                  </a:ext>
                </a:extLst>
              </p:cNvPr>
              <p:cNvSpPr/>
              <p:nvPr/>
            </p:nvSpPr>
            <p:spPr>
              <a:xfrm>
                <a:off x="896255" y="2132856"/>
                <a:ext cx="9173504" cy="4473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1. Wederkerigheid 			O	O	O	O	O</a:t>
                </a:r>
                <a:endParaRPr lang="nl-NL" b="1" dirty="0">
                  <a:solidFill>
                    <a:srgbClr val="FE6D41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9" name="Afgeronde rechthoek 8">
                <a:extLst>
                  <a:ext uri="{FF2B5EF4-FFF2-40B4-BE49-F238E27FC236}">
                    <a16:creationId xmlns:a16="http://schemas.microsoft.com/office/drawing/2014/main" id="{0C303540-74BB-7046-A350-4BC49CA9F9A2}"/>
                  </a:ext>
                </a:extLst>
              </p:cNvPr>
              <p:cNvSpPr/>
              <p:nvPr/>
            </p:nvSpPr>
            <p:spPr>
              <a:xfrm>
                <a:off x="896254" y="2696850"/>
                <a:ext cx="9164962" cy="4473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2. Commitment en consistentie 		O	O	O	O	O</a:t>
                </a:r>
                <a:endParaRPr lang="nl-NL" b="1" dirty="0">
                  <a:solidFill>
                    <a:srgbClr val="FE6D41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10" name="Afgeronde rechthoek 9">
                <a:extLst>
                  <a:ext uri="{FF2B5EF4-FFF2-40B4-BE49-F238E27FC236}">
                    <a16:creationId xmlns:a16="http://schemas.microsoft.com/office/drawing/2014/main" id="{4142E551-4A50-1D4F-B477-B1D5BC8FE393}"/>
                  </a:ext>
                </a:extLst>
              </p:cNvPr>
              <p:cNvSpPr/>
              <p:nvPr/>
            </p:nvSpPr>
            <p:spPr>
              <a:xfrm>
                <a:off x="896255" y="3266427"/>
                <a:ext cx="9164959" cy="4473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3. Sociale bewijskracht			O	O	O	O	O</a:t>
                </a:r>
                <a:endParaRPr lang="nl-NL" b="1" dirty="0">
                  <a:solidFill>
                    <a:srgbClr val="FE6D41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11" name="Afgeronde rechthoek 10">
                <a:extLst>
                  <a:ext uri="{FF2B5EF4-FFF2-40B4-BE49-F238E27FC236}">
                    <a16:creationId xmlns:a16="http://schemas.microsoft.com/office/drawing/2014/main" id="{71BF3676-E15F-9742-818C-03B233D1620F}"/>
                  </a:ext>
                </a:extLst>
              </p:cNvPr>
              <p:cNvSpPr/>
              <p:nvPr/>
            </p:nvSpPr>
            <p:spPr>
              <a:xfrm>
                <a:off x="896254" y="3830421"/>
                <a:ext cx="9164962" cy="4473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4. Sympathie 				O	O	O	O	O</a:t>
                </a:r>
                <a:endParaRPr lang="nl-NL" b="1" dirty="0">
                  <a:solidFill>
                    <a:srgbClr val="FE6D41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12" name="Afgeronde rechthoek 11">
                <a:extLst>
                  <a:ext uri="{FF2B5EF4-FFF2-40B4-BE49-F238E27FC236}">
                    <a16:creationId xmlns:a16="http://schemas.microsoft.com/office/drawing/2014/main" id="{23370DBE-4C52-9649-AF32-D913CEB9D416}"/>
                  </a:ext>
                </a:extLst>
              </p:cNvPr>
              <p:cNvSpPr/>
              <p:nvPr/>
            </p:nvSpPr>
            <p:spPr>
              <a:xfrm>
                <a:off x="905804" y="4394415"/>
                <a:ext cx="9164962" cy="4473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5. Autoriteit				O	O	O	O	O</a:t>
                </a:r>
                <a:endParaRPr lang="nl-NL" b="1" dirty="0">
                  <a:solidFill>
                    <a:srgbClr val="FE6D41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13" name="Afgeronde rechthoek 12">
                <a:extLst>
                  <a:ext uri="{FF2B5EF4-FFF2-40B4-BE49-F238E27FC236}">
                    <a16:creationId xmlns:a16="http://schemas.microsoft.com/office/drawing/2014/main" id="{85E892C3-4936-C640-9745-103E3AEEBF8A}"/>
                  </a:ext>
                </a:extLst>
              </p:cNvPr>
              <p:cNvSpPr/>
              <p:nvPr/>
            </p:nvSpPr>
            <p:spPr>
              <a:xfrm>
                <a:off x="905805" y="4963992"/>
                <a:ext cx="9164959" cy="4473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6. Schaarste 				O	O	O	O	O</a:t>
                </a:r>
                <a:endParaRPr lang="nl-NL" b="1" dirty="0">
                  <a:solidFill>
                    <a:srgbClr val="FE6D41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14" name="Afgeronde rechthoek 13">
                <a:extLst>
                  <a:ext uri="{FF2B5EF4-FFF2-40B4-BE49-F238E27FC236}">
                    <a16:creationId xmlns:a16="http://schemas.microsoft.com/office/drawing/2014/main" id="{4CC2BBBD-323B-A449-BA0C-79D5E8400B3A}"/>
                  </a:ext>
                </a:extLst>
              </p:cNvPr>
              <p:cNvSpPr/>
              <p:nvPr/>
            </p:nvSpPr>
            <p:spPr>
              <a:xfrm>
                <a:off x="905804" y="5527986"/>
                <a:ext cx="9164962" cy="4473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7. Eenheid 				O	O	O	O	O</a:t>
                </a:r>
                <a:endParaRPr lang="nl-NL" b="1" dirty="0">
                  <a:solidFill>
                    <a:srgbClr val="FE6D41"/>
                  </a:solidFill>
                  <a:latin typeface="Avenir Book" panose="02000503020000020003" pitchFamily="2" charset="0"/>
                </a:endParaRPr>
              </a:p>
            </p:txBody>
          </p:sp>
        </p:grpSp>
        <p:sp>
          <p:nvSpPr>
            <p:cNvPr id="18" name="Titel 1">
              <a:extLst>
                <a:ext uri="{FF2B5EF4-FFF2-40B4-BE49-F238E27FC236}">
                  <a16:creationId xmlns:a16="http://schemas.microsoft.com/office/drawing/2014/main" id="{14F51558-98E7-4046-9973-7FA97CA8A660}"/>
                </a:ext>
              </a:extLst>
            </p:cNvPr>
            <p:cNvSpPr txBox="1">
              <a:spLocks/>
            </p:cNvSpPr>
            <p:nvPr/>
          </p:nvSpPr>
          <p:spPr>
            <a:xfrm>
              <a:off x="1549104" y="1715298"/>
              <a:ext cx="10235528" cy="5615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nl-NL" sz="2000" i="1" dirty="0">
                  <a:latin typeface="Avenir Light Oblique" panose="020B0402020203090204" pitchFamily="34" charset="77"/>
                </a:rPr>
                <a:t>Toepasbaar				Niet	    Neutraal 	 Zeer sterk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A5DBF635-0DF0-A24F-AA81-0DBEC7F56A12}"/>
                </a:ext>
              </a:extLst>
            </p:cNvPr>
            <p:cNvSpPr/>
            <p:nvPr/>
          </p:nvSpPr>
          <p:spPr>
            <a:xfrm>
              <a:off x="1549102" y="1331476"/>
              <a:ext cx="102355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dirty="0">
                  <a:solidFill>
                    <a:srgbClr val="5BB5DC"/>
                  </a:solidFill>
                  <a:latin typeface="Avenir Medium" panose="02000503020000020003" pitchFamily="2" charset="0"/>
                </a:rPr>
                <a:t>De 7 principes van Cialdini 		Jouw strategie</a:t>
              </a:r>
              <a:endParaRPr lang="nl-NL" dirty="0">
                <a:solidFill>
                  <a:srgbClr val="5BB5D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259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5D2DC6B-7B66-604E-9013-C07F9908877C}"/>
              </a:ext>
            </a:extLst>
          </p:cNvPr>
          <p:cNvSpPr txBox="1"/>
          <p:nvPr/>
        </p:nvSpPr>
        <p:spPr>
          <a:xfrm>
            <a:off x="1524000" y="2321485"/>
            <a:ext cx="9144000" cy="319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E054F"/>
              </a:buClr>
            </a:pPr>
            <a:r>
              <a:rPr lang="nl-NL" sz="2800" b="1" dirty="0">
                <a:solidFill>
                  <a:schemeClr val="bg1"/>
                </a:solidFill>
                <a:latin typeface="Avenir Heavy" panose="02000503020000020003" pitchFamily="2" charset="0"/>
              </a:rPr>
              <a:t>Coolblue benut veel principes van Cialdini</a:t>
            </a:r>
            <a:br>
              <a:rPr lang="nl-NL" sz="2400" b="1" dirty="0">
                <a:solidFill>
                  <a:schemeClr val="bg1"/>
                </a:solidFill>
                <a:latin typeface="Avenir Heavy" panose="02000503020000020003" pitchFamily="2" charset="0"/>
              </a:rPr>
            </a:br>
            <a:endParaRPr lang="nl-NL" sz="1600" b="1" dirty="0">
              <a:solidFill>
                <a:schemeClr val="bg1"/>
              </a:solidFill>
              <a:latin typeface="Avenir Heavy" panose="02000503020000020003" pitchFamily="2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E6D41"/>
              </a:buClr>
              <a:buFont typeface="Arial" panose="020B0604020202020204" pitchFamily="34" charset="0"/>
              <a:buChar char="•"/>
            </a:pPr>
            <a:r>
              <a:rPr lang="nl-NL" dirty="0">
                <a:latin typeface="Avenir Book" panose="02000503020000020003" pitchFamily="2" charset="0"/>
              </a:rPr>
              <a:t>Onze keuze				        </a:t>
            </a:r>
            <a:r>
              <a:rPr lang="nl-NL" b="1" dirty="0">
                <a:latin typeface="Avenir Heavy" panose="02000503020000020003" pitchFamily="2" charset="0"/>
              </a:rPr>
              <a:t>Sociaal bewijs</a:t>
            </a:r>
          </a:p>
          <a:p>
            <a:pPr marL="800100" lvl="1" indent="-342900">
              <a:lnSpc>
                <a:spcPct val="150000"/>
              </a:lnSpc>
              <a:buClr>
                <a:srgbClr val="FE6D41"/>
              </a:buClr>
              <a:buFont typeface="Arial" panose="020B0604020202020204" pitchFamily="34" charset="0"/>
              <a:buChar char="•"/>
            </a:pPr>
            <a:r>
              <a:rPr lang="nl-NL" dirty="0">
                <a:latin typeface="Avenir Book" panose="02000503020000020003" pitchFamily="2" charset="0"/>
              </a:rPr>
              <a:t>Als beste getest door de Consumentenbond	        </a:t>
            </a:r>
            <a:r>
              <a:rPr lang="nl-NL" b="1" dirty="0">
                <a:latin typeface="Avenir Heavy" panose="02000503020000020003" pitchFamily="2" charset="0"/>
              </a:rPr>
              <a:t>Autoriteit</a:t>
            </a:r>
          </a:p>
          <a:p>
            <a:pPr marL="800100" lvl="1" indent="-342900">
              <a:lnSpc>
                <a:spcPct val="150000"/>
              </a:lnSpc>
              <a:buClr>
                <a:srgbClr val="FE6D41"/>
              </a:buClr>
              <a:buFont typeface="Arial" panose="020B0604020202020204" pitchFamily="34" charset="0"/>
              <a:buChar char="•"/>
            </a:pPr>
            <a:r>
              <a:rPr lang="nl-NL" dirty="0">
                <a:latin typeface="Avenir Book" panose="02000503020000020003" pitchFamily="2" charset="0"/>
              </a:rPr>
              <a:t>Nog maar drie exemplaren			        </a:t>
            </a:r>
            <a:r>
              <a:rPr lang="nl-NL" b="1" dirty="0">
                <a:latin typeface="Avenir Heavy" panose="02000503020000020003" pitchFamily="2" charset="0"/>
              </a:rPr>
              <a:t>Schaarste in voorraad</a:t>
            </a:r>
          </a:p>
          <a:p>
            <a:pPr marL="800100" lvl="1" indent="-342900">
              <a:lnSpc>
                <a:spcPct val="150000"/>
              </a:lnSpc>
              <a:buClr>
                <a:srgbClr val="FE6D41"/>
              </a:buClr>
              <a:buFont typeface="Arial" panose="020B0604020202020204" pitchFamily="34" charset="0"/>
              <a:buChar char="•"/>
            </a:pPr>
            <a:r>
              <a:rPr lang="nl-NL" dirty="0">
                <a:latin typeface="Avenir Book" panose="02000503020000020003" pitchFamily="2" charset="0"/>
              </a:rPr>
              <a:t>Alleen vandaag nog korting			        </a:t>
            </a:r>
            <a:r>
              <a:rPr lang="nl-NL" b="1" dirty="0">
                <a:latin typeface="Avenir Heavy" panose="02000503020000020003" pitchFamily="2" charset="0"/>
              </a:rPr>
              <a:t>Schaarste in tijd</a:t>
            </a:r>
          </a:p>
          <a:p>
            <a:pPr marL="800100" lvl="1" indent="-342900">
              <a:lnSpc>
                <a:spcPct val="150000"/>
              </a:lnSpc>
              <a:buClr>
                <a:srgbClr val="EE054F"/>
              </a:buClr>
            </a:pPr>
            <a:endParaRPr lang="nl-NL" dirty="0">
              <a:latin typeface="Avenir Heavy" panose="02000503020000020003" pitchFamily="2" charset="0"/>
            </a:endParaRPr>
          </a:p>
        </p:txBody>
      </p:sp>
      <p:pic>
        <p:nvPicPr>
          <p:cNvPr id="9220" name="Picture 4" descr="Coolblue Logo PNG Transparent &amp;amp; SVG Vector - Freebie Supply">
            <a:extLst>
              <a:ext uri="{FF2B5EF4-FFF2-40B4-BE49-F238E27FC236}">
                <a16:creationId xmlns:a16="http://schemas.microsoft.com/office/drawing/2014/main" id="{582F032E-1507-2348-A010-E36F6D05C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46" y="445379"/>
            <a:ext cx="1615469" cy="16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7FBC91E-7B86-FC41-A251-943A0E8F011D}"/>
              </a:ext>
            </a:extLst>
          </p:cNvPr>
          <p:cNvSpPr/>
          <p:nvPr/>
        </p:nvSpPr>
        <p:spPr>
          <a:xfrm>
            <a:off x="0" y="5600624"/>
            <a:ext cx="12192000" cy="576064"/>
          </a:xfrm>
          <a:prstGeom prst="rect">
            <a:avLst/>
          </a:prstGeom>
          <a:solidFill>
            <a:srgbClr val="FE6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Avenir Book" panose="02000503020000020003" pitchFamily="2" charset="0"/>
              </a:rPr>
              <a:t>87% doet wat Coolblue adviseert!</a:t>
            </a:r>
          </a:p>
        </p:txBody>
      </p:sp>
    </p:spTree>
    <p:extLst>
      <p:ext uri="{BB962C8B-B14F-4D97-AF65-F5344CB8AC3E}">
        <p14:creationId xmlns:p14="http://schemas.microsoft.com/office/powerpoint/2010/main" val="643636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8E26B444-9C90-3547-A2BD-CE206A0F5A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6330" y="667791"/>
            <a:ext cx="8959341" cy="5522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D0E004-BE94-A34A-B9E5-E61A239C74D4}"/>
              </a:ext>
            </a:extLst>
          </p:cNvPr>
          <p:cNvSpPr txBox="1">
            <a:spLocks/>
          </p:cNvSpPr>
          <p:nvPr/>
        </p:nvSpPr>
        <p:spPr>
          <a:xfrm>
            <a:off x="1981199" y="213285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>
                <a:solidFill>
                  <a:schemeClr val="bg1"/>
                </a:solidFill>
                <a:latin typeface="Avenir Heavy" panose="02000503020000020003" pitchFamily="2" charset="0"/>
              </a:rPr>
              <a:t>Framing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665D246-A56B-6146-833E-61FA97F84DCE}"/>
              </a:ext>
            </a:extLst>
          </p:cNvPr>
          <p:cNvSpPr txBox="1"/>
          <p:nvPr/>
        </p:nvSpPr>
        <p:spPr>
          <a:xfrm>
            <a:off x="1523999" y="3068960"/>
            <a:ext cx="9144000" cy="17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dirty="0">
                <a:latin typeface="Avenir Book" panose="02000503020000020003" pitchFamily="2" charset="0"/>
              </a:rPr>
              <a:t>Techniek waarbij woorden en beelden </a:t>
            </a:r>
            <a:br>
              <a:rPr lang="nl-NL" sz="2400" dirty="0">
                <a:latin typeface="Avenir Book" panose="02000503020000020003" pitchFamily="2" charset="0"/>
              </a:rPr>
            </a:br>
            <a:r>
              <a:rPr lang="nl-NL" sz="2400" dirty="0">
                <a:latin typeface="Avenir Book" panose="02000503020000020003" pitchFamily="2" charset="0"/>
              </a:rPr>
              <a:t>zo worden gekozen dat daarbij  </a:t>
            </a:r>
            <a:br>
              <a:rPr lang="nl-NL" sz="2400" dirty="0">
                <a:latin typeface="Avenir Book" panose="02000503020000020003" pitchFamily="2" charset="0"/>
              </a:rPr>
            </a:br>
            <a:r>
              <a:rPr lang="nl-NL" sz="2400" dirty="0">
                <a:latin typeface="Avenir Book" panose="02000503020000020003" pitchFamily="2" charset="0"/>
              </a:rPr>
              <a:t>bepaalde zaken worden uitgelicht en gekaderd.</a:t>
            </a:r>
          </a:p>
        </p:txBody>
      </p:sp>
    </p:spTree>
    <p:extLst>
      <p:ext uri="{BB962C8B-B14F-4D97-AF65-F5344CB8AC3E}">
        <p14:creationId xmlns:p14="http://schemas.microsoft.com/office/powerpoint/2010/main" val="551581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C5FC280D-04BA-0A4A-BFC2-B85BDD065C1B}"/>
              </a:ext>
            </a:extLst>
          </p:cNvPr>
          <p:cNvGrpSpPr/>
          <p:nvPr/>
        </p:nvGrpSpPr>
        <p:grpSpPr>
          <a:xfrm>
            <a:off x="0" y="0"/>
            <a:ext cx="12192000" cy="7074024"/>
            <a:chOff x="0" y="0"/>
            <a:chExt cx="12192000" cy="7074024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4500D84-B2E7-A64E-95F8-FFFB9A6FB4C4}"/>
                </a:ext>
              </a:extLst>
            </p:cNvPr>
            <p:cNvSpPr/>
            <p:nvPr/>
          </p:nvSpPr>
          <p:spPr>
            <a:xfrm>
              <a:off x="0" y="116632"/>
              <a:ext cx="12191999" cy="6957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5589BF12-5646-4F49-8933-84B170CF0D2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0">
              <a:solidFill>
                <a:srgbClr val="FE6D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074" name="Picture 2" descr="Na bijna 10 jaar strijd is de plofkip zo goed als dood | Binnenland | AD.nl">
            <a:extLst>
              <a:ext uri="{FF2B5EF4-FFF2-40B4-BE49-F238E27FC236}">
                <a16:creationId xmlns:a16="http://schemas.microsoft.com/office/drawing/2014/main" id="{03284F4C-E2B9-8C42-B2C0-30EDF8B6D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14" y="908720"/>
            <a:ext cx="770517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63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DA37DA3B-09EB-D942-A85B-2EC5D492AD83}"/>
              </a:ext>
            </a:extLst>
          </p:cNvPr>
          <p:cNvGrpSpPr/>
          <p:nvPr/>
        </p:nvGrpSpPr>
        <p:grpSpPr>
          <a:xfrm>
            <a:off x="0" y="0"/>
            <a:ext cx="12192000" cy="7074024"/>
            <a:chOff x="0" y="0"/>
            <a:chExt cx="12192000" cy="7074024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A47779CB-899C-7F4C-A4C6-DC3081E70DC2}"/>
                </a:ext>
              </a:extLst>
            </p:cNvPr>
            <p:cNvSpPr/>
            <p:nvPr/>
          </p:nvSpPr>
          <p:spPr>
            <a:xfrm>
              <a:off x="0" y="116632"/>
              <a:ext cx="12191999" cy="6957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AD503121-E684-444B-8B96-B46AAF564B0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0">
              <a:solidFill>
                <a:srgbClr val="FE6D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242" name="Picture 2" descr="30% minder suiker. Of zijn er nog 70% van de suikers  over?Consumentenpsycholoog | Patrick Wessels">
            <a:extLst>
              <a:ext uri="{FF2B5EF4-FFF2-40B4-BE49-F238E27FC236}">
                <a16:creationId xmlns:a16="http://schemas.microsoft.com/office/drawing/2014/main" id="{38BF2580-CD6B-0F45-8C4A-ED184AF0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41647"/>
            <a:ext cx="9144000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92FB7B0-202C-5D4F-B870-095C16FC656F}"/>
              </a:ext>
            </a:extLst>
          </p:cNvPr>
          <p:cNvSpPr/>
          <p:nvPr/>
        </p:nvSpPr>
        <p:spPr>
          <a:xfrm>
            <a:off x="3700986" y="5616243"/>
            <a:ext cx="4971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000" b="1" dirty="0">
                <a:solidFill>
                  <a:srgbClr val="FE6D41"/>
                </a:solidFill>
                <a:latin typeface="Avenir Heavy" panose="02000503020000020003" pitchFamily="2" charset="0"/>
              </a:rPr>
              <a:t>Of zijn er nog 70% van de suikers over?</a:t>
            </a:r>
          </a:p>
        </p:txBody>
      </p:sp>
    </p:spTree>
    <p:extLst>
      <p:ext uri="{BB962C8B-B14F-4D97-AF65-F5344CB8AC3E}">
        <p14:creationId xmlns:p14="http://schemas.microsoft.com/office/powerpoint/2010/main" val="2639149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0E004-BE94-A34A-B9E5-E61A239C74D4}"/>
              </a:ext>
            </a:extLst>
          </p:cNvPr>
          <p:cNvSpPr txBox="1">
            <a:spLocks/>
          </p:cNvSpPr>
          <p:nvPr/>
        </p:nvSpPr>
        <p:spPr>
          <a:xfrm>
            <a:off x="1919536" y="214168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>
                <a:solidFill>
                  <a:schemeClr val="bg1"/>
                </a:solidFill>
                <a:latin typeface="Avenir Heavy" panose="02000503020000020003" pitchFamily="2" charset="0"/>
              </a:rPr>
              <a:t>Nudging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5E7938F-CDB2-B642-88C1-B6953B4863A2}"/>
              </a:ext>
            </a:extLst>
          </p:cNvPr>
          <p:cNvSpPr txBox="1"/>
          <p:nvPr/>
        </p:nvSpPr>
        <p:spPr>
          <a:xfrm>
            <a:off x="1524000" y="3284682"/>
            <a:ext cx="9144000" cy="1152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dirty="0">
                <a:latin typeface="Avenir Book" panose="02000503020000020003" pitchFamily="2" charset="0"/>
              </a:rPr>
              <a:t>Techniek waarbij mensen subtiel een duwtje krijgen </a:t>
            </a:r>
            <a:br>
              <a:rPr lang="nl-NL" sz="2400" dirty="0">
                <a:latin typeface="Avenir Book" panose="02000503020000020003" pitchFamily="2" charset="0"/>
              </a:rPr>
            </a:br>
            <a:r>
              <a:rPr lang="nl-NL" sz="2400" dirty="0">
                <a:latin typeface="Avenir Book" panose="02000503020000020003" pitchFamily="2" charset="0"/>
              </a:rPr>
              <a:t>om tot een gewenste wijze te handelen.</a:t>
            </a:r>
          </a:p>
        </p:txBody>
      </p:sp>
      <p:pic>
        <p:nvPicPr>
          <p:cNvPr id="7" name="Afbeelding 6" descr="Afbeelding met tekst, dame, vectorafbeeldingen, teken&#10;&#10;Automatisch gegenereerde beschrijving">
            <a:extLst>
              <a:ext uri="{FF2B5EF4-FFF2-40B4-BE49-F238E27FC236}">
                <a16:creationId xmlns:a16="http://schemas.microsoft.com/office/drawing/2014/main" id="{BEBD10A3-091E-BD45-A06B-F64F5EBB4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718428"/>
            <a:ext cx="4752527" cy="226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68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C8F0EF2-873F-D649-A662-65198CC02F0A}"/>
              </a:ext>
            </a:extLst>
          </p:cNvPr>
          <p:cNvGrpSpPr/>
          <p:nvPr/>
        </p:nvGrpSpPr>
        <p:grpSpPr>
          <a:xfrm>
            <a:off x="0" y="0"/>
            <a:ext cx="12192000" cy="7074024"/>
            <a:chOff x="0" y="0"/>
            <a:chExt cx="12192000" cy="7074024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DC1AE89C-7395-204D-8274-B922AF9976E9}"/>
                </a:ext>
              </a:extLst>
            </p:cNvPr>
            <p:cNvSpPr/>
            <p:nvPr/>
          </p:nvSpPr>
          <p:spPr>
            <a:xfrm>
              <a:off x="0" y="116632"/>
              <a:ext cx="12191999" cy="6957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02B71A1-FB0B-264E-9C78-02A134E6D5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0">
              <a:solidFill>
                <a:srgbClr val="FE6D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8194" name="Picture 2" descr="Gezond &amp;amp; Slank met Keto Recepten - Keto starter - Afvallen door sporten">
            <a:extLst>
              <a:ext uri="{FF2B5EF4-FFF2-40B4-BE49-F238E27FC236}">
                <a16:creationId xmlns:a16="http://schemas.microsoft.com/office/drawing/2014/main" id="{1A046ADB-C945-4F4B-9CFA-B324BA1F3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8880" y="625131"/>
            <a:ext cx="7954239" cy="56077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685898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064C54F3-C9B2-AC41-9B30-AB0F47E0EB64}"/>
              </a:ext>
            </a:extLst>
          </p:cNvPr>
          <p:cNvGrpSpPr/>
          <p:nvPr/>
        </p:nvGrpSpPr>
        <p:grpSpPr>
          <a:xfrm>
            <a:off x="0" y="0"/>
            <a:ext cx="12192000" cy="7074024"/>
            <a:chOff x="0" y="0"/>
            <a:chExt cx="12192000" cy="7074024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F97BF35C-589C-EC44-BDB9-7777BCAFDD37}"/>
                </a:ext>
              </a:extLst>
            </p:cNvPr>
            <p:cNvSpPr/>
            <p:nvPr/>
          </p:nvSpPr>
          <p:spPr>
            <a:xfrm>
              <a:off x="0" y="116632"/>
              <a:ext cx="12191999" cy="6957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14482057-8CF5-C541-B3BA-A38130FD377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0">
              <a:solidFill>
                <a:srgbClr val="FE6D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" name="Afbeelding 2" descr="Afbeelding met groen, binnen, toilet, betegeld&#10;&#10;Automatisch gegenereerde beschrijving">
            <a:extLst>
              <a:ext uri="{FF2B5EF4-FFF2-40B4-BE49-F238E27FC236}">
                <a16:creationId xmlns:a16="http://schemas.microsoft.com/office/drawing/2014/main" id="{50A49A1D-6C72-5F46-9664-24F19AEEC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49" y="1042628"/>
            <a:ext cx="50673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2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CFDF4ED-D1B5-0C48-800D-903E1FEA054D}"/>
              </a:ext>
            </a:extLst>
          </p:cNvPr>
          <p:cNvSpPr/>
          <p:nvPr/>
        </p:nvSpPr>
        <p:spPr>
          <a:xfrm>
            <a:off x="0" y="-1798"/>
            <a:ext cx="12191999" cy="6858000"/>
          </a:xfrm>
          <a:prstGeom prst="rect">
            <a:avLst/>
          </a:prstGeom>
          <a:solidFill>
            <a:srgbClr val="94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41491DB-317F-BE4B-9500-4A87D11A50B1}"/>
              </a:ext>
            </a:extLst>
          </p:cNvPr>
          <p:cNvSpPr/>
          <p:nvPr/>
        </p:nvSpPr>
        <p:spPr>
          <a:xfrm>
            <a:off x="0" y="5600624"/>
            <a:ext cx="12192000" cy="576064"/>
          </a:xfrm>
          <a:prstGeom prst="rect">
            <a:avLst/>
          </a:prstGeom>
          <a:solidFill>
            <a:srgbClr val="FE6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Avenir Book" panose="02000503020000020003" pitchFamily="2" charset="0"/>
              </a:rPr>
              <a:t>95% wordt bepaald door systeem 1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80634BE7-BB44-0E46-8999-9ED3871FEEB3}"/>
              </a:ext>
            </a:extLst>
          </p:cNvPr>
          <p:cNvGrpSpPr/>
          <p:nvPr/>
        </p:nvGrpSpPr>
        <p:grpSpPr>
          <a:xfrm>
            <a:off x="4912402" y="1268760"/>
            <a:ext cx="6512190" cy="3783628"/>
            <a:chOff x="4915996" y="1052736"/>
            <a:chExt cx="6512190" cy="3783628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FD174F49-752A-884A-844D-531BD8A6EDE9}"/>
                </a:ext>
              </a:extLst>
            </p:cNvPr>
            <p:cNvGrpSpPr/>
            <p:nvPr/>
          </p:nvGrpSpPr>
          <p:grpSpPr>
            <a:xfrm>
              <a:off x="4915996" y="1052736"/>
              <a:ext cx="6321423" cy="1983428"/>
              <a:chOff x="4915996" y="1052736"/>
              <a:chExt cx="6321423" cy="1983428"/>
            </a:xfrm>
          </p:grpSpPr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957B1752-E0BE-2C41-B869-7B35B7EF05A7}"/>
                  </a:ext>
                </a:extLst>
              </p:cNvPr>
              <p:cNvSpPr/>
              <p:nvPr/>
            </p:nvSpPr>
            <p:spPr>
              <a:xfrm>
                <a:off x="4943872" y="1250483"/>
                <a:ext cx="914033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9600" b="1" dirty="0">
                    <a:solidFill>
                      <a:srgbClr val="F7F7F7"/>
                    </a:solidFill>
                    <a:latin typeface="Avenir Black" panose="02000503020000020003" pitchFamily="2" charset="0"/>
                  </a:rPr>
                  <a:t>1</a:t>
                </a:r>
              </a:p>
            </p:txBody>
          </p:sp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4669A9A8-C1C7-944A-B93D-122EAFE500EF}"/>
                  </a:ext>
                </a:extLst>
              </p:cNvPr>
              <p:cNvSpPr txBox="1"/>
              <p:nvPr/>
            </p:nvSpPr>
            <p:spPr>
              <a:xfrm>
                <a:off x="6096000" y="1052736"/>
                <a:ext cx="5141419" cy="198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accent6">
                      <a:lumMod val="75000"/>
                    </a:schemeClr>
                  </a:buClr>
                </a:pPr>
                <a:r>
                  <a:rPr lang="nl-NL" sz="2400" b="1" dirty="0">
                    <a:latin typeface="Avenir Heavy" panose="02000503020000020003" pitchFamily="2" charset="0"/>
                  </a:rPr>
                  <a:t>Ons onbewust denkende brein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dirty="0">
                    <a:latin typeface="Avenir Book" panose="02000503020000020003" pitchFamily="2" charset="0"/>
                  </a:rPr>
                  <a:t>Een snelle, automatische, intuïtieve manier </a:t>
                </a:r>
                <a:br>
                  <a:rPr lang="nl-NL" dirty="0">
                    <a:latin typeface="Avenir Book" panose="02000503020000020003" pitchFamily="2" charset="0"/>
                  </a:rPr>
                </a:br>
                <a:r>
                  <a:rPr lang="nl-NL" dirty="0">
                    <a:latin typeface="Avenir Book" panose="02000503020000020003" pitchFamily="2" charset="0"/>
                  </a:rPr>
                  <a:t>van denken die nauwelijks inspanning kost.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2400" dirty="0">
                    <a:latin typeface="Avenir Book" panose="02000503020000020003" pitchFamily="2" charset="0"/>
                  </a:rPr>
                  <a:t>			</a:t>
                </a:r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C90C9D2B-26BD-8F48-A75B-612D193E4191}"/>
                  </a:ext>
                </a:extLst>
              </p:cNvPr>
              <p:cNvSpPr/>
              <p:nvPr/>
            </p:nvSpPr>
            <p:spPr>
              <a:xfrm>
                <a:off x="4915996" y="1052736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>
                    <a:solidFill>
                      <a:schemeClr val="bg1"/>
                    </a:solidFill>
                    <a:latin typeface="Avenir Heavy" panose="02000503020000020003" pitchFamily="2" charset="0"/>
                  </a:rPr>
                  <a:t>Systeem	</a:t>
                </a:r>
                <a:endParaRPr lang="nl-NL" dirty="0"/>
              </a:p>
            </p:txBody>
          </p: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794C3076-B345-0649-BF19-4FEBF8464A9F}"/>
                </a:ext>
              </a:extLst>
            </p:cNvPr>
            <p:cNvGrpSpPr/>
            <p:nvPr/>
          </p:nvGrpSpPr>
          <p:grpSpPr>
            <a:xfrm>
              <a:off x="4915996" y="2848878"/>
              <a:ext cx="6512190" cy="1987486"/>
              <a:chOff x="4915996" y="2848878"/>
              <a:chExt cx="6512190" cy="1987486"/>
            </a:xfrm>
          </p:grpSpPr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E5B4D497-748E-2E4B-9BF3-7CB28D71DF2E}"/>
                  </a:ext>
                </a:extLst>
              </p:cNvPr>
              <p:cNvSpPr/>
              <p:nvPr/>
            </p:nvSpPr>
            <p:spPr>
              <a:xfrm>
                <a:off x="5012978" y="3097945"/>
                <a:ext cx="914033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9600" b="1" dirty="0">
                    <a:solidFill>
                      <a:srgbClr val="F7F7F7"/>
                    </a:solidFill>
                    <a:latin typeface="Avenir Black" panose="02000503020000020003" pitchFamily="2" charset="0"/>
                  </a:rPr>
                  <a:t>2</a:t>
                </a:r>
              </a:p>
            </p:txBody>
          </p:sp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875A79FF-8E42-B64A-9997-A0DC784AAF06}"/>
                  </a:ext>
                </a:extLst>
              </p:cNvPr>
              <p:cNvSpPr txBox="1"/>
              <p:nvPr/>
            </p:nvSpPr>
            <p:spPr>
              <a:xfrm>
                <a:off x="6096000" y="2852936"/>
                <a:ext cx="5332186" cy="198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accent6">
                      <a:lumMod val="75000"/>
                    </a:schemeClr>
                  </a:buClr>
                </a:pPr>
                <a:r>
                  <a:rPr lang="nl-NL" sz="2400" b="1" dirty="0">
                    <a:latin typeface="Avenir Heavy" panose="02000503020000020003" pitchFamily="2" charset="0"/>
                  </a:rPr>
                  <a:t>Ons bewust denkende brein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dirty="0">
                    <a:latin typeface="Avenir Book" panose="02000503020000020003" pitchFamily="2" charset="0"/>
                  </a:rPr>
                  <a:t>Een langzame, weloverwogen, rationele manier </a:t>
                </a:r>
                <a:br>
                  <a:rPr lang="nl-NL" dirty="0">
                    <a:latin typeface="Avenir Book" panose="02000503020000020003" pitchFamily="2" charset="0"/>
                  </a:rPr>
                </a:br>
                <a:r>
                  <a:rPr lang="nl-NL" dirty="0">
                    <a:latin typeface="Avenir Book" panose="02000503020000020003" pitchFamily="2" charset="0"/>
                  </a:rPr>
                  <a:t>van denken die veel inspanning kost.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2400" dirty="0">
                    <a:latin typeface="Avenir Book" panose="02000503020000020003" pitchFamily="2" charset="0"/>
                  </a:rPr>
                  <a:t>			</a:t>
                </a:r>
              </a:p>
            </p:txBody>
          </p:sp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FDE57603-CEAF-7B4C-966E-2642DB6F158A}"/>
                  </a:ext>
                </a:extLst>
              </p:cNvPr>
              <p:cNvSpPr/>
              <p:nvPr/>
            </p:nvSpPr>
            <p:spPr>
              <a:xfrm>
                <a:off x="4915996" y="2848878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>
                    <a:solidFill>
                      <a:schemeClr val="bg1"/>
                    </a:solidFill>
                    <a:latin typeface="Avenir Heavy" panose="02000503020000020003" pitchFamily="2" charset="0"/>
                  </a:rPr>
                  <a:t>Systeem	</a:t>
                </a:r>
                <a:endParaRPr lang="nl-NL" dirty="0"/>
              </a:p>
            </p:txBody>
          </p:sp>
        </p:grpSp>
      </p:grp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46777EBC-2D4F-DE46-9DD6-C61B7319D7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66" y="1638092"/>
            <a:ext cx="3489008" cy="25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69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0E004-BE94-A34A-B9E5-E61A239C74D4}"/>
              </a:ext>
            </a:extLst>
          </p:cNvPr>
          <p:cNvSpPr txBox="1">
            <a:spLocks/>
          </p:cNvSpPr>
          <p:nvPr/>
        </p:nvSpPr>
        <p:spPr>
          <a:xfrm>
            <a:off x="1919536" y="2286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>
                <a:solidFill>
                  <a:schemeClr val="bg1"/>
                </a:solidFill>
                <a:latin typeface="Avenir Heavy" panose="02000503020000020003" pitchFamily="2" charset="0"/>
              </a:rPr>
              <a:t>Labelling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AFE27BE-A69D-8C4C-9FEF-739E099F0795}"/>
              </a:ext>
            </a:extLst>
          </p:cNvPr>
          <p:cNvSpPr txBox="1"/>
          <p:nvPr/>
        </p:nvSpPr>
        <p:spPr>
          <a:xfrm>
            <a:off x="1524000" y="3429001"/>
            <a:ext cx="9144000" cy="1152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dirty="0">
                <a:latin typeface="Avenir Book" panose="02000503020000020003" pitchFamily="2" charset="0"/>
              </a:rPr>
              <a:t>Door een woordkeuze bepaal je het denken </a:t>
            </a:r>
            <a:br>
              <a:rPr lang="nl-NL" sz="2400" dirty="0">
                <a:latin typeface="Avenir Book" panose="02000503020000020003" pitchFamily="2" charset="0"/>
              </a:rPr>
            </a:br>
            <a:r>
              <a:rPr lang="nl-NL" sz="2400" dirty="0">
                <a:latin typeface="Avenir Book" panose="02000503020000020003" pitchFamily="2" charset="0"/>
              </a:rPr>
              <a:t>over iets of iemand.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2C4055-55BE-4047-A010-E3100BFBBB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98557">
            <a:off x="9780036" y="4112038"/>
            <a:ext cx="1523120" cy="209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98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F257EABA-16EE-5443-9FA7-54B7D3910D6D}"/>
              </a:ext>
            </a:extLst>
          </p:cNvPr>
          <p:cNvGrpSpPr/>
          <p:nvPr/>
        </p:nvGrpSpPr>
        <p:grpSpPr>
          <a:xfrm>
            <a:off x="868360" y="1396701"/>
            <a:ext cx="10455280" cy="4064598"/>
            <a:chOff x="2027548" y="724846"/>
            <a:chExt cx="7812868" cy="4064598"/>
          </a:xfrm>
        </p:grpSpPr>
        <p:sp>
          <p:nvSpPr>
            <p:cNvPr id="2" name="Afgeronde rechthoek 1">
              <a:extLst>
                <a:ext uri="{FF2B5EF4-FFF2-40B4-BE49-F238E27FC236}">
                  <a16:creationId xmlns:a16="http://schemas.microsoft.com/office/drawing/2014/main" id="{FF9756AB-9EC7-034A-8C66-1E7C1072D66A}"/>
                </a:ext>
              </a:extLst>
            </p:cNvPr>
            <p:cNvSpPr/>
            <p:nvPr/>
          </p:nvSpPr>
          <p:spPr>
            <a:xfrm>
              <a:off x="2063552" y="724846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Kapper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of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Hairstylist</a:t>
              </a:r>
            </a:p>
          </p:txBody>
        </p:sp>
        <p:sp>
          <p:nvSpPr>
            <p:cNvPr id="12" name="Afgeronde rechthoek 11">
              <a:extLst>
                <a:ext uri="{FF2B5EF4-FFF2-40B4-BE49-F238E27FC236}">
                  <a16:creationId xmlns:a16="http://schemas.microsoft.com/office/drawing/2014/main" id="{C3DDB490-D1C2-BB46-A6BA-D93D7BF7249D}"/>
                </a:ext>
              </a:extLst>
            </p:cNvPr>
            <p:cNvSpPr/>
            <p:nvPr/>
          </p:nvSpPr>
          <p:spPr>
            <a:xfrm>
              <a:off x="2063552" y="1844824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Vluchteling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of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Gelukszoeker</a:t>
              </a:r>
              <a:endParaRPr lang="nl-NL" sz="2400" dirty="0">
                <a:solidFill>
                  <a:srgbClr val="FE6D41"/>
                </a:solidFill>
              </a:endParaRPr>
            </a:p>
          </p:txBody>
        </p:sp>
        <p:sp>
          <p:nvSpPr>
            <p:cNvPr id="13" name="Afgeronde rechthoek 12">
              <a:extLst>
                <a:ext uri="{FF2B5EF4-FFF2-40B4-BE49-F238E27FC236}">
                  <a16:creationId xmlns:a16="http://schemas.microsoft.com/office/drawing/2014/main" id="{0262CB56-E7C8-5441-915F-08F6B1A13405}"/>
                </a:ext>
              </a:extLst>
            </p:cNvPr>
            <p:cNvSpPr/>
            <p:nvPr/>
          </p:nvSpPr>
          <p:spPr>
            <a:xfrm>
              <a:off x="2063552" y="2964802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Abortus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of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Kindermoord</a:t>
              </a:r>
              <a:endParaRPr lang="nl-NL" sz="2400" dirty="0">
                <a:solidFill>
                  <a:srgbClr val="FE6D41"/>
                </a:solidFill>
              </a:endParaRPr>
            </a:p>
          </p:txBody>
        </p:sp>
        <p:sp>
          <p:nvSpPr>
            <p:cNvPr id="14" name="Afgeronde rechthoek 13">
              <a:extLst>
                <a:ext uri="{FF2B5EF4-FFF2-40B4-BE49-F238E27FC236}">
                  <a16:creationId xmlns:a16="http://schemas.microsoft.com/office/drawing/2014/main" id="{254D4ECF-6FC5-A54A-845F-684790382709}"/>
                </a:ext>
              </a:extLst>
            </p:cNvPr>
            <p:cNvSpPr/>
            <p:nvPr/>
          </p:nvSpPr>
          <p:spPr>
            <a:xfrm>
              <a:off x="2027548" y="4084780"/>
              <a:ext cx="7776864" cy="7046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Incident </a:t>
              </a:r>
              <a:r>
                <a:rPr lang="nl-NL" sz="2400" b="1" dirty="0">
                  <a:solidFill>
                    <a:srgbClr val="FE6D41"/>
                  </a:solidFill>
                  <a:latin typeface="Avenir Book" panose="02000503020000020003" pitchFamily="2" charset="0"/>
                </a:rPr>
                <a:t>of</a:t>
              </a:r>
              <a:r>
                <a:rPr lang="nl-NL" sz="2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Catastrofe</a:t>
              </a:r>
              <a:endParaRPr lang="nl-NL" sz="2400" dirty="0">
                <a:solidFill>
                  <a:srgbClr val="FE6D4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11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ep 27">
            <a:extLst>
              <a:ext uri="{FF2B5EF4-FFF2-40B4-BE49-F238E27FC236}">
                <a16:creationId xmlns:a16="http://schemas.microsoft.com/office/drawing/2014/main" id="{5676F737-8C16-2F46-8999-7662A11318C7}"/>
              </a:ext>
            </a:extLst>
          </p:cNvPr>
          <p:cNvGrpSpPr/>
          <p:nvPr/>
        </p:nvGrpSpPr>
        <p:grpSpPr>
          <a:xfrm>
            <a:off x="1055440" y="2046379"/>
            <a:ext cx="6626965" cy="3614869"/>
            <a:chOff x="933068" y="2002257"/>
            <a:chExt cx="6626965" cy="3614869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77929BED-1B44-5943-917C-9962110B6241}"/>
                </a:ext>
              </a:extLst>
            </p:cNvPr>
            <p:cNvGrpSpPr/>
            <p:nvPr/>
          </p:nvGrpSpPr>
          <p:grpSpPr>
            <a:xfrm>
              <a:off x="933068" y="2002257"/>
              <a:ext cx="1107996" cy="3614869"/>
              <a:chOff x="-1721108" y="1174364"/>
              <a:chExt cx="1107996" cy="3614869"/>
            </a:xfrm>
          </p:grpSpPr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C27A0052-95E6-C04A-9C5D-5A4BEEF91054}"/>
                  </a:ext>
                </a:extLst>
              </p:cNvPr>
              <p:cNvSpPr/>
              <p:nvPr/>
            </p:nvSpPr>
            <p:spPr>
              <a:xfrm>
                <a:off x="-1693232" y="1372111"/>
                <a:ext cx="914033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9600" b="1" dirty="0">
                    <a:solidFill>
                      <a:srgbClr val="F7F7F7"/>
                    </a:solidFill>
                    <a:latin typeface="Avenir Black" panose="02000503020000020003" pitchFamily="2" charset="0"/>
                  </a:rPr>
                  <a:t>1</a:t>
                </a:r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937FAE6B-2AB0-2B4E-9A06-D19234F73BB4}"/>
                  </a:ext>
                </a:extLst>
              </p:cNvPr>
              <p:cNvSpPr/>
              <p:nvPr/>
            </p:nvSpPr>
            <p:spPr>
              <a:xfrm>
                <a:off x="-1721108" y="1174364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>
                    <a:solidFill>
                      <a:schemeClr val="bg1"/>
                    </a:solidFill>
                    <a:latin typeface="Avenir Heavy" panose="02000503020000020003" pitchFamily="2" charset="0"/>
                  </a:rPr>
                  <a:t>Systeem	</a:t>
                </a:r>
                <a:endParaRPr lang="nl-NL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8C026C14-AACB-444D-96DF-E18D85B745F8}"/>
                  </a:ext>
                </a:extLst>
              </p:cNvPr>
              <p:cNvSpPr/>
              <p:nvPr/>
            </p:nvSpPr>
            <p:spPr>
              <a:xfrm>
                <a:off x="-1624126" y="3219573"/>
                <a:ext cx="914033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9600" b="1" dirty="0">
                    <a:solidFill>
                      <a:srgbClr val="F7F7F7"/>
                    </a:solidFill>
                    <a:latin typeface="Avenir Black" panose="02000503020000020003" pitchFamily="2" charset="0"/>
                  </a:rPr>
                  <a:t>2</a:t>
                </a:r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09741746-F392-ED4E-832A-0E56D808195F}"/>
                  </a:ext>
                </a:extLst>
              </p:cNvPr>
              <p:cNvSpPr/>
              <p:nvPr/>
            </p:nvSpPr>
            <p:spPr>
              <a:xfrm>
                <a:off x="-1721108" y="2970506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>
                    <a:solidFill>
                      <a:schemeClr val="bg1"/>
                    </a:solidFill>
                    <a:latin typeface="Avenir Heavy" panose="02000503020000020003" pitchFamily="2" charset="0"/>
                  </a:rPr>
                  <a:t>Systeem	</a:t>
                </a:r>
                <a:endParaRPr lang="nl-NL" dirty="0"/>
              </a:p>
            </p:txBody>
          </p:sp>
        </p:grp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85D2DC6B-7B66-604E-9013-C07F9908877C}"/>
                </a:ext>
              </a:extLst>
            </p:cNvPr>
            <p:cNvSpPr txBox="1"/>
            <p:nvPr/>
          </p:nvSpPr>
          <p:spPr>
            <a:xfrm>
              <a:off x="1919536" y="2074265"/>
              <a:ext cx="4536504" cy="1437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lnSpc>
                  <a:spcPct val="150000"/>
                </a:lnSpc>
                <a:buClr>
                  <a:schemeClr val="accent6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nl-NL" sz="2000" dirty="0">
                  <a:latin typeface="Avenir Book" panose="02000503020000020003" pitchFamily="2" charset="0"/>
                </a:rPr>
                <a:t>Autorijden op een lege weg</a:t>
              </a:r>
            </a:p>
            <a:p>
              <a:pPr marL="800100" lvl="1" indent="-342900">
                <a:lnSpc>
                  <a:spcPct val="150000"/>
                </a:lnSpc>
                <a:buClr>
                  <a:schemeClr val="accent6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nl-NL" sz="2000" dirty="0">
                  <a:latin typeface="Avenir Book" panose="02000503020000020003" pitchFamily="2" charset="0"/>
                </a:rPr>
                <a:t>Oplossen van de som 1+1</a:t>
              </a:r>
            </a:p>
            <a:p>
              <a:pPr marL="800100" lvl="1" indent="-342900">
                <a:lnSpc>
                  <a:spcPct val="150000"/>
                </a:lnSpc>
                <a:buClr>
                  <a:schemeClr val="accent6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nl-NL" sz="2000" dirty="0">
                  <a:latin typeface="Avenir Book" panose="02000503020000020003" pitchFamily="2" charset="0"/>
                </a:rPr>
                <a:t>Koffie zetten	</a:t>
              </a: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DF954EDB-C76D-984C-A555-7973E6B2CE92}"/>
                </a:ext>
              </a:extLst>
            </p:cNvPr>
            <p:cNvSpPr txBox="1"/>
            <p:nvPr/>
          </p:nvSpPr>
          <p:spPr>
            <a:xfrm>
              <a:off x="2015417" y="3805236"/>
              <a:ext cx="5544616" cy="1437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lnSpc>
                  <a:spcPct val="150000"/>
                </a:lnSpc>
                <a:buClr>
                  <a:schemeClr val="accent6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nl-NL" sz="2000" dirty="0">
                  <a:latin typeface="Avenir Book" panose="02000503020000020003" pitchFamily="2" charset="0"/>
                </a:rPr>
                <a:t>Achteruit inparkeren</a:t>
              </a:r>
            </a:p>
            <a:p>
              <a:pPr marL="800100" lvl="1" indent="-342900">
                <a:lnSpc>
                  <a:spcPct val="150000"/>
                </a:lnSpc>
                <a:buClr>
                  <a:schemeClr val="accent6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nl-NL" sz="2000" dirty="0">
                  <a:latin typeface="Avenir Book" panose="02000503020000020003" pitchFamily="2" charset="0"/>
                </a:rPr>
                <a:t>Lasagne maken</a:t>
              </a:r>
            </a:p>
            <a:p>
              <a:pPr marL="800100" lvl="1" indent="-342900">
                <a:lnSpc>
                  <a:spcPct val="150000"/>
                </a:lnSpc>
                <a:buClr>
                  <a:schemeClr val="accent6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nl-NL" sz="2000" dirty="0">
                  <a:latin typeface="Avenir Book" panose="02000503020000020003" pitchFamily="2" charset="0"/>
                </a:rPr>
                <a:t>Communicatiebegroting opstellen</a:t>
              </a:r>
            </a:p>
          </p:txBody>
        </p:sp>
      </p:grpSp>
      <p:sp>
        <p:nvSpPr>
          <p:cNvPr id="12" name="Rechthoek 11">
            <a:extLst>
              <a:ext uri="{FF2B5EF4-FFF2-40B4-BE49-F238E27FC236}">
                <a16:creationId xmlns:a16="http://schemas.microsoft.com/office/drawing/2014/main" id="{DA5BA971-AF41-0640-A3C7-BE7A5B465D4E}"/>
              </a:ext>
            </a:extLst>
          </p:cNvPr>
          <p:cNvSpPr/>
          <p:nvPr/>
        </p:nvSpPr>
        <p:spPr>
          <a:xfrm>
            <a:off x="0" y="549391"/>
            <a:ext cx="12192000" cy="576064"/>
          </a:xfrm>
          <a:prstGeom prst="rect">
            <a:avLst/>
          </a:prstGeom>
          <a:solidFill>
            <a:srgbClr val="FE6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Avenir Book" panose="02000503020000020003" pitchFamily="2" charset="0"/>
              </a:rPr>
              <a:t>Voorbeelden</a:t>
            </a:r>
          </a:p>
        </p:txBody>
      </p:sp>
      <p:pic>
        <p:nvPicPr>
          <p:cNvPr id="27" name="Afbeelding 26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2AFB737D-D133-824A-B116-661807987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132856"/>
            <a:ext cx="4408088" cy="2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5D2DC6B-7B66-604E-9013-C07F9908877C}"/>
              </a:ext>
            </a:extLst>
          </p:cNvPr>
          <p:cNvSpPr txBox="1"/>
          <p:nvPr/>
        </p:nvSpPr>
        <p:spPr>
          <a:xfrm>
            <a:off x="1991544" y="2488124"/>
            <a:ext cx="8861247" cy="2453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nl-NL" sz="2400" b="1" dirty="0">
                <a:solidFill>
                  <a:schemeClr val="bg1"/>
                </a:solidFill>
                <a:latin typeface="Avenir Heavy" panose="02000503020000020003" pitchFamily="2" charset="0"/>
              </a:rPr>
              <a:t>Systeem 1 gaat uit van veronderstellingen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venir Book" panose="02000503020000020003" pitchFamily="2" charset="0"/>
              </a:rPr>
              <a:t>Als iets duur is, is het beter dan iets wat goedkoop is.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venir Book" panose="02000503020000020003" pitchFamily="2" charset="0"/>
              </a:rPr>
              <a:t>Als iets populair is, is het beter dan iets wat impopulair is.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venir Book" panose="02000503020000020003" pitchFamily="2" charset="0"/>
              </a:rPr>
              <a:t>Als er een middelste keuze is, is die veiliger dan de andere keuzes.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venir Book" panose="02000503020000020003" pitchFamily="2" charset="0"/>
              </a:rPr>
              <a:t>Als je een snelle beloning krijgt, is iets leuk. 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7B37229-E350-3D48-B565-F96C95D2EF89}"/>
              </a:ext>
            </a:extLst>
          </p:cNvPr>
          <p:cNvGrpSpPr/>
          <p:nvPr/>
        </p:nvGrpSpPr>
        <p:grpSpPr>
          <a:xfrm>
            <a:off x="623392" y="476672"/>
            <a:ext cx="1107996" cy="1767407"/>
            <a:chOff x="-1752872" y="476672"/>
            <a:chExt cx="1107996" cy="1767407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0A350989-360D-B548-89D7-A49C2A30B450}"/>
                </a:ext>
              </a:extLst>
            </p:cNvPr>
            <p:cNvSpPr/>
            <p:nvPr/>
          </p:nvSpPr>
          <p:spPr>
            <a:xfrm>
              <a:off x="-1724996" y="674419"/>
              <a:ext cx="91403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9600" b="1" dirty="0">
                  <a:solidFill>
                    <a:srgbClr val="F7F7F7"/>
                  </a:solidFill>
                  <a:latin typeface="Avenir Black" panose="02000503020000020003" pitchFamily="2" charset="0"/>
                </a:rPr>
                <a:t>1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17B40F46-9E41-3E40-B684-ACE89B5B2DAA}"/>
                </a:ext>
              </a:extLst>
            </p:cNvPr>
            <p:cNvSpPr/>
            <p:nvPr/>
          </p:nvSpPr>
          <p:spPr>
            <a:xfrm>
              <a:off x="-1752872" y="476672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  <a:latin typeface="Avenir Heavy" panose="02000503020000020003" pitchFamily="2" charset="0"/>
                </a:rPr>
                <a:t>Systeem	</a:t>
              </a:r>
              <a:endParaRPr lang="nl-NL" dirty="0"/>
            </a:p>
          </p:txBody>
        </p:sp>
      </p:grpSp>
      <p:sp>
        <p:nvSpPr>
          <p:cNvPr id="8" name="Rechthoek 7">
            <a:extLst>
              <a:ext uri="{FF2B5EF4-FFF2-40B4-BE49-F238E27FC236}">
                <a16:creationId xmlns:a16="http://schemas.microsoft.com/office/drawing/2014/main" id="{89EB3072-BFFD-A243-80D8-7EA7F1B97B3A}"/>
              </a:ext>
            </a:extLst>
          </p:cNvPr>
          <p:cNvSpPr/>
          <p:nvPr/>
        </p:nvSpPr>
        <p:spPr>
          <a:xfrm>
            <a:off x="968115" y="1986933"/>
            <a:ext cx="418550" cy="4871067"/>
          </a:xfrm>
          <a:prstGeom prst="rect">
            <a:avLst/>
          </a:prstGeom>
          <a:solidFill>
            <a:srgbClr val="FE6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5BB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B72760A-D4DA-7344-9CC3-67A2378740CA}"/>
              </a:ext>
            </a:extLst>
          </p:cNvPr>
          <p:cNvSpPr/>
          <p:nvPr/>
        </p:nvSpPr>
        <p:spPr>
          <a:xfrm>
            <a:off x="0" y="-20330"/>
            <a:ext cx="12192000" cy="6878329"/>
          </a:xfrm>
          <a:prstGeom prst="rect">
            <a:avLst/>
          </a:prstGeom>
          <a:solidFill>
            <a:srgbClr val="FE6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 descr="Een reptiel als huisdier houden? Wat kun je verwachten? | UwHuisdier.nl">
            <a:extLst>
              <a:ext uri="{FF2B5EF4-FFF2-40B4-BE49-F238E27FC236}">
                <a16:creationId xmlns:a16="http://schemas.microsoft.com/office/drawing/2014/main" id="{5E78E258-1E23-374D-9622-3CEF9FFC0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48" y="980728"/>
            <a:ext cx="5217912" cy="3240360"/>
          </a:xfrm>
          <a:prstGeom prst="rect">
            <a:avLst/>
          </a:prstGeom>
          <a:noFill/>
          <a:ln w="666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04A0D50-4C7C-364F-9FF5-D4CA72C45BC2}"/>
              </a:ext>
            </a:extLst>
          </p:cNvPr>
          <p:cNvSpPr txBox="1"/>
          <p:nvPr/>
        </p:nvSpPr>
        <p:spPr>
          <a:xfrm>
            <a:off x="0" y="4622561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nl-NL" sz="3200" b="1" dirty="0">
                <a:solidFill>
                  <a:schemeClr val="bg1"/>
                </a:solidFill>
                <a:latin typeface="Avenir Heavy" panose="02000503020000020003" pitchFamily="2" charset="0"/>
              </a:rPr>
              <a:t>Systeem 1 is geen reptielenbrein</a:t>
            </a:r>
          </a:p>
          <a:p>
            <a:pPr algn="ctr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nl-NL" sz="2000" dirty="0">
                <a:latin typeface="Avenir Book" panose="02000503020000020003" pitchFamily="2" charset="0"/>
              </a:rPr>
              <a:t>Reptielen kunnen niet autorijden, lezen, rekenen etc. </a:t>
            </a:r>
          </a:p>
        </p:txBody>
      </p:sp>
    </p:spTree>
    <p:extLst>
      <p:ext uri="{BB962C8B-B14F-4D97-AF65-F5344CB8AC3E}">
        <p14:creationId xmlns:p14="http://schemas.microsoft.com/office/powerpoint/2010/main" val="363596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4AB3CCE-F620-3247-AC8C-9F265E96C190}"/>
              </a:ext>
            </a:extLst>
          </p:cNvPr>
          <p:cNvSpPr/>
          <p:nvPr/>
        </p:nvSpPr>
        <p:spPr>
          <a:xfrm>
            <a:off x="0" y="30387"/>
            <a:ext cx="12191999" cy="6957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6C46A32-C15D-5E4D-A637-13F1A757B8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rgbClr val="FE6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2" descr="Invloed">
            <a:extLst>
              <a:ext uri="{FF2B5EF4-FFF2-40B4-BE49-F238E27FC236}">
                <a16:creationId xmlns:a16="http://schemas.microsoft.com/office/drawing/2014/main" id="{8217F38D-2342-C941-A329-42523D0C9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1527" r="1679" b="1527"/>
          <a:stretch/>
        </p:blipFill>
        <p:spPr bwMode="auto">
          <a:xfrm>
            <a:off x="4295800" y="692696"/>
            <a:ext cx="3600400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85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10644</TotalTime>
  <Words>1104</Words>
  <Application>Microsoft Macintosh PowerPoint</Application>
  <PresentationFormat>Breedbeeld</PresentationFormat>
  <Paragraphs>195</Paragraphs>
  <Slides>51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60" baseType="lpstr">
      <vt:lpstr>Arial</vt:lpstr>
      <vt:lpstr>Avenir</vt:lpstr>
      <vt:lpstr>Avenir Black</vt:lpstr>
      <vt:lpstr>Avenir Book</vt:lpstr>
      <vt:lpstr>Avenir Heavy</vt:lpstr>
      <vt:lpstr>Avenir Light Oblique</vt:lpstr>
      <vt:lpstr>Avenir Medium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7 principes bij gedragsverandering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Wanneer vinden we  een mens sympathiek?</vt:lpstr>
      <vt:lpstr>PowerPoint-presentatie</vt:lpstr>
      <vt:lpstr>Hoe maak je een  organisatie / merk  sympathiek?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Wil</dc:creator>
  <cp:lastModifiedBy>Inge Tol | Van der Hilst Communicatie</cp:lastModifiedBy>
  <cp:revision>317</cp:revision>
  <dcterms:created xsi:type="dcterms:W3CDTF">2010-06-09T10:02:03Z</dcterms:created>
  <dcterms:modified xsi:type="dcterms:W3CDTF">2022-02-07T14:45:09Z</dcterms:modified>
</cp:coreProperties>
</file>