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57" r:id="rId3"/>
    <p:sldId id="282" r:id="rId4"/>
    <p:sldId id="258" r:id="rId5"/>
    <p:sldId id="259" r:id="rId6"/>
    <p:sldId id="267" r:id="rId7"/>
    <p:sldId id="301" r:id="rId8"/>
    <p:sldId id="260" r:id="rId9"/>
    <p:sldId id="261" r:id="rId10"/>
    <p:sldId id="262" r:id="rId11"/>
    <p:sldId id="263" r:id="rId12"/>
    <p:sldId id="265" r:id="rId13"/>
    <p:sldId id="266" r:id="rId14"/>
    <p:sldId id="270" r:id="rId15"/>
    <p:sldId id="286" r:id="rId16"/>
    <p:sldId id="271" r:id="rId17"/>
    <p:sldId id="273" r:id="rId18"/>
    <p:sldId id="274" r:id="rId19"/>
    <p:sldId id="298" r:id="rId20"/>
    <p:sldId id="285" r:id="rId21"/>
    <p:sldId id="275" r:id="rId22"/>
    <p:sldId id="284" r:id="rId23"/>
    <p:sldId id="280" r:id="rId24"/>
    <p:sldId id="276" r:id="rId25"/>
    <p:sldId id="299" r:id="rId26"/>
    <p:sldId id="295" r:id="rId27"/>
    <p:sldId id="277" r:id="rId28"/>
    <p:sldId id="30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660"/>
  </p:normalViewPr>
  <p:slideViewPr>
    <p:cSldViewPr>
      <p:cViewPr varScale="1">
        <p:scale>
          <a:sx n="97" d="100"/>
          <a:sy n="97" d="100"/>
        </p:scale>
        <p:origin x="1224" y="4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DBCDC2-3512-49F3-BF00-22550CEB60A2}" type="datetimeFigureOut">
              <a:rPr lang="en-IE" smtClean="0"/>
              <a:t>25/10/2021</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690EA9-234A-4D21-8453-32AD0E1D605B}" type="slidenum">
              <a:rPr lang="en-IE" smtClean="0"/>
              <a:t>‹#›</a:t>
            </a:fld>
            <a:endParaRPr lang="en-IE"/>
          </a:p>
        </p:txBody>
      </p:sp>
    </p:spTree>
    <p:extLst>
      <p:ext uri="{BB962C8B-B14F-4D97-AF65-F5344CB8AC3E}">
        <p14:creationId xmlns:p14="http://schemas.microsoft.com/office/powerpoint/2010/main" val="340056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9CDF5-80D2-4F85-A1F5-38E73823A5DF}" type="datetimeFigureOut">
              <a:rPr lang="en-IE" smtClean="0"/>
              <a:t>25/10/2021</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8F8AA-92FA-47B0-86B3-5F2121635E9F}" type="slidenum">
              <a:rPr lang="en-IE" smtClean="0"/>
              <a:t>‹#›</a:t>
            </a:fld>
            <a:endParaRPr lang="en-IE"/>
          </a:p>
        </p:txBody>
      </p:sp>
    </p:spTree>
    <p:extLst>
      <p:ext uri="{BB962C8B-B14F-4D97-AF65-F5344CB8AC3E}">
        <p14:creationId xmlns:p14="http://schemas.microsoft.com/office/powerpoint/2010/main" val="41968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348F8AA-92FA-47B0-86B3-5F2121635E9F}" type="slidenum">
              <a:rPr lang="en-IE" smtClean="0"/>
              <a:t>1</a:t>
            </a:fld>
            <a:endParaRPr lang="en-IE"/>
          </a:p>
        </p:txBody>
      </p:sp>
    </p:spTree>
    <p:extLst>
      <p:ext uri="{BB962C8B-B14F-4D97-AF65-F5344CB8AC3E}">
        <p14:creationId xmlns:p14="http://schemas.microsoft.com/office/powerpoint/2010/main" val="314854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F9CCC4D-3712-4FC4-A0F5-D4CA932D3DB8}" type="datetimeFigureOut">
              <a:rPr lang="en-IE" smtClean="0"/>
              <a:t>25/10/2021</a:t>
            </a:fld>
            <a:endParaRPr lang="en-IE"/>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IE"/>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4296AAD-D6F8-4A71-94E2-6A5350A16C92}" type="slidenum">
              <a:rPr lang="en-IE" smtClean="0"/>
              <a:t>‹#›</a:t>
            </a:fld>
            <a:endParaRPr lang="en-IE"/>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CCC4D-3712-4FC4-A0F5-D4CA932D3DB8}" type="datetimeFigureOut">
              <a:rPr lang="en-IE" smtClean="0"/>
              <a:t>25/10/2021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296AAD-D6F8-4A71-94E2-6A5350A16C92}"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CCC4D-3712-4FC4-A0F5-D4CA932D3DB8}" type="datetimeFigureOut">
              <a:rPr lang="en-IE" smtClean="0"/>
              <a:t>25/10/2021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296AAD-D6F8-4A71-94E2-6A5350A16C92}"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9CCC4D-3712-4FC4-A0F5-D4CA932D3DB8}" type="datetimeFigureOut">
              <a:rPr lang="en-IE" smtClean="0"/>
              <a:t>25/10/2021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296AAD-D6F8-4A71-94E2-6A5350A16C92}"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CCC4D-3712-4FC4-A0F5-D4CA932D3DB8}" type="datetimeFigureOut">
              <a:rPr lang="en-IE" smtClean="0"/>
              <a:t>25/10/2021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4296AAD-D6F8-4A71-94E2-6A5350A16C92}" type="slidenum">
              <a:rPr lang="en-IE" smtClean="0"/>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F9CCC4D-3712-4FC4-A0F5-D4CA932D3DB8}" type="datetimeFigureOut">
              <a:rPr lang="en-IE" smtClean="0"/>
              <a:t>25/10/2021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4296AAD-D6F8-4A71-94E2-6A5350A16C92}" type="slidenum">
              <a:rPr lang="en-IE" smtClean="0"/>
              <a:t>‹#›</a:t>
            </a:fld>
            <a:endParaRPr lang="en-IE"/>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9CCC4D-3712-4FC4-A0F5-D4CA932D3DB8}" type="datetimeFigureOut">
              <a:rPr lang="en-IE" smtClean="0"/>
              <a:t>25/10/2021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4296AAD-D6F8-4A71-94E2-6A5350A16C92}"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CCC4D-3712-4FC4-A0F5-D4CA932D3DB8}" type="datetimeFigureOut">
              <a:rPr lang="en-IE" smtClean="0"/>
              <a:t>25/10/2021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4296AAD-D6F8-4A71-94E2-6A5350A16C92}"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CCC4D-3712-4FC4-A0F5-D4CA932D3DB8}" type="datetimeFigureOut">
              <a:rPr lang="en-IE" smtClean="0"/>
              <a:t>25/10/2021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4296AAD-D6F8-4A71-94E2-6A5350A16C92}"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F9CCC4D-3712-4FC4-A0F5-D4CA932D3DB8}" type="datetimeFigureOut">
              <a:rPr lang="en-IE" smtClean="0"/>
              <a:t>25/10/2021</a:t>
            </a:fld>
            <a:endParaRPr lang="en-IE"/>
          </a:p>
        </p:txBody>
      </p:sp>
      <p:sp>
        <p:nvSpPr>
          <p:cNvPr id="7" name="Slide Number Placeholder 6"/>
          <p:cNvSpPr>
            <a:spLocks noGrp="1"/>
          </p:cNvSpPr>
          <p:nvPr>
            <p:ph type="sldNum" sz="quarter" idx="12"/>
          </p:nvPr>
        </p:nvSpPr>
        <p:spPr/>
        <p:txBody>
          <a:bodyPr/>
          <a:lstStyle/>
          <a:p>
            <a:fld id="{04296AAD-D6F8-4A71-94E2-6A5350A16C92}" type="slidenum">
              <a:rPr lang="en-IE" smtClean="0"/>
              <a:t>‹#›</a:t>
            </a:fld>
            <a:endParaRPr lang="en-IE"/>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IE"/>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CCC4D-3712-4FC4-A0F5-D4CA932D3DB8}" type="datetimeFigureOut">
              <a:rPr lang="en-IE" smtClean="0"/>
              <a:t>25/10/2021</a:t>
            </a:fld>
            <a:endParaRPr lang="en-IE"/>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IE"/>
          </a:p>
        </p:txBody>
      </p:sp>
      <p:sp>
        <p:nvSpPr>
          <p:cNvPr id="7" name="Slide Number Placeholder 6"/>
          <p:cNvSpPr>
            <a:spLocks noGrp="1"/>
          </p:cNvSpPr>
          <p:nvPr>
            <p:ph type="sldNum" sz="quarter" idx="12"/>
          </p:nvPr>
        </p:nvSpPr>
        <p:spPr/>
        <p:txBody>
          <a:bodyPr/>
          <a:lstStyle/>
          <a:p>
            <a:fld id="{04296AAD-D6F8-4A71-94E2-6A5350A16C92}" type="slidenum">
              <a:rPr lang="en-IE" smtClean="0"/>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F9CCC4D-3712-4FC4-A0F5-D4CA932D3DB8}" type="datetimeFigureOut">
              <a:rPr lang="en-IE" smtClean="0"/>
              <a:t>25/10/2021</a:t>
            </a:fld>
            <a:endParaRPr lang="en-IE"/>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IE"/>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4296AAD-D6F8-4A71-94E2-6A5350A16C92}"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0"/>
            <a:ext cx="3313355" cy="2276872"/>
          </a:xfrm>
        </p:spPr>
        <p:txBody>
          <a:bodyPr>
            <a:normAutofit/>
          </a:bodyPr>
          <a:lstStyle/>
          <a:p>
            <a:r>
              <a:rPr lang="en-IE" sz="3200" dirty="0" smtClean="0"/>
              <a:t>Irish Soft Coated Wheaten Terrier </a:t>
            </a:r>
            <a:endParaRPr lang="en-IE" sz="3200" dirty="0"/>
          </a:p>
        </p:txBody>
      </p:sp>
      <p:sp>
        <p:nvSpPr>
          <p:cNvPr id="3" name="Subtitle 2"/>
          <p:cNvSpPr>
            <a:spLocks noGrp="1"/>
          </p:cNvSpPr>
          <p:nvPr>
            <p:ph type="subTitle" idx="1"/>
          </p:nvPr>
        </p:nvSpPr>
        <p:spPr/>
        <p:txBody>
          <a:bodyPr>
            <a:normAutofit/>
          </a:bodyPr>
          <a:lstStyle/>
          <a:p>
            <a:r>
              <a:rPr lang="en-IE" b="1" dirty="0" smtClean="0">
                <a:solidFill>
                  <a:schemeClr val="accent1">
                    <a:lumMod val="75000"/>
                  </a:schemeClr>
                </a:solidFill>
              </a:rPr>
              <a:t> </a:t>
            </a:r>
            <a:endParaRPr lang="en-IE" b="1" dirty="0">
              <a:solidFill>
                <a:schemeClr val="accent1">
                  <a:lumMod val="7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052736"/>
            <a:ext cx="3076517" cy="4617761"/>
          </a:xfrm>
          <a:prstGeom prst="rect">
            <a:avLst/>
          </a:prstGeom>
        </p:spPr>
      </p:pic>
    </p:spTree>
    <p:extLst>
      <p:ext uri="{BB962C8B-B14F-4D97-AF65-F5344CB8AC3E}">
        <p14:creationId xmlns:p14="http://schemas.microsoft.com/office/powerpoint/2010/main" val="3613786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67923" y="2599209"/>
            <a:ext cx="2328013" cy="3494087"/>
          </a:xfrm>
        </p:spPr>
      </p:pic>
      <p:sp>
        <p:nvSpPr>
          <p:cNvPr id="3" name="Content Placeholder 2"/>
          <p:cNvSpPr>
            <a:spLocks noGrp="1"/>
          </p:cNvSpPr>
          <p:nvPr>
            <p:ph sz="quarter" idx="14"/>
          </p:nvPr>
        </p:nvSpPr>
        <p:spPr>
          <a:xfrm>
            <a:off x="4427984" y="3356993"/>
            <a:ext cx="3419856" cy="2736304"/>
          </a:xfrm>
        </p:spPr>
        <p:txBody>
          <a:bodyPr>
            <a:noAutofit/>
          </a:bodyPr>
          <a:lstStyle/>
          <a:p>
            <a:pPr marL="68580" indent="0">
              <a:buNone/>
            </a:pPr>
            <a:r>
              <a:rPr lang="en-IE" sz="1600" dirty="0" smtClean="0">
                <a:solidFill>
                  <a:schemeClr val="tx1"/>
                </a:solidFill>
              </a:rPr>
              <a:t>Ears that are medium in size that have the fold level with the skull and are carried close to the side of the head with the tips pointing to the corner of the eye.  The colour of the head and ears should be a clear wheaten colour.  However red shading on the base of the ears is allowed accompanied by a light wheaten overlay.</a:t>
            </a:r>
            <a:endParaRPr lang="en-IE" sz="1600" dirty="0">
              <a:solidFill>
                <a:schemeClr val="tx1"/>
              </a:solidFill>
            </a:endParaRPr>
          </a:p>
        </p:txBody>
      </p:sp>
      <p:sp>
        <p:nvSpPr>
          <p:cNvPr id="6" name="Title 1"/>
          <p:cNvSpPr txBox="1">
            <a:spLocks/>
          </p:cNvSpPr>
          <p:nvPr/>
        </p:nvSpPr>
        <p:spPr>
          <a:xfrm>
            <a:off x="1043490" y="836712"/>
            <a:ext cx="7024744" cy="162018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Ears</a:t>
            </a:r>
            <a:r>
              <a:rPr lang="en-IE" sz="3600" dirty="0" smtClean="0"/>
              <a:t> </a:t>
            </a:r>
            <a:r>
              <a:rPr lang="en-IE" sz="3600" dirty="0"/>
              <a:t/>
            </a:r>
            <a:br>
              <a:rPr lang="en-IE" sz="3600" dirty="0"/>
            </a:br>
            <a:endParaRPr lang="en-IE" sz="1600" dirty="0" smtClean="0"/>
          </a:p>
          <a:p>
            <a:r>
              <a:rPr lang="en-IE" sz="1600" b="1" dirty="0"/>
              <a:t>Small to medium, carried in front, level with Skull. </a:t>
            </a:r>
            <a:r>
              <a:rPr lang="en-IE" sz="1600" b="1" dirty="0" smtClean="0"/>
              <a:t>Dark </a:t>
            </a:r>
            <a:r>
              <a:rPr lang="en-IE" sz="1600" b="1" dirty="0"/>
              <a:t>Shading at base of ear allowed and not uncommon, accompanied by a </a:t>
            </a:r>
            <a:r>
              <a:rPr lang="en-IE" sz="1600" b="1" dirty="0" smtClean="0"/>
              <a:t>light wheaten </a:t>
            </a:r>
            <a:r>
              <a:rPr lang="en-IE" sz="1600" b="1" dirty="0"/>
              <a:t>coloured overlay. </a:t>
            </a:r>
            <a:r>
              <a:rPr lang="en-IE" sz="1600" b="1" dirty="0" smtClean="0"/>
              <a:t>‘</a:t>
            </a:r>
            <a:r>
              <a:rPr lang="en-IE" sz="1600" b="1" dirty="0"/>
              <a:t>Rose’ or ‘flying’ </a:t>
            </a:r>
            <a:r>
              <a:rPr lang="en-IE" sz="1600" b="1" dirty="0" smtClean="0"/>
              <a:t>ears are objectionable</a:t>
            </a:r>
            <a:r>
              <a:rPr lang="en-IE" sz="1600" dirty="0" smtClean="0"/>
              <a:t>.</a:t>
            </a:r>
            <a:endParaRPr lang="en-IE" sz="1600" dirty="0"/>
          </a:p>
        </p:txBody>
      </p:sp>
    </p:spTree>
    <p:extLst>
      <p:ext uri="{BB962C8B-B14F-4D97-AF65-F5344CB8AC3E}">
        <p14:creationId xmlns:p14="http://schemas.microsoft.com/office/powerpoint/2010/main" val="908613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89597" y="2599209"/>
            <a:ext cx="2619343" cy="3494087"/>
          </a:xfrm>
        </p:spPr>
      </p:pic>
      <p:pic>
        <p:nvPicPr>
          <p:cNvPr id="9" name="Content Placeholder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10800000">
            <a:off x="1035061" y="3107328"/>
            <a:ext cx="3419475" cy="2553920"/>
          </a:xfrm>
        </p:spPr>
      </p:pic>
      <p:sp>
        <p:nvSpPr>
          <p:cNvPr id="6" name="Title 1"/>
          <p:cNvSpPr txBox="1">
            <a:spLocks/>
          </p:cNvSpPr>
          <p:nvPr/>
        </p:nvSpPr>
        <p:spPr>
          <a:xfrm>
            <a:off x="1043490" y="836712"/>
            <a:ext cx="7024744" cy="230425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a:solidFill>
                  <a:srgbClr val="FF0000"/>
                </a:solidFill>
              </a:rPr>
              <a:t>Too Big with Grey</a:t>
            </a:r>
            <a:r>
              <a:rPr lang="en-IE" sz="3700" dirty="0" smtClean="0"/>
              <a:t> </a:t>
            </a:r>
            <a:r>
              <a:rPr lang="en-IE" sz="3600" dirty="0"/>
              <a:t/>
            </a:r>
            <a:br>
              <a:rPr lang="en-IE" sz="3600" dirty="0"/>
            </a:br>
            <a:endParaRPr lang="en-IE" sz="1600" dirty="0" smtClean="0"/>
          </a:p>
          <a:p>
            <a:r>
              <a:rPr lang="en-IE" sz="1600" dirty="0">
                <a:solidFill>
                  <a:schemeClr val="tx1"/>
                </a:solidFill>
              </a:rPr>
              <a:t>A small ear carried high on head gives an incorrect “cute” expression and low dropped ears make the expression too soft.  Ear colours that vary from this such as black blue or grey do not </a:t>
            </a:r>
            <a:r>
              <a:rPr lang="en-IE" sz="1600" dirty="0" smtClean="0">
                <a:solidFill>
                  <a:schemeClr val="tx1"/>
                </a:solidFill>
              </a:rPr>
              <a:t>give a </a:t>
            </a:r>
            <a:r>
              <a:rPr lang="en-IE" sz="1600" dirty="0">
                <a:solidFill>
                  <a:schemeClr val="tx1"/>
                </a:solidFill>
              </a:rPr>
              <a:t>correct </a:t>
            </a:r>
            <a:r>
              <a:rPr lang="en-IE" sz="1600" dirty="0" smtClean="0">
                <a:solidFill>
                  <a:schemeClr val="tx1"/>
                </a:solidFill>
              </a:rPr>
              <a:t>impression </a:t>
            </a:r>
            <a:r>
              <a:rPr lang="en-IE" sz="1600" dirty="0">
                <a:solidFill>
                  <a:schemeClr val="tx1"/>
                </a:solidFill>
              </a:rPr>
              <a:t>of the breed.</a:t>
            </a:r>
            <a:endParaRPr lang="en-IE" sz="1600" dirty="0"/>
          </a:p>
        </p:txBody>
      </p:sp>
    </p:spTree>
    <p:extLst>
      <p:ext uri="{BB962C8B-B14F-4D97-AF65-F5344CB8AC3E}">
        <p14:creationId xmlns:p14="http://schemas.microsoft.com/office/powerpoint/2010/main" val="1569281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8806"/>
          <a:stretch/>
        </p:blipFill>
        <p:spPr>
          <a:xfrm>
            <a:off x="742616" y="2399135"/>
            <a:ext cx="3829384" cy="4054201"/>
          </a:xfrm>
        </p:spPr>
      </p:pic>
      <p:sp>
        <p:nvSpPr>
          <p:cNvPr id="5" name="Text Placeholder 4"/>
          <p:cNvSpPr>
            <a:spLocks noGrp="1"/>
          </p:cNvSpPr>
          <p:nvPr>
            <p:ph type="body" sz="quarter" idx="3"/>
          </p:nvPr>
        </p:nvSpPr>
        <p:spPr>
          <a:xfrm>
            <a:off x="5011837" y="2429198"/>
            <a:ext cx="3055717" cy="639762"/>
          </a:xfrm>
        </p:spPr>
        <p:txBody>
          <a:bodyPr>
            <a:normAutofit/>
          </a:bodyPr>
          <a:lstStyle/>
          <a:p>
            <a:r>
              <a:rPr lang="en-IE" sz="1600" b="0" dirty="0" smtClean="0"/>
              <a:t>Scissors bite</a:t>
            </a:r>
          </a:p>
        </p:txBody>
      </p:sp>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3253195"/>
            <a:ext cx="3419475" cy="2278835"/>
          </a:xfrm>
        </p:spPr>
      </p:pic>
      <p:sp>
        <p:nvSpPr>
          <p:cNvPr id="7" name="Title 1"/>
          <p:cNvSpPr txBox="1">
            <a:spLocks/>
          </p:cNvSpPr>
          <p:nvPr/>
        </p:nvSpPr>
        <p:spPr>
          <a:xfrm>
            <a:off x="1043490" y="836712"/>
            <a:ext cx="7024744" cy="158417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Mouth</a:t>
            </a:r>
            <a:r>
              <a:rPr lang="en-IE" sz="3600" dirty="0" smtClean="0"/>
              <a:t> </a:t>
            </a:r>
            <a:r>
              <a:rPr lang="en-IE" sz="3600" dirty="0"/>
              <a:t/>
            </a:r>
            <a:br>
              <a:rPr lang="en-IE" sz="3600" dirty="0"/>
            </a:br>
            <a:endParaRPr lang="en-IE" sz="1600" dirty="0" smtClean="0"/>
          </a:p>
          <a:p>
            <a:r>
              <a:rPr lang="en-IE" sz="1600" b="1" dirty="0"/>
              <a:t>Teeth large, regular scissors or level bite, neither undershot nor </a:t>
            </a:r>
            <a:r>
              <a:rPr lang="en-IE" sz="1600" b="1" dirty="0" smtClean="0"/>
              <a:t>overshot.</a:t>
            </a:r>
            <a:endParaRPr lang="en-IE" sz="1600" b="1" dirty="0"/>
          </a:p>
        </p:txBody>
      </p:sp>
    </p:spTree>
    <p:extLst>
      <p:ext uri="{BB962C8B-B14F-4D97-AF65-F5344CB8AC3E}">
        <p14:creationId xmlns:p14="http://schemas.microsoft.com/office/powerpoint/2010/main" val="602870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0020" y="2324100"/>
            <a:ext cx="4863961" cy="3508375"/>
          </a:xfrm>
        </p:spPr>
      </p:pic>
      <p:sp>
        <p:nvSpPr>
          <p:cNvPr id="4" name="Title 1"/>
          <p:cNvSpPr txBox="1">
            <a:spLocks/>
          </p:cNvSpPr>
          <p:nvPr/>
        </p:nvSpPr>
        <p:spPr>
          <a:xfrm>
            <a:off x="1043490" y="836712"/>
            <a:ext cx="7024744" cy="158417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Neck</a:t>
            </a:r>
            <a:r>
              <a:rPr lang="en-IE" sz="3600" dirty="0" smtClean="0"/>
              <a:t> </a:t>
            </a:r>
            <a:r>
              <a:rPr lang="en-IE" sz="3600" dirty="0"/>
              <a:t/>
            </a:r>
            <a:br>
              <a:rPr lang="en-IE" sz="3600" dirty="0"/>
            </a:br>
            <a:endParaRPr lang="en-IE" sz="1600" dirty="0" smtClean="0"/>
          </a:p>
          <a:p>
            <a:r>
              <a:rPr lang="en-IE" sz="1600" b="1" dirty="0"/>
              <a:t>Moderately long and </a:t>
            </a:r>
            <a:r>
              <a:rPr lang="en-IE" sz="1600" b="1" dirty="0" smtClean="0"/>
              <a:t>strong </a:t>
            </a:r>
            <a:r>
              <a:rPr lang="en-IE" sz="1600" b="1" dirty="0"/>
              <a:t>but not throaty</a:t>
            </a:r>
            <a:r>
              <a:rPr lang="en-IE" sz="1600" dirty="0"/>
              <a:t>.</a:t>
            </a:r>
          </a:p>
        </p:txBody>
      </p:sp>
    </p:spTree>
    <p:extLst>
      <p:ext uri="{BB962C8B-B14F-4D97-AF65-F5344CB8AC3E}">
        <p14:creationId xmlns:p14="http://schemas.microsoft.com/office/powerpoint/2010/main" val="179364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53716" y="2391174"/>
            <a:ext cx="4464496" cy="3558106"/>
          </a:xfrm>
        </p:spPr>
      </p:pic>
      <p:sp>
        <p:nvSpPr>
          <p:cNvPr id="5" name="Content Placeholder 4"/>
          <p:cNvSpPr>
            <a:spLocks noGrp="1"/>
          </p:cNvSpPr>
          <p:nvPr>
            <p:ph sz="quarter" idx="14"/>
          </p:nvPr>
        </p:nvSpPr>
        <p:spPr>
          <a:xfrm>
            <a:off x="5724128" y="4149080"/>
            <a:ext cx="2664296" cy="1800200"/>
          </a:xfrm>
        </p:spPr>
        <p:txBody>
          <a:bodyPr>
            <a:normAutofit/>
          </a:bodyPr>
          <a:lstStyle/>
          <a:p>
            <a:pPr marL="68580" indent="0">
              <a:buNone/>
            </a:pPr>
            <a:r>
              <a:rPr lang="en-IE" sz="1600" dirty="0" smtClean="0"/>
              <a:t>An ISCWT should be at all times moderate and no part of them should be exaggerated.  They should be of medium height and not overly big. </a:t>
            </a:r>
          </a:p>
        </p:txBody>
      </p:sp>
      <p:sp>
        <p:nvSpPr>
          <p:cNvPr id="6" name="Title 1"/>
          <p:cNvSpPr txBox="1">
            <a:spLocks/>
          </p:cNvSpPr>
          <p:nvPr/>
        </p:nvSpPr>
        <p:spPr>
          <a:xfrm>
            <a:off x="1043490" y="836712"/>
            <a:ext cx="7024744" cy="208823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Body</a:t>
            </a:r>
            <a:r>
              <a:rPr lang="en-IE" sz="3600" dirty="0"/>
              <a:t/>
            </a:r>
            <a:br>
              <a:rPr lang="en-IE" sz="3600" dirty="0"/>
            </a:br>
            <a:endParaRPr lang="en-IE" sz="1600" dirty="0" smtClean="0"/>
          </a:p>
          <a:p>
            <a:r>
              <a:rPr lang="en-IE" sz="1600" b="1" dirty="0"/>
              <a:t>Compact and not long, with powerful short loins</a:t>
            </a:r>
            <a:r>
              <a:rPr lang="en-IE" sz="1600" b="1" dirty="0" smtClean="0"/>
              <a:t>. </a:t>
            </a:r>
            <a:r>
              <a:rPr lang="en-IE" sz="1600" b="1" dirty="0"/>
              <a:t>Level top line. </a:t>
            </a:r>
            <a:r>
              <a:rPr lang="en-IE" sz="1600" b="1" dirty="0" smtClean="0"/>
              <a:t>Thighs </a:t>
            </a:r>
            <a:r>
              <a:rPr lang="en-IE" sz="1600" b="1" dirty="0"/>
              <a:t>strong and </a:t>
            </a:r>
            <a:r>
              <a:rPr lang="en-IE" sz="1600" b="1" dirty="0" smtClean="0"/>
              <a:t>muscular.</a:t>
            </a:r>
            <a:endParaRPr lang="en-IE" sz="1600" b="1" dirty="0"/>
          </a:p>
        </p:txBody>
      </p:sp>
    </p:spTree>
    <p:extLst>
      <p:ext uri="{BB962C8B-B14F-4D97-AF65-F5344CB8AC3E}">
        <p14:creationId xmlns:p14="http://schemas.microsoft.com/office/powerpoint/2010/main" val="676922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3490" y="836712"/>
            <a:ext cx="7024744" cy="208823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How </a:t>
            </a:r>
            <a:r>
              <a:rPr lang="en-IE" sz="3700" dirty="0"/>
              <a:t>to Measure </a:t>
            </a:r>
            <a:r>
              <a:rPr lang="en-IE" sz="3700" dirty="0" smtClean="0"/>
              <a:t>an ISCWT </a:t>
            </a:r>
            <a:r>
              <a:rPr lang="en-IE" sz="3700" dirty="0"/>
              <a:t/>
            </a:r>
            <a:br>
              <a:rPr lang="en-IE" sz="3700" dirty="0"/>
            </a:br>
            <a:endParaRPr lang="en-IE" sz="1600" dirty="0" smtClean="0"/>
          </a:p>
          <a:p>
            <a:r>
              <a:rPr lang="en-IE" sz="1600" dirty="0" smtClean="0">
                <a:solidFill>
                  <a:schemeClr val="tx1"/>
                </a:solidFill>
              </a:rPr>
              <a:t>They </a:t>
            </a:r>
            <a:r>
              <a:rPr lang="en-IE" sz="1600" dirty="0">
                <a:solidFill>
                  <a:schemeClr val="tx1"/>
                </a:solidFill>
              </a:rPr>
              <a:t>should be the same length from their withers to their </a:t>
            </a:r>
            <a:r>
              <a:rPr lang="en-IE" sz="1600" dirty="0" smtClean="0">
                <a:solidFill>
                  <a:schemeClr val="tx1"/>
                </a:solidFill>
              </a:rPr>
              <a:t>tail </a:t>
            </a:r>
            <a:r>
              <a:rPr lang="en-IE" sz="1600" dirty="0">
                <a:solidFill>
                  <a:schemeClr val="tx1"/>
                </a:solidFill>
              </a:rPr>
              <a:t>as they are high</a:t>
            </a:r>
            <a:r>
              <a:rPr lang="en-IE" sz="1600" dirty="0" smtClean="0">
                <a:solidFill>
                  <a:schemeClr val="tx1"/>
                </a:solidFill>
              </a:rPr>
              <a:t>. </a:t>
            </a:r>
            <a:r>
              <a:rPr lang="en-IE" sz="1600" dirty="0">
                <a:solidFill>
                  <a:schemeClr val="tx1"/>
                </a:solidFill>
              </a:rPr>
              <a:t>The height to length ratio is not to exceed 19 </a:t>
            </a:r>
            <a:r>
              <a:rPr lang="en-IE" sz="1600" dirty="0" smtClean="0">
                <a:solidFill>
                  <a:schemeClr val="tx1"/>
                </a:solidFill>
              </a:rPr>
              <a:t>inches</a:t>
            </a:r>
            <a:r>
              <a:rPr lang="en-IE" sz="1600" dirty="0" smtClean="0">
                <a:solidFill>
                  <a:schemeClr val="tx1"/>
                </a:solidFill>
              </a:rPr>
              <a:t>.</a:t>
            </a:r>
            <a:endParaRPr lang="en-IE" sz="1600" dirty="0">
              <a:solidFill>
                <a:srgbClr val="FF0000"/>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607" y="2324100"/>
            <a:ext cx="5023798" cy="3508375"/>
          </a:xfrm>
        </p:spPr>
      </p:pic>
    </p:spTree>
    <p:extLst>
      <p:ext uri="{BB962C8B-B14F-4D97-AF65-F5344CB8AC3E}">
        <p14:creationId xmlns:p14="http://schemas.microsoft.com/office/powerpoint/2010/main" val="1733148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15616" y="2204864"/>
            <a:ext cx="2671899" cy="4012605"/>
          </a:xfrm>
        </p:spPr>
      </p:pic>
      <p:sp>
        <p:nvSpPr>
          <p:cNvPr id="7" name="Text Placeholder 6"/>
          <p:cNvSpPr>
            <a:spLocks noGrp="1"/>
          </p:cNvSpPr>
          <p:nvPr>
            <p:ph type="body" sz="quarter" idx="3"/>
          </p:nvPr>
        </p:nvSpPr>
        <p:spPr>
          <a:xfrm>
            <a:off x="4139952" y="2132856"/>
            <a:ext cx="4464496" cy="1584176"/>
          </a:xfrm>
        </p:spPr>
        <p:txBody>
          <a:bodyPr anchor="t">
            <a:normAutofit/>
          </a:bodyPr>
          <a:lstStyle/>
          <a:p>
            <a:r>
              <a:rPr lang="en-IE" sz="3600" b="0" dirty="0"/>
              <a:t>Feet</a:t>
            </a:r>
            <a:r>
              <a:rPr lang="en-IE" sz="4100" b="0" dirty="0"/>
              <a:t> </a:t>
            </a:r>
            <a:r>
              <a:rPr lang="en-IE" sz="3500" dirty="0"/>
              <a:t/>
            </a:r>
            <a:br>
              <a:rPr lang="en-IE" sz="3500" dirty="0"/>
            </a:br>
            <a:r>
              <a:rPr lang="en-IE" sz="1600" dirty="0"/>
              <a:t>small not spreading</a:t>
            </a:r>
            <a:r>
              <a:rPr lang="en-IE" sz="1600" dirty="0" smtClean="0"/>
              <a:t>. </a:t>
            </a:r>
            <a:r>
              <a:rPr lang="en-IE" sz="1600" dirty="0"/>
              <a:t>Toenails preferably black but varying colours allowed </a:t>
            </a:r>
          </a:p>
        </p:txBody>
      </p:sp>
      <p:pic>
        <p:nvPicPr>
          <p:cNvPr id="5" name="Content Placeholder 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139952" y="3356992"/>
            <a:ext cx="4248472" cy="2835854"/>
          </a:xfrm>
        </p:spPr>
      </p:pic>
      <p:sp>
        <p:nvSpPr>
          <p:cNvPr id="8" name="Title 1"/>
          <p:cNvSpPr txBox="1">
            <a:spLocks/>
          </p:cNvSpPr>
          <p:nvPr/>
        </p:nvSpPr>
        <p:spPr>
          <a:xfrm>
            <a:off x="1043490" y="836712"/>
            <a:ext cx="7024744" cy="244827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Hindquarters</a:t>
            </a:r>
            <a:r>
              <a:rPr lang="en-IE" sz="3600" dirty="0"/>
              <a:t/>
            </a:r>
            <a:br>
              <a:rPr lang="en-IE" sz="3600" dirty="0"/>
            </a:br>
            <a:endParaRPr lang="en-IE" sz="1600" dirty="0" smtClean="0"/>
          </a:p>
          <a:p>
            <a:r>
              <a:rPr lang="en-IE" sz="1600" b="1" dirty="0" smtClean="0"/>
              <a:t>Well </a:t>
            </a:r>
            <a:r>
              <a:rPr lang="en-IE" sz="1600" b="1" dirty="0"/>
              <a:t>developed with powerful muscle. </a:t>
            </a:r>
            <a:r>
              <a:rPr lang="en-IE" sz="1600" b="1" dirty="0" smtClean="0"/>
              <a:t>Stifles </a:t>
            </a:r>
            <a:r>
              <a:rPr lang="en-IE" sz="1600" b="1" dirty="0"/>
              <a:t>well bent. </a:t>
            </a:r>
            <a:r>
              <a:rPr lang="en-IE" sz="1600" b="1" dirty="0" smtClean="0"/>
              <a:t>Hocks </a:t>
            </a:r>
            <a:r>
              <a:rPr lang="en-IE" sz="1600" b="1" dirty="0"/>
              <a:t>well let down, turned neither in nor </a:t>
            </a:r>
            <a:r>
              <a:rPr lang="en-IE" sz="1600" b="1" dirty="0" smtClean="0"/>
              <a:t>out.</a:t>
            </a:r>
            <a:endParaRPr lang="en-IE" sz="1600" b="1" dirty="0"/>
          </a:p>
        </p:txBody>
      </p:sp>
    </p:spTree>
    <p:extLst>
      <p:ext uri="{BB962C8B-B14F-4D97-AF65-F5344CB8AC3E}">
        <p14:creationId xmlns:p14="http://schemas.microsoft.com/office/powerpoint/2010/main" val="507364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719" y="2324100"/>
            <a:ext cx="5262562" cy="3508375"/>
          </a:xfrm>
        </p:spPr>
      </p:pic>
      <p:sp>
        <p:nvSpPr>
          <p:cNvPr id="5" name="Title 1"/>
          <p:cNvSpPr txBox="1">
            <a:spLocks/>
          </p:cNvSpPr>
          <p:nvPr/>
        </p:nvSpPr>
        <p:spPr>
          <a:xfrm>
            <a:off x="1043490" y="836712"/>
            <a:ext cx="7024744" cy="208823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Tail</a:t>
            </a:r>
            <a:r>
              <a:rPr lang="en-IE" sz="3600" dirty="0"/>
              <a:t/>
            </a:r>
            <a:br>
              <a:rPr lang="en-IE" sz="3600" dirty="0"/>
            </a:br>
            <a:endParaRPr lang="en-IE" sz="1600" dirty="0" smtClean="0"/>
          </a:p>
          <a:p>
            <a:r>
              <a:rPr lang="en-IE" sz="1600" b="1" dirty="0" smtClean="0"/>
              <a:t>Well </a:t>
            </a:r>
            <a:r>
              <a:rPr lang="en-IE" sz="1600" b="1" dirty="0"/>
              <a:t>set, not too thick. Carried gaily</a:t>
            </a:r>
            <a:r>
              <a:rPr lang="en-IE" sz="1600" b="1" dirty="0" smtClean="0"/>
              <a:t>.</a:t>
            </a:r>
            <a:endParaRPr lang="en-IE" sz="1600" b="1" dirty="0"/>
          </a:p>
        </p:txBody>
      </p:sp>
    </p:spTree>
    <p:extLst>
      <p:ext uri="{BB962C8B-B14F-4D97-AF65-F5344CB8AC3E}">
        <p14:creationId xmlns:p14="http://schemas.microsoft.com/office/powerpoint/2010/main" val="241969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2957" y="2546667"/>
            <a:ext cx="5478087" cy="3063240"/>
          </a:xfrm>
        </p:spPr>
      </p:pic>
      <p:sp>
        <p:nvSpPr>
          <p:cNvPr id="4" name="Title 1"/>
          <p:cNvSpPr txBox="1">
            <a:spLocks/>
          </p:cNvSpPr>
          <p:nvPr/>
        </p:nvSpPr>
        <p:spPr>
          <a:xfrm>
            <a:off x="1043490" y="836712"/>
            <a:ext cx="7024744" cy="208823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Gait</a:t>
            </a:r>
            <a:r>
              <a:rPr lang="en-IE" sz="3600" dirty="0"/>
              <a:t/>
            </a:r>
            <a:br>
              <a:rPr lang="en-IE" sz="3600" dirty="0"/>
            </a:br>
            <a:endParaRPr lang="en-IE" sz="1600" dirty="0" smtClean="0"/>
          </a:p>
          <a:p>
            <a:r>
              <a:rPr lang="en-IE" sz="1600" b="1" dirty="0" smtClean="0"/>
              <a:t>Straight </a:t>
            </a:r>
            <a:r>
              <a:rPr lang="en-IE" sz="1600" b="1" dirty="0"/>
              <a:t>action </a:t>
            </a:r>
            <a:r>
              <a:rPr lang="en-IE" sz="1600" b="1" dirty="0" smtClean="0"/>
              <a:t>fore </a:t>
            </a:r>
            <a:r>
              <a:rPr lang="en-IE" sz="1600" b="1" dirty="0"/>
              <a:t>and aft, going and coming. </a:t>
            </a:r>
            <a:r>
              <a:rPr lang="en-IE" sz="1600" b="1" dirty="0" smtClean="0"/>
              <a:t>Elbows </a:t>
            </a:r>
            <a:r>
              <a:rPr lang="en-IE" sz="1600" b="1" dirty="0"/>
              <a:t>tucked </a:t>
            </a:r>
            <a:r>
              <a:rPr lang="en-IE" sz="1600" b="1" dirty="0" smtClean="0"/>
              <a:t>in. </a:t>
            </a:r>
            <a:r>
              <a:rPr lang="en-IE" sz="1600" b="1" dirty="0"/>
              <a:t>S</a:t>
            </a:r>
            <a:r>
              <a:rPr lang="en-IE" sz="1600" b="1" dirty="0" smtClean="0"/>
              <a:t>ide view: </a:t>
            </a:r>
            <a:r>
              <a:rPr lang="en-IE" sz="1600" b="1" dirty="0"/>
              <a:t>free, light, co- ordinated movement</a:t>
            </a:r>
            <a:r>
              <a:rPr lang="en-IE" sz="1600" b="1" dirty="0" smtClean="0"/>
              <a:t>.</a:t>
            </a:r>
            <a:endParaRPr lang="en-IE" sz="1600" b="1" dirty="0"/>
          </a:p>
        </p:txBody>
      </p:sp>
    </p:spTree>
    <p:extLst>
      <p:ext uri="{BB962C8B-B14F-4D97-AF65-F5344CB8AC3E}">
        <p14:creationId xmlns:p14="http://schemas.microsoft.com/office/powerpoint/2010/main" val="3558564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40413" y="2657475"/>
            <a:ext cx="3303587" cy="1463675"/>
          </a:xfrm>
        </p:spPr>
        <p:txBody>
          <a:bodyPr>
            <a:normAutofit/>
          </a:bodyPr>
          <a:lstStyle/>
          <a:p>
            <a:r>
              <a:rPr lang="en-IE" dirty="0" smtClean="0"/>
              <a:t/>
            </a:r>
            <a:br>
              <a:rPr lang="en-IE" dirty="0" smtClean="0"/>
            </a:br>
            <a:endParaRPr lang="en-IE" dirty="0"/>
          </a:p>
        </p:txBody>
      </p:sp>
      <p:pic>
        <p:nvPicPr>
          <p:cNvPr id="9" name="Content Placeholder 8"/>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971600" y="1987620"/>
            <a:ext cx="4968552" cy="3817644"/>
          </a:xfrm>
        </p:spPr>
      </p:pic>
      <p:sp>
        <p:nvSpPr>
          <p:cNvPr id="19" name="Rectangle 18"/>
          <p:cNvSpPr/>
          <p:nvPr/>
        </p:nvSpPr>
        <p:spPr>
          <a:xfrm>
            <a:off x="6116326" y="2758276"/>
            <a:ext cx="2272098" cy="3046988"/>
          </a:xfrm>
          <a:prstGeom prst="rect">
            <a:avLst/>
          </a:prstGeom>
        </p:spPr>
        <p:txBody>
          <a:bodyPr wrap="square">
            <a:spAutoFit/>
          </a:bodyPr>
          <a:lstStyle/>
          <a:p>
            <a:pPr marL="68580" indent="0">
              <a:buNone/>
            </a:pPr>
            <a:r>
              <a:rPr lang="en-IE" sz="1600" dirty="0"/>
              <a:t>They should be well muscled, be well boned and active.  Their movement should be an easy action that covers as much ground as possible with the least amount of effort whilst maintaining its profile.</a:t>
            </a:r>
          </a:p>
        </p:txBody>
      </p:sp>
      <p:sp>
        <p:nvSpPr>
          <p:cNvPr id="6" name="Title 1"/>
          <p:cNvSpPr txBox="1">
            <a:spLocks/>
          </p:cNvSpPr>
          <p:nvPr/>
        </p:nvSpPr>
        <p:spPr>
          <a:xfrm>
            <a:off x="1043490" y="836712"/>
            <a:ext cx="7024744" cy="208823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Movement</a:t>
            </a:r>
            <a:r>
              <a:rPr lang="en-IE" sz="3600" dirty="0"/>
              <a:t/>
            </a:r>
            <a:br>
              <a:rPr lang="en-IE" sz="3600" dirty="0"/>
            </a:br>
            <a:endParaRPr lang="en-IE" sz="1600" dirty="0" smtClean="0"/>
          </a:p>
        </p:txBody>
      </p:sp>
    </p:spTree>
    <p:extLst>
      <p:ext uri="{BB962C8B-B14F-4D97-AF65-F5344CB8AC3E}">
        <p14:creationId xmlns:p14="http://schemas.microsoft.com/office/powerpoint/2010/main" val="3351270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9148" y="1988840"/>
            <a:ext cx="5165705" cy="3508375"/>
          </a:xfrm>
        </p:spPr>
      </p:pic>
      <p:sp>
        <p:nvSpPr>
          <p:cNvPr id="7" name="Title 1"/>
          <p:cNvSpPr>
            <a:spLocks noGrp="1"/>
          </p:cNvSpPr>
          <p:nvPr>
            <p:ph type="title"/>
          </p:nvPr>
        </p:nvSpPr>
        <p:spPr>
          <a:xfrm>
            <a:off x="1043490" y="836712"/>
            <a:ext cx="7024744" cy="3240360"/>
          </a:xfrm>
        </p:spPr>
        <p:txBody>
          <a:bodyPr anchor="t">
            <a:normAutofit/>
          </a:bodyPr>
          <a:lstStyle/>
          <a:p>
            <a:r>
              <a:rPr lang="en-IE" sz="3600" dirty="0" smtClean="0"/>
              <a:t>Type</a:t>
            </a:r>
            <a:endParaRPr lang="en-IE" sz="3600" dirty="0"/>
          </a:p>
        </p:txBody>
      </p:sp>
    </p:spTree>
    <p:extLst>
      <p:ext uri="{BB962C8B-B14F-4D97-AF65-F5344CB8AC3E}">
        <p14:creationId xmlns:p14="http://schemas.microsoft.com/office/powerpoint/2010/main" val="1827379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412111" y="2276872"/>
            <a:ext cx="3057148" cy="1182955"/>
          </a:xfrm>
        </p:spPr>
        <p:txBody>
          <a:bodyPr>
            <a:noAutofit/>
          </a:bodyPr>
          <a:lstStyle/>
          <a:p>
            <a:r>
              <a:rPr lang="en-IE" sz="3600" b="0" dirty="0" smtClean="0">
                <a:solidFill>
                  <a:srgbClr val="FF0000"/>
                </a:solidFill>
              </a:rPr>
              <a:t>Incorrect Heavy</a:t>
            </a:r>
            <a:endParaRPr lang="en-IE" sz="3600" b="0" dirty="0">
              <a:solidFill>
                <a:srgbClr val="FF0000"/>
              </a:solidFill>
            </a:endParaRP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9636" y="3557811"/>
            <a:ext cx="3911240" cy="2607493"/>
          </a:xfrm>
        </p:spPr>
      </p:pic>
      <p:sp>
        <p:nvSpPr>
          <p:cNvPr id="6" name="Text Placeholder 5"/>
          <p:cNvSpPr>
            <a:spLocks noGrp="1"/>
          </p:cNvSpPr>
          <p:nvPr>
            <p:ph type="body" sz="quarter" idx="3"/>
          </p:nvPr>
        </p:nvSpPr>
        <p:spPr>
          <a:xfrm>
            <a:off x="4932040" y="2276872"/>
            <a:ext cx="3055717" cy="1182956"/>
          </a:xfrm>
        </p:spPr>
        <p:txBody>
          <a:bodyPr>
            <a:noAutofit/>
          </a:bodyPr>
          <a:lstStyle/>
          <a:p>
            <a:r>
              <a:rPr lang="en-IE" sz="3600" b="0" dirty="0" smtClean="0"/>
              <a:t>Correct  Coat </a:t>
            </a:r>
            <a:endParaRPr lang="en-IE" sz="3600" b="0"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88417" y="3557811"/>
            <a:ext cx="4116032" cy="2592287"/>
          </a:xfrm>
        </p:spPr>
      </p:pic>
      <p:sp>
        <p:nvSpPr>
          <p:cNvPr id="9" name="Title 1"/>
          <p:cNvSpPr txBox="1">
            <a:spLocks/>
          </p:cNvSpPr>
          <p:nvPr/>
        </p:nvSpPr>
        <p:spPr>
          <a:xfrm>
            <a:off x="1043490" y="836712"/>
            <a:ext cx="7024744" cy="208823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Coat Hair</a:t>
            </a:r>
            <a:r>
              <a:rPr lang="en-IE" sz="3600" dirty="0"/>
              <a:t/>
            </a:r>
            <a:br>
              <a:rPr lang="en-IE" sz="3600" dirty="0"/>
            </a:br>
            <a:endParaRPr lang="en-IE" sz="1600" dirty="0" smtClean="0"/>
          </a:p>
          <a:p>
            <a:r>
              <a:rPr lang="en-IE" sz="1600" b="1" dirty="0" smtClean="0"/>
              <a:t>A </a:t>
            </a:r>
            <a:r>
              <a:rPr lang="en-IE" sz="1600" b="1" dirty="0"/>
              <a:t>single coated dog</a:t>
            </a:r>
            <a:r>
              <a:rPr lang="en-IE" sz="1600" b="1" dirty="0" smtClean="0"/>
              <a:t>. </a:t>
            </a:r>
            <a:r>
              <a:rPr lang="en-IE" sz="1600" b="1" dirty="0"/>
              <a:t>Texture soft and silky to feel and not harsh.  Young dogs </a:t>
            </a:r>
            <a:r>
              <a:rPr lang="en-IE" sz="1600" b="1" dirty="0" smtClean="0"/>
              <a:t>are excluded </a:t>
            </a:r>
            <a:r>
              <a:rPr lang="en-IE" sz="1600" b="1" dirty="0"/>
              <a:t>from </a:t>
            </a:r>
            <a:r>
              <a:rPr lang="en-IE" sz="1600" b="1" dirty="0" smtClean="0"/>
              <a:t>this. </a:t>
            </a:r>
            <a:r>
              <a:rPr lang="en-IE" sz="1600" b="1" dirty="0"/>
              <a:t>Trimming is </a:t>
            </a:r>
            <a:r>
              <a:rPr lang="en-IE" sz="1600" b="1" dirty="0" smtClean="0"/>
              <a:t>permitted.</a:t>
            </a:r>
            <a:r>
              <a:rPr lang="en-IE" sz="1600" dirty="0"/>
              <a:t/>
            </a:r>
            <a:br>
              <a:rPr lang="en-IE" sz="1600" dirty="0"/>
            </a:br>
            <a:endParaRPr lang="en-IE" sz="1600" dirty="0"/>
          </a:p>
        </p:txBody>
      </p:sp>
    </p:spTree>
    <p:extLst>
      <p:ext uri="{BB962C8B-B14F-4D97-AF65-F5344CB8AC3E}">
        <p14:creationId xmlns:p14="http://schemas.microsoft.com/office/powerpoint/2010/main" val="3389245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6045" y="3356993"/>
            <a:ext cx="3333907" cy="2864439"/>
          </a:xfrm>
        </p:spPr>
      </p:pic>
      <p:pic>
        <p:nvPicPr>
          <p:cNvPr id="4" name="Content Placeholder 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398822" y="3353086"/>
            <a:ext cx="3994633" cy="2880319"/>
          </a:xfrm>
        </p:spPr>
      </p:pic>
      <p:sp>
        <p:nvSpPr>
          <p:cNvPr id="7" name="Rectangle 6"/>
          <p:cNvSpPr/>
          <p:nvPr/>
        </p:nvSpPr>
        <p:spPr>
          <a:xfrm>
            <a:off x="1055043" y="3018438"/>
            <a:ext cx="3228925" cy="338554"/>
          </a:xfrm>
          <a:prstGeom prst="rect">
            <a:avLst/>
          </a:prstGeom>
        </p:spPr>
        <p:txBody>
          <a:bodyPr wrap="square">
            <a:spAutoFit/>
          </a:bodyPr>
          <a:lstStyle/>
          <a:p>
            <a:pPr lvl="0">
              <a:spcBef>
                <a:spcPct val="20000"/>
              </a:spcBef>
              <a:buClr>
                <a:srgbClr val="94C600"/>
              </a:buClr>
              <a:buSzPct val="76000"/>
            </a:pPr>
            <a:r>
              <a:rPr lang="en-IE" sz="1600" dirty="0">
                <a:solidFill>
                  <a:srgbClr val="FF0000"/>
                </a:solidFill>
              </a:rPr>
              <a:t>6 Month Old English</a:t>
            </a:r>
          </a:p>
        </p:txBody>
      </p:sp>
      <p:sp>
        <p:nvSpPr>
          <p:cNvPr id="8" name="Rectangle 7"/>
          <p:cNvSpPr/>
          <p:nvPr/>
        </p:nvSpPr>
        <p:spPr>
          <a:xfrm>
            <a:off x="4716016" y="3018438"/>
            <a:ext cx="3240360" cy="338554"/>
          </a:xfrm>
          <a:prstGeom prst="rect">
            <a:avLst/>
          </a:prstGeom>
        </p:spPr>
        <p:txBody>
          <a:bodyPr wrap="square">
            <a:spAutoFit/>
          </a:bodyPr>
          <a:lstStyle/>
          <a:p>
            <a:pPr lvl="0">
              <a:spcBef>
                <a:spcPct val="20000"/>
              </a:spcBef>
              <a:buClr>
                <a:srgbClr val="94C600"/>
              </a:buClr>
              <a:buSzPct val="76000"/>
            </a:pPr>
            <a:r>
              <a:rPr lang="en-IE" sz="1600" dirty="0">
                <a:solidFill>
                  <a:srgbClr val="94C600"/>
                </a:solidFill>
              </a:rPr>
              <a:t>6 Month Old </a:t>
            </a:r>
            <a:r>
              <a:rPr lang="en-IE" sz="1600" dirty="0" smtClean="0">
                <a:solidFill>
                  <a:srgbClr val="94C600"/>
                </a:solidFill>
              </a:rPr>
              <a:t>Correct Coat</a:t>
            </a:r>
            <a:endParaRPr lang="en-IE" sz="1600" dirty="0">
              <a:solidFill>
                <a:srgbClr val="94C600"/>
              </a:solidFill>
            </a:endParaRPr>
          </a:p>
        </p:txBody>
      </p:sp>
      <p:sp>
        <p:nvSpPr>
          <p:cNvPr id="9" name="Title 1"/>
          <p:cNvSpPr txBox="1">
            <a:spLocks/>
          </p:cNvSpPr>
          <p:nvPr/>
        </p:nvSpPr>
        <p:spPr>
          <a:xfrm>
            <a:off x="1043490" y="836712"/>
            <a:ext cx="7024744" cy="2232248"/>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Pups</a:t>
            </a:r>
            <a:r>
              <a:rPr lang="en-IE" sz="3600" dirty="0"/>
              <a:t/>
            </a:r>
            <a:br>
              <a:rPr lang="en-IE" sz="3600" dirty="0"/>
            </a:br>
            <a:endParaRPr lang="en-IE" sz="1600" dirty="0" smtClean="0"/>
          </a:p>
          <a:p>
            <a:r>
              <a:rPr lang="en-IE" sz="1600" b="1" dirty="0" smtClean="0"/>
              <a:t>Are </a:t>
            </a:r>
            <a:r>
              <a:rPr lang="en-IE" sz="1600" b="1" dirty="0"/>
              <a:t>seldom born with the correct colour or texture of coat</a:t>
            </a:r>
            <a:r>
              <a:rPr lang="en-IE" sz="1600" b="1" dirty="0" smtClean="0"/>
              <a:t>. </a:t>
            </a:r>
            <a:r>
              <a:rPr lang="en-IE" sz="1600" b="1" dirty="0"/>
              <a:t>They come Reddish, greyish and sometimes clear wheaten</a:t>
            </a:r>
            <a:r>
              <a:rPr lang="en-IE" sz="1600" b="1" dirty="0" smtClean="0"/>
              <a:t>. </a:t>
            </a:r>
            <a:r>
              <a:rPr lang="en-IE" sz="1600" b="1" dirty="0"/>
              <a:t>The masks are generally black sometimes there is a black streak down the centre back or black tips to the body coat. </a:t>
            </a:r>
            <a:r>
              <a:rPr lang="en-IE" sz="1600" b="1" dirty="0" smtClean="0"/>
              <a:t>These </a:t>
            </a:r>
            <a:r>
              <a:rPr lang="en-IE" sz="1600" b="1" dirty="0"/>
              <a:t>dark markings clear away with </a:t>
            </a:r>
            <a:r>
              <a:rPr lang="en-IE" sz="1600" b="1" dirty="0" smtClean="0"/>
              <a:t>maturity.</a:t>
            </a:r>
            <a:endParaRPr lang="en-IE" sz="1600" b="1" dirty="0"/>
          </a:p>
        </p:txBody>
      </p:sp>
    </p:spTree>
    <p:extLst>
      <p:ext uri="{BB962C8B-B14F-4D97-AF65-F5344CB8AC3E}">
        <p14:creationId xmlns:p14="http://schemas.microsoft.com/office/powerpoint/2010/main" val="2447570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36436" y="2959249"/>
            <a:ext cx="3075524" cy="3494087"/>
          </a:xfrm>
        </p:spPr>
      </p:pic>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04048" y="2959249"/>
            <a:ext cx="2987428" cy="3494087"/>
          </a:xfrm>
        </p:spPr>
      </p:pic>
      <p:sp>
        <p:nvSpPr>
          <p:cNvPr id="6" name="Title 1"/>
          <p:cNvSpPr txBox="1">
            <a:spLocks/>
          </p:cNvSpPr>
          <p:nvPr/>
        </p:nvSpPr>
        <p:spPr>
          <a:xfrm>
            <a:off x="1043490" y="836712"/>
            <a:ext cx="7024744" cy="2376264"/>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Puppies &amp; Mother</a:t>
            </a:r>
            <a:r>
              <a:rPr lang="en-IE" sz="3600" dirty="0"/>
              <a:t/>
            </a:r>
            <a:br>
              <a:rPr lang="en-IE" sz="3600" dirty="0"/>
            </a:br>
            <a:endParaRPr lang="en-IE" sz="1600" dirty="0" smtClean="0"/>
          </a:p>
          <a:p>
            <a:r>
              <a:rPr lang="en-IE" sz="1600" dirty="0">
                <a:solidFill>
                  <a:schemeClr val="tx1">
                    <a:lumMod val="95000"/>
                    <a:lumOff val="5000"/>
                  </a:schemeClr>
                </a:solidFill>
              </a:rPr>
              <a:t>As Puppies ISCWT’s can have differing coat texture and </a:t>
            </a:r>
            <a:r>
              <a:rPr lang="en-IE" sz="1600" dirty="0" smtClean="0">
                <a:solidFill>
                  <a:schemeClr val="tx1">
                    <a:lumMod val="95000"/>
                    <a:lumOff val="5000"/>
                  </a:schemeClr>
                </a:solidFill>
              </a:rPr>
              <a:t>colours. This </a:t>
            </a:r>
            <a:r>
              <a:rPr lang="en-IE" sz="1600" dirty="0">
                <a:solidFill>
                  <a:schemeClr val="tx1">
                    <a:lumMod val="95000"/>
                    <a:lumOff val="5000"/>
                  </a:schemeClr>
                </a:solidFill>
              </a:rPr>
              <a:t>varies from little or no coat to a more </a:t>
            </a:r>
            <a:r>
              <a:rPr lang="en-IE" sz="1600" dirty="0" smtClean="0">
                <a:solidFill>
                  <a:schemeClr val="tx1">
                    <a:lumMod val="95000"/>
                    <a:lumOff val="5000"/>
                  </a:schemeClr>
                </a:solidFill>
              </a:rPr>
              <a:t>abundant </a:t>
            </a:r>
            <a:r>
              <a:rPr lang="en-IE" sz="1600" dirty="0">
                <a:solidFill>
                  <a:schemeClr val="tx1">
                    <a:lumMod val="95000"/>
                    <a:lumOff val="5000"/>
                  </a:schemeClr>
                </a:solidFill>
              </a:rPr>
              <a:t>single coat</a:t>
            </a:r>
            <a:r>
              <a:rPr lang="en-IE" sz="1600" dirty="0" smtClean="0">
                <a:solidFill>
                  <a:schemeClr val="tx1">
                    <a:lumMod val="95000"/>
                    <a:lumOff val="5000"/>
                  </a:schemeClr>
                </a:solidFill>
              </a:rPr>
              <a:t>. </a:t>
            </a:r>
            <a:r>
              <a:rPr lang="en-IE" sz="1600" dirty="0">
                <a:solidFill>
                  <a:schemeClr val="tx1">
                    <a:lumMod val="95000"/>
                    <a:lumOff val="5000"/>
                  </a:schemeClr>
                </a:solidFill>
              </a:rPr>
              <a:t>Their colour can be fawn, golden or red, with or without grey tips to the coat and can be harsh or soft in texture</a:t>
            </a:r>
            <a:r>
              <a:rPr lang="en-IE" sz="1600" dirty="0" smtClean="0">
                <a:solidFill>
                  <a:schemeClr val="tx1">
                    <a:lumMod val="95000"/>
                    <a:lumOff val="5000"/>
                  </a:schemeClr>
                </a:solidFill>
              </a:rPr>
              <a:t>. </a:t>
            </a:r>
            <a:r>
              <a:rPr lang="en-IE" sz="1600" dirty="0">
                <a:solidFill>
                  <a:schemeClr val="tx1">
                    <a:lumMod val="95000"/>
                    <a:lumOff val="5000"/>
                  </a:schemeClr>
                </a:solidFill>
              </a:rPr>
              <a:t>Only Puppies are permitted to have black shading on their beard.</a:t>
            </a:r>
            <a:endParaRPr lang="en-IE" sz="1600" dirty="0"/>
          </a:p>
        </p:txBody>
      </p:sp>
    </p:spTree>
    <p:extLst>
      <p:ext uri="{BB962C8B-B14F-4D97-AF65-F5344CB8AC3E}">
        <p14:creationId xmlns:p14="http://schemas.microsoft.com/office/powerpoint/2010/main" val="1821626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13285" y="2919757"/>
            <a:ext cx="3786707" cy="2525467"/>
          </a:xfrm>
        </p:spPr>
      </p:pic>
      <p:pic>
        <p:nvPicPr>
          <p:cNvPr id="7" name="Content Placeholder 3"/>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2932190"/>
            <a:ext cx="3743399" cy="2503509"/>
          </a:xfrm>
          <a:prstGeom prst="rect">
            <a:avLst/>
          </a:prstGeom>
        </p:spPr>
      </p:pic>
      <p:sp>
        <p:nvSpPr>
          <p:cNvPr id="3" name="Text Placeholder 2"/>
          <p:cNvSpPr>
            <a:spLocks noGrp="1"/>
          </p:cNvSpPr>
          <p:nvPr>
            <p:ph type="body" idx="4294967295"/>
          </p:nvPr>
        </p:nvSpPr>
        <p:spPr>
          <a:xfrm>
            <a:off x="683568" y="2316163"/>
            <a:ext cx="3312368" cy="639762"/>
          </a:xfrm>
        </p:spPr>
        <p:txBody>
          <a:bodyPr>
            <a:normAutofit/>
          </a:bodyPr>
          <a:lstStyle/>
          <a:p>
            <a:pPr marL="68580" indent="0">
              <a:buNone/>
            </a:pPr>
            <a:r>
              <a:rPr lang="en-IE" sz="3200" dirty="0" smtClean="0">
                <a:solidFill>
                  <a:srgbClr val="FF0000"/>
                </a:solidFill>
              </a:rPr>
              <a:t>Heavy Coat</a:t>
            </a:r>
            <a:endParaRPr lang="en-IE" sz="3200" dirty="0">
              <a:solidFill>
                <a:srgbClr val="FF0000"/>
              </a:solidFill>
            </a:endParaRPr>
          </a:p>
        </p:txBody>
      </p:sp>
      <p:sp>
        <p:nvSpPr>
          <p:cNvPr id="5" name="Text Placeholder 4"/>
          <p:cNvSpPr>
            <a:spLocks noGrp="1"/>
          </p:cNvSpPr>
          <p:nvPr>
            <p:ph type="body" sz="quarter" idx="4294967295"/>
          </p:nvPr>
        </p:nvSpPr>
        <p:spPr>
          <a:xfrm>
            <a:off x="4716016" y="2316163"/>
            <a:ext cx="3055937" cy="639762"/>
          </a:xfrm>
        </p:spPr>
        <p:txBody>
          <a:bodyPr>
            <a:normAutofit/>
          </a:bodyPr>
          <a:lstStyle/>
          <a:p>
            <a:pPr marL="68580" indent="0">
              <a:buNone/>
            </a:pPr>
            <a:r>
              <a:rPr lang="en-IE" sz="3200" dirty="0" smtClean="0">
                <a:solidFill>
                  <a:srgbClr val="FF0000"/>
                </a:solidFill>
              </a:rPr>
              <a:t>Too Curly </a:t>
            </a:r>
          </a:p>
        </p:txBody>
      </p:sp>
      <p:sp>
        <p:nvSpPr>
          <p:cNvPr id="8" name="Title 1"/>
          <p:cNvSpPr txBox="1">
            <a:spLocks/>
          </p:cNvSpPr>
          <p:nvPr/>
        </p:nvSpPr>
        <p:spPr>
          <a:xfrm>
            <a:off x="1043490" y="836712"/>
            <a:ext cx="7024744" cy="104411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solidFill>
                  <a:srgbClr val="FF0000"/>
                </a:solidFill>
              </a:rPr>
              <a:t>Incorrect </a:t>
            </a:r>
            <a:r>
              <a:rPr lang="en-IE" sz="3700" dirty="0">
                <a:solidFill>
                  <a:srgbClr val="FF0000"/>
                </a:solidFill>
              </a:rPr>
              <a:t>Type of </a:t>
            </a:r>
            <a:r>
              <a:rPr lang="en-IE" sz="3700" dirty="0" smtClean="0">
                <a:solidFill>
                  <a:srgbClr val="FF0000"/>
                </a:solidFill>
              </a:rPr>
              <a:t>Coat</a:t>
            </a:r>
            <a:r>
              <a:rPr lang="en-IE" sz="3600" dirty="0"/>
              <a:t/>
            </a:r>
            <a:br>
              <a:rPr lang="en-IE" sz="3600" dirty="0"/>
            </a:br>
            <a:endParaRPr lang="en-IE" sz="1600" dirty="0" smtClean="0"/>
          </a:p>
        </p:txBody>
      </p:sp>
    </p:spTree>
    <p:extLst>
      <p:ext uri="{BB962C8B-B14F-4D97-AF65-F5344CB8AC3E}">
        <p14:creationId xmlns:p14="http://schemas.microsoft.com/office/powerpoint/2010/main" val="4150210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156177" y="3212976"/>
            <a:ext cx="2232248" cy="2592288"/>
          </a:xfrm>
        </p:spPr>
        <p:txBody>
          <a:bodyPr>
            <a:normAutofit/>
          </a:bodyPr>
          <a:lstStyle/>
          <a:p>
            <a:r>
              <a:rPr lang="en-IE" sz="1600" dirty="0" smtClean="0">
                <a:solidFill>
                  <a:schemeClr val="tx1">
                    <a:lumMod val="95000"/>
                    <a:lumOff val="5000"/>
                  </a:schemeClr>
                </a:solidFill>
              </a:rPr>
              <a:t>There are differing levels of maturity in ISCWT’s and so the coat texture can vary slightly until after at least 2½ yrs. No matter what stage of maturity an ISCWT should always have a single coat. </a:t>
            </a:r>
            <a:endParaRPr lang="en-IE" sz="1600" dirty="0">
              <a:solidFill>
                <a:schemeClr val="tx1">
                  <a:lumMod val="95000"/>
                  <a:lumOff val="5000"/>
                </a:schemeClr>
              </a:solidFill>
            </a:endParaRP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115616" y="2540901"/>
            <a:ext cx="4896544" cy="3264363"/>
          </a:xfrm>
        </p:spPr>
      </p:pic>
      <p:sp>
        <p:nvSpPr>
          <p:cNvPr id="6" name="Title 1"/>
          <p:cNvSpPr txBox="1">
            <a:spLocks/>
          </p:cNvSpPr>
          <p:nvPr/>
        </p:nvSpPr>
        <p:spPr>
          <a:xfrm>
            <a:off x="1043490" y="836712"/>
            <a:ext cx="7024744" cy="208823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Colour</a:t>
            </a:r>
            <a:r>
              <a:rPr lang="en-IE" sz="3600" dirty="0"/>
              <a:t/>
            </a:r>
            <a:br>
              <a:rPr lang="en-IE" sz="3600" dirty="0"/>
            </a:br>
            <a:endParaRPr lang="en-IE" sz="1600" dirty="0" smtClean="0"/>
          </a:p>
          <a:p>
            <a:r>
              <a:rPr lang="en-IE" sz="1600" b="1" dirty="0" smtClean="0"/>
              <a:t>Any </a:t>
            </a:r>
            <a:r>
              <a:rPr lang="en-IE" sz="1600" b="1" dirty="0"/>
              <a:t>shade from light wheaten to a golden reddish hue</a:t>
            </a:r>
            <a:r>
              <a:rPr lang="en-IE" sz="1600" b="1" dirty="0" smtClean="0"/>
              <a:t>.</a:t>
            </a:r>
            <a:endParaRPr lang="en-IE" sz="1600" b="1" dirty="0"/>
          </a:p>
        </p:txBody>
      </p:sp>
    </p:spTree>
    <p:extLst>
      <p:ext uri="{BB962C8B-B14F-4D97-AF65-F5344CB8AC3E}">
        <p14:creationId xmlns:p14="http://schemas.microsoft.com/office/powerpoint/2010/main" val="1569908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3"/>
          </p:nvPr>
        </p:nvSpPr>
        <p:spPr>
          <a:xfrm>
            <a:off x="971600" y="5733256"/>
            <a:ext cx="7344816" cy="720080"/>
          </a:xfrm>
        </p:spPr>
        <p:txBody>
          <a:bodyPr>
            <a:noAutofit/>
          </a:bodyPr>
          <a:lstStyle/>
          <a:p>
            <a:pPr marL="68580" indent="0">
              <a:buNone/>
            </a:pPr>
            <a:r>
              <a:rPr lang="en-IE" sz="1600" b="1" dirty="0" smtClean="0">
                <a:solidFill>
                  <a:schemeClr val="tx1">
                    <a:lumMod val="95000"/>
                    <a:lumOff val="5000"/>
                  </a:schemeClr>
                </a:solidFill>
              </a:rPr>
              <a:t>An ISCWT’s Coat should have a sheen or gleam radiating from it under natural light.</a:t>
            </a:r>
            <a:endParaRPr lang="en-IE" sz="1600" b="1" dirty="0">
              <a:solidFill>
                <a:schemeClr val="tx1">
                  <a:lumMod val="95000"/>
                  <a:lumOff val="5000"/>
                </a:schemeClr>
              </a:solidFill>
            </a:endParaRPr>
          </a:p>
        </p:txBody>
      </p:sp>
      <p:pic>
        <p:nvPicPr>
          <p:cNvPr id="5" name="Content Placeholder 4"/>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t="28256"/>
          <a:stretch/>
        </p:blipFill>
        <p:spPr>
          <a:xfrm>
            <a:off x="2006336" y="3305174"/>
            <a:ext cx="5131329" cy="2428081"/>
          </a:xfrm>
        </p:spPr>
      </p:pic>
      <p:sp>
        <p:nvSpPr>
          <p:cNvPr id="6" name="Title 1"/>
          <p:cNvSpPr txBox="1">
            <a:spLocks/>
          </p:cNvSpPr>
          <p:nvPr/>
        </p:nvSpPr>
        <p:spPr>
          <a:xfrm>
            <a:off x="1043490" y="836712"/>
            <a:ext cx="7024744" cy="2592288"/>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Texture</a:t>
            </a:r>
            <a:r>
              <a:rPr lang="en-IE" sz="3600" dirty="0"/>
              <a:t/>
            </a:r>
            <a:br>
              <a:rPr lang="en-IE" sz="3600" dirty="0"/>
            </a:br>
            <a:endParaRPr lang="en-IE" sz="1600" dirty="0" smtClean="0"/>
          </a:p>
          <a:p>
            <a:r>
              <a:rPr lang="en-IE" sz="1600" dirty="0" smtClean="0">
                <a:solidFill>
                  <a:schemeClr val="tx1">
                    <a:lumMod val="95000"/>
                    <a:lumOff val="5000"/>
                  </a:schemeClr>
                </a:solidFill>
              </a:rPr>
              <a:t>Adults </a:t>
            </a:r>
            <a:r>
              <a:rPr lang="en-IE" sz="1600" dirty="0">
                <a:solidFill>
                  <a:schemeClr val="tx1">
                    <a:lumMod val="95000"/>
                    <a:lumOff val="5000"/>
                  </a:schemeClr>
                </a:solidFill>
              </a:rPr>
              <a:t>dogs can </a:t>
            </a:r>
            <a:r>
              <a:rPr lang="en-IE" sz="1600" dirty="0" smtClean="0">
                <a:solidFill>
                  <a:schemeClr val="tx1">
                    <a:lumMod val="95000"/>
                    <a:lumOff val="5000"/>
                  </a:schemeClr>
                </a:solidFill>
              </a:rPr>
              <a:t>either have </a:t>
            </a:r>
            <a:r>
              <a:rPr lang="en-IE" sz="1600" dirty="0">
                <a:solidFill>
                  <a:schemeClr val="tx1">
                    <a:lumMod val="95000"/>
                    <a:lumOff val="5000"/>
                  </a:schemeClr>
                </a:solidFill>
              </a:rPr>
              <a:t>a wavy or a loosely curled coat with a sheen of silk</a:t>
            </a:r>
            <a:r>
              <a:rPr lang="en-IE" sz="1600" dirty="0" smtClean="0">
                <a:solidFill>
                  <a:schemeClr val="tx1">
                    <a:lumMod val="95000"/>
                    <a:lumOff val="5000"/>
                  </a:schemeClr>
                </a:solidFill>
              </a:rPr>
              <a:t>. </a:t>
            </a:r>
            <a:r>
              <a:rPr lang="en-IE" sz="1600" dirty="0">
                <a:solidFill>
                  <a:schemeClr val="tx1">
                    <a:lumMod val="95000"/>
                    <a:lumOff val="5000"/>
                  </a:schemeClr>
                </a:solidFill>
              </a:rPr>
              <a:t>Dogs that have their coats fluffed out or overly trimmed like a K</a:t>
            </a:r>
            <a:r>
              <a:rPr lang="en-IE" sz="1600" dirty="0" smtClean="0">
                <a:solidFill>
                  <a:schemeClr val="tx1">
                    <a:lumMod val="95000"/>
                    <a:lumOff val="5000"/>
                  </a:schemeClr>
                </a:solidFill>
              </a:rPr>
              <a:t>erry </a:t>
            </a:r>
            <a:r>
              <a:rPr lang="en-IE" sz="1600" dirty="0">
                <a:solidFill>
                  <a:schemeClr val="tx1">
                    <a:lumMod val="95000"/>
                    <a:lumOff val="5000"/>
                  </a:schemeClr>
                </a:solidFill>
              </a:rPr>
              <a:t>B</a:t>
            </a:r>
            <a:r>
              <a:rPr lang="en-IE" sz="1600" dirty="0" smtClean="0">
                <a:solidFill>
                  <a:schemeClr val="tx1">
                    <a:lumMod val="95000"/>
                    <a:lumOff val="5000"/>
                  </a:schemeClr>
                </a:solidFill>
              </a:rPr>
              <a:t>lue </a:t>
            </a:r>
            <a:r>
              <a:rPr lang="en-IE" sz="1600" dirty="0">
                <a:solidFill>
                  <a:schemeClr val="tx1">
                    <a:lumMod val="95000"/>
                    <a:lumOff val="5000"/>
                  </a:schemeClr>
                </a:solidFill>
              </a:rPr>
              <a:t>do not depict the essence of the breed</a:t>
            </a:r>
            <a:r>
              <a:rPr lang="en-IE" sz="1600" dirty="0" smtClean="0">
                <a:solidFill>
                  <a:schemeClr val="tx1">
                    <a:lumMod val="95000"/>
                    <a:lumOff val="5000"/>
                  </a:schemeClr>
                </a:solidFill>
              </a:rPr>
              <a:t>. </a:t>
            </a:r>
            <a:r>
              <a:rPr lang="en-IE" sz="1600" dirty="0">
                <a:solidFill>
                  <a:schemeClr val="tx1">
                    <a:lumMod val="95000"/>
                    <a:lumOff val="5000"/>
                  </a:schemeClr>
                </a:solidFill>
              </a:rPr>
              <a:t>An ISCWT coat should be abundant but not overly so </a:t>
            </a:r>
            <a:r>
              <a:rPr lang="en-IE" sz="1600" dirty="0" smtClean="0">
                <a:solidFill>
                  <a:schemeClr val="tx1">
                    <a:lumMod val="95000"/>
                    <a:lumOff val="5000"/>
                  </a:schemeClr>
                </a:solidFill>
              </a:rPr>
              <a:t>i.e. </a:t>
            </a:r>
            <a:r>
              <a:rPr lang="en-IE" sz="1600" dirty="0">
                <a:solidFill>
                  <a:schemeClr val="tx1">
                    <a:lumMod val="95000"/>
                    <a:lumOff val="5000"/>
                  </a:schemeClr>
                </a:solidFill>
              </a:rPr>
              <a:t>the coat should be at least 3 inches long</a:t>
            </a:r>
            <a:r>
              <a:rPr lang="en-IE" sz="1600" dirty="0" smtClean="0">
                <a:solidFill>
                  <a:schemeClr val="tx1">
                    <a:lumMod val="95000"/>
                    <a:lumOff val="5000"/>
                  </a:schemeClr>
                </a:solidFill>
              </a:rPr>
              <a:t>. </a:t>
            </a:r>
            <a:r>
              <a:rPr lang="en-IE" sz="1600" dirty="0">
                <a:solidFill>
                  <a:schemeClr val="tx1">
                    <a:lumMod val="95000"/>
                    <a:lumOff val="5000"/>
                  </a:schemeClr>
                </a:solidFill>
              </a:rPr>
              <a:t>The coat can be </a:t>
            </a:r>
            <a:r>
              <a:rPr lang="en-IE" sz="1600" dirty="0" smtClean="0">
                <a:solidFill>
                  <a:schemeClr val="tx1">
                    <a:lumMod val="95000"/>
                    <a:lumOff val="5000"/>
                  </a:schemeClr>
                </a:solidFill>
              </a:rPr>
              <a:t>cut </a:t>
            </a:r>
            <a:r>
              <a:rPr lang="en-IE" sz="1600" dirty="0">
                <a:solidFill>
                  <a:schemeClr val="tx1">
                    <a:lumMod val="95000"/>
                    <a:lumOff val="5000"/>
                  </a:schemeClr>
                </a:solidFill>
              </a:rPr>
              <a:t>close around the head and neck and the body hair tidied to the outline of the dog</a:t>
            </a:r>
            <a:r>
              <a:rPr lang="en-IE" sz="1600" dirty="0" smtClean="0">
                <a:solidFill>
                  <a:schemeClr val="tx1">
                    <a:lumMod val="95000"/>
                    <a:lumOff val="5000"/>
                  </a:schemeClr>
                </a:solidFill>
              </a:rPr>
              <a:t>.</a:t>
            </a:r>
            <a:endParaRPr lang="en-IE" sz="1600" dirty="0">
              <a:solidFill>
                <a:schemeClr val="tx1">
                  <a:lumMod val="95000"/>
                  <a:lumOff val="5000"/>
                </a:schemeClr>
              </a:solidFill>
            </a:endParaRPr>
          </a:p>
        </p:txBody>
      </p:sp>
    </p:spTree>
    <p:extLst>
      <p:ext uri="{BB962C8B-B14F-4D97-AF65-F5344CB8AC3E}">
        <p14:creationId xmlns:p14="http://schemas.microsoft.com/office/powerpoint/2010/main" val="2943976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99894" y="2239169"/>
            <a:ext cx="2147970" cy="3494087"/>
          </a:xfrm>
        </p:spPr>
      </p:pic>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139952" y="2704740"/>
            <a:ext cx="3844416" cy="2562944"/>
          </a:xfrm>
        </p:spPr>
      </p:pic>
      <p:sp>
        <p:nvSpPr>
          <p:cNvPr id="6" name="Title 1"/>
          <p:cNvSpPr txBox="1">
            <a:spLocks/>
          </p:cNvSpPr>
          <p:nvPr/>
        </p:nvSpPr>
        <p:spPr>
          <a:xfrm>
            <a:off x="1043490" y="836712"/>
            <a:ext cx="7024744" cy="208823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Heavy Undesirable Coat</a:t>
            </a:r>
            <a:r>
              <a:rPr lang="en-IE" sz="3600" dirty="0"/>
              <a:t/>
            </a:r>
            <a:br>
              <a:rPr lang="en-IE" sz="3600" dirty="0"/>
            </a:br>
            <a:endParaRPr lang="en-IE" sz="1600" dirty="0" smtClean="0"/>
          </a:p>
        </p:txBody>
      </p:sp>
    </p:spTree>
    <p:extLst>
      <p:ext uri="{BB962C8B-B14F-4D97-AF65-F5344CB8AC3E}">
        <p14:creationId xmlns:p14="http://schemas.microsoft.com/office/powerpoint/2010/main" val="940505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7724" y="2299868"/>
            <a:ext cx="4968552" cy="3713007"/>
          </a:xfrm>
        </p:spPr>
      </p:pic>
      <p:sp>
        <p:nvSpPr>
          <p:cNvPr id="5" name="Title 1"/>
          <p:cNvSpPr txBox="1">
            <a:spLocks/>
          </p:cNvSpPr>
          <p:nvPr/>
        </p:nvSpPr>
        <p:spPr>
          <a:xfrm>
            <a:off x="1043490" y="836712"/>
            <a:ext cx="7024744" cy="208823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Weight</a:t>
            </a:r>
            <a:r>
              <a:rPr lang="en-IE" sz="3600" dirty="0"/>
              <a:t/>
            </a:r>
            <a:br>
              <a:rPr lang="en-IE" sz="3600" dirty="0"/>
            </a:br>
            <a:endParaRPr lang="en-IE" sz="1600" dirty="0" smtClean="0"/>
          </a:p>
          <a:p>
            <a:r>
              <a:rPr lang="en-IE" sz="1600" b="1" dirty="0" smtClean="0"/>
              <a:t>Dogs 35 – 40 lb </a:t>
            </a:r>
            <a:r>
              <a:rPr lang="en-IE" sz="1600" b="1" dirty="0"/>
              <a:t>(</a:t>
            </a:r>
            <a:r>
              <a:rPr lang="en-IE" sz="1600" b="1" dirty="0" smtClean="0"/>
              <a:t>15.75 – 18 kg). </a:t>
            </a:r>
            <a:r>
              <a:rPr lang="en-IE" sz="1600" b="1" dirty="0"/>
              <a:t>Bitches somewhat </a:t>
            </a:r>
            <a:r>
              <a:rPr lang="en-IE" sz="1600" b="1" dirty="0" smtClean="0"/>
              <a:t>less.</a:t>
            </a:r>
            <a:endParaRPr lang="en-IE" sz="1600" b="1" dirty="0"/>
          </a:p>
        </p:txBody>
      </p:sp>
    </p:spTree>
    <p:extLst>
      <p:ext uri="{BB962C8B-B14F-4D97-AF65-F5344CB8AC3E}">
        <p14:creationId xmlns:p14="http://schemas.microsoft.com/office/powerpoint/2010/main" val="1702460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43490" y="836712"/>
            <a:ext cx="7024744" cy="4968552"/>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Review</a:t>
            </a:r>
            <a:r>
              <a:rPr lang="en-IE" sz="3600" dirty="0"/>
              <a:t/>
            </a:r>
            <a:br>
              <a:rPr lang="en-IE" sz="3600" dirty="0"/>
            </a:br>
            <a:endParaRPr lang="en-IE" sz="1600" dirty="0" smtClean="0"/>
          </a:p>
          <a:p>
            <a:pPr marL="68580"/>
            <a:r>
              <a:rPr lang="en-IE" sz="2100" dirty="0" smtClean="0">
                <a:solidFill>
                  <a:schemeClr val="tx2"/>
                </a:solidFill>
              </a:rPr>
              <a:t>A </a:t>
            </a:r>
            <a:r>
              <a:rPr lang="en-IE" sz="2100" dirty="0">
                <a:solidFill>
                  <a:schemeClr val="tx2"/>
                </a:solidFill>
              </a:rPr>
              <a:t>typical finished adult ISCWT should have an assertive upstanding and independent posture (not stacked</a:t>
            </a:r>
            <a:r>
              <a:rPr lang="en-IE" sz="2100" dirty="0" smtClean="0">
                <a:solidFill>
                  <a:schemeClr val="tx2"/>
                </a:solidFill>
              </a:rPr>
              <a:t>). </a:t>
            </a:r>
            <a:r>
              <a:rPr lang="en-IE" sz="2100" dirty="0">
                <a:solidFill>
                  <a:schemeClr val="tx2"/>
                </a:solidFill>
              </a:rPr>
              <a:t>It should have great ring </a:t>
            </a:r>
            <a:r>
              <a:rPr lang="en-IE" sz="2100" dirty="0" smtClean="0">
                <a:solidFill>
                  <a:schemeClr val="tx2"/>
                </a:solidFill>
              </a:rPr>
              <a:t>presence </a:t>
            </a:r>
            <a:r>
              <a:rPr lang="en-IE" sz="2100" dirty="0">
                <a:solidFill>
                  <a:schemeClr val="tx2"/>
                </a:solidFill>
              </a:rPr>
              <a:t>with a </a:t>
            </a:r>
            <a:r>
              <a:rPr lang="en-IE" sz="2100" dirty="0" smtClean="0">
                <a:solidFill>
                  <a:schemeClr val="tx2"/>
                </a:solidFill>
              </a:rPr>
              <a:t>determined </a:t>
            </a:r>
            <a:r>
              <a:rPr lang="en-IE" sz="2100" dirty="0">
                <a:solidFill>
                  <a:schemeClr val="tx2"/>
                </a:solidFill>
              </a:rPr>
              <a:t>expression and be clearly coloured with obvious sheen in its coat.</a:t>
            </a:r>
          </a:p>
          <a:p>
            <a:pPr marL="68580"/>
            <a:endParaRPr lang="en-IE" sz="2100" dirty="0">
              <a:solidFill>
                <a:schemeClr val="tx2"/>
              </a:solidFill>
            </a:endParaRPr>
          </a:p>
          <a:p>
            <a:pPr marL="68580"/>
            <a:r>
              <a:rPr lang="en-IE" sz="2100" dirty="0">
                <a:solidFill>
                  <a:schemeClr val="tx2"/>
                </a:solidFill>
              </a:rPr>
              <a:t>As </a:t>
            </a:r>
            <a:r>
              <a:rPr lang="en-IE" sz="2100" dirty="0" smtClean="0">
                <a:solidFill>
                  <a:schemeClr val="tx2"/>
                </a:solidFill>
              </a:rPr>
              <a:t>these are </a:t>
            </a:r>
            <a:r>
              <a:rPr lang="en-IE" sz="2100" dirty="0">
                <a:solidFill>
                  <a:schemeClr val="tx2"/>
                </a:solidFill>
              </a:rPr>
              <a:t>the features and characteristics that make the breed unique a lot of importance should be placed on them and though the entire standard is important extra credit should be given to dogs who posses these qualities</a:t>
            </a:r>
            <a:r>
              <a:rPr lang="en-IE" sz="2100" dirty="0" smtClean="0">
                <a:solidFill>
                  <a:schemeClr val="tx2"/>
                </a:solidFill>
              </a:rPr>
              <a:t>.</a:t>
            </a:r>
            <a:endParaRPr lang="en-IE" sz="2100" dirty="0">
              <a:solidFill>
                <a:schemeClr val="tx2"/>
              </a:solidFill>
            </a:endParaRPr>
          </a:p>
        </p:txBody>
      </p:sp>
    </p:spTree>
    <p:extLst>
      <p:ext uri="{BB962C8B-B14F-4D97-AF65-F5344CB8AC3E}">
        <p14:creationId xmlns:p14="http://schemas.microsoft.com/office/powerpoint/2010/main" val="3517515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6712"/>
            <a:ext cx="7024744" cy="3240360"/>
          </a:xfrm>
        </p:spPr>
        <p:txBody>
          <a:bodyPr anchor="t">
            <a:normAutofit fontScale="90000"/>
          </a:bodyPr>
          <a:lstStyle/>
          <a:p>
            <a:r>
              <a:rPr lang="en-IE" dirty="0" smtClean="0"/>
              <a:t>Breed Type in Breeders Group</a:t>
            </a:r>
            <a:br>
              <a:rPr lang="en-IE" dirty="0" smtClean="0"/>
            </a:br>
            <a:r>
              <a:rPr lang="en-IE" sz="1800" dirty="0" smtClean="0"/>
              <a:t/>
            </a:r>
            <a:br>
              <a:rPr lang="en-IE" sz="1800" dirty="0" smtClean="0"/>
            </a:br>
            <a:r>
              <a:rPr lang="en-IE" sz="1800" b="1" dirty="0" smtClean="0">
                <a:solidFill>
                  <a:schemeClr val="tx1"/>
                </a:solidFill>
              </a:rPr>
              <a:t>Overall appearance and ring presence</a:t>
            </a:r>
            <a:br>
              <a:rPr lang="en-IE" sz="1800" b="1" dirty="0" smtClean="0">
                <a:solidFill>
                  <a:schemeClr val="tx1"/>
                </a:solidFill>
              </a:rPr>
            </a:br>
            <a:r>
              <a:rPr lang="en-IE" sz="1800" dirty="0" smtClean="0">
                <a:solidFill>
                  <a:schemeClr val="tx1"/>
                </a:solidFill>
              </a:rPr>
              <a:t/>
            </a:r>
            <a:br>
              <a:rPr lang="en-IE" sz="1800" dirty="0" smtClean="0">
                <a:solidFill>
                  <a:schemeClr val="tx1"/>
                </a:solidFill>
              </a:rPr>
            </a:br>
            <a:r>
              <a:rPr lang="en-IE" sz="1800" dirty="0" smtClean="0">
                <a:solidFill>
                  <a:schemeClr val="tx1"/>
                </a:solidFill>
              </a:rPr>
              <a:t>An Irish Soft Coated Wheaten Terrier (ISCWT) should display terrier attitude be able to stand of its own accord showing with its head held high and body giving an impression of strength. Although the ISCWT should not be aggressive they should be able to display a high level of confidence in the show ring. The tail should be held upright or slightly forward but never tipping the back.</a:t>
            </a:r>
            <a:r>
              <a:rPr lang="en-IE" dirty="0" smtClean="0"/>
              <a:t/>
            </a:r>
            <a:br>
              <a:rPr lang="en-IE" dirty="0" smtClean="0"/>
            </a:br>
            <a:endParaRPr lang="en-I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3482" y="3789040"/>
            <a:ext cx="6777037" cy="2491912"/>
          </a:xfrm>
        </p:spPr>
      </p:pic>
    </p:spTree>
    <p:extLst>
      <p:ext uri="{BB962C8B-B14F-4D97-AF65-F5344CB8AC3E}">
        <p14:creationId xmlns:p14="http://schemas.microsoft.com/office/powerpoint/2010/main" val="2274336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2989" y="2492896"/>
            <a:ext cx="4598023" cy="3724399"/>
          </a:xfrm>
        </p:spPr>
      </p:pic>
      <p:sp>
        <p:nvSpPr>
          <p:cNvPr id="5" name="Title 1"/>
          <p:cNvSpPr txBox="1">
            <a:spLocks/>
          </p:cNvSpPr>
          <p:nvPr/>
        </p:nvSpPr>
        <p:spPr>
          <a:xfrm>
            <a:off x="1043490" y="836712"/>
            <a:ext cx="7024744" cy="162018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a:t>General Appearance </a:t>
            </a:r>
            <a:r>
              <a:rPr lang="en-IE" dirty="0"/>
              <a:t/>
            </a:r>
            <a:br>
              <a:rPr lang="en-IE" dirty="0"/>
            </a:br>
            <a:endParaRPr lang="en-IE" sz="1600" dirty="0" smtClean="0"/>
          </a:p>
          <a:p>
            <a:r>
              <a:rPr lang="en-IE" sz="1600" b="1" dirty="0" smtClean="0"/>
              <a:t>A </a:t>
            </a:r>
            <a:r>
              <a:rPr lang="en-IE" sz="1600" b="1" dirty="0"/>
              <a:t>hardy, active, short coupled dog, well built, giving the idea of strength</a:t>
            </a:r>
            <a:r>
              <a:rPr lang="en-IE" sz="1600" b="1" dirty="0" smtClean="0"/>
              <a:t>. </a:t>
            </a:r>
            <a:r>
              <a:rPr lang="en-IE" sz="1600" b="1" dirty="0"/>
              <a:t>Not </a:t>
            </a:r>
            <a:r>
              <a:rPr lang="en-IE" sz="1600" b="1" dirty="0" smtClean="0"/>
              <a:t>too </a:t>
            </a:r>
            <a:r>
              <a:rPr lang="en-IE" sz="1600" b="1" dirty="0"/>
              <a:t>leggy nor too low to the ground.</a:t>
            </a:r>
          </a:p>
        </p:txBody>
      </p:sp>
    </p:spTree>
    <p:extLst>
      <p:ext uri="{BB962C8B-B14F-4D97-AF65-F5344CB8AC3E}">
        <p14:creationId xmlns:p14="http://schemas.microsoft.com/office/powerpoint/2010/main" val="1088077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36501" y="2780928"/>
            <a:ext cx="3419475" cy="2279650"/>
          </a:xfrm>
        </p:spPr>
      </p:pic>
      <p:pic>
        <p:nvPicPr>
          <p:cNvPr id="5" name="Content Placeholder 3"/>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2781207"/>
            <a:ext cx="3419475" cy="2279093"/>
          </a:xfrm>
        </p:spPr>
      </p:pic>
      <p:sp>
        <p:nvSpPr>
          <p:cNvPr id="6" name="Title 1"/>
          <p:cNvSpPr txBox="1">
            <a:spLocks/>
          </p:cNvSpPr>
          <p:nvPr/>
        </p:nvSpPr>
        <p:spPr>
          <a:xfrm>
            <a:off x="1043490" y="836712"/>
            <a:ext cx="7024744" cy="162018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Characteristics</a:t>
            </a:r>
            <a:r>
              <a:rPr lang="en-IE" sz="3600" dirty="0" smtClean="0"/>
              <a:t> </a:t>
            </a:r>
            <a:r>
              <a:rPr lang="en-IE" sz="3600" dirty="0"/>
              <a:t/>
            </a:r>
            <a:br>
              <a:rPr lang="en-IE" sz="3600" dirty="0"/>
            </a:br>
            <a:endParaRPr lang="en-IE" sz="1600" dirty="0" smtClean="0"/>
          </a:p>
          <a:p>
            <a:r>
              <a:rPr lang="en-IE" sz="1600" b="1" dirty="0" smtClean="0"/>
              <a:t>Spirited </a:t>
            </a:r>
            <a:r>
              <a:rPr lang="en-IE" sz="1600" b="1" dirty="0"/>
              <a:t>and </a:t>
            </a:r>
            <a:r>
              <a:rPr lang="en-IE" sz="1600" b="1" dirty="0" smtClean="0"/>
              <a:t>Game.</a:t>
            </a:r>
            <a:endParaRPr lang="en-IE" sz="1600" b="1" dirty="0"/>
          </a:p>
        </p:txBody>
      </p:sp>
    </p:spTree>
    <p:extLst>
      <p:ext uri="{BB962C8B-B14F-4D97-AF65-F5344CB8AC3E}">
        <p14:creationId xmlns:p14="http://schemas.microsoft.com/office/powerpoint/2010/main" val="1522369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9820" y="2324100"/>
            <a:ext cx="5264361" cy="3508375"/>
          </a:xfrm>
        </p:spPr>
      </p:pic>
      <p:sp>
        <p:nvSpPr>
          <p:cNvPr id="5" name="Title 1"/>
          <p:cNvSpPr txBox="1">
            <a:spLocks/>
          </p:cNvSpPr>
          <p:nvPr/>
        </p:nvSpPr>
        <p:spPr>
          <a:xfrm>
            <a:off x="1043490" y="836712"/>
            <a:ext cx="7024744" cy="162018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Temperament</a:t>
            </a:r>
            <a:r>
              <a:rPr lang="en-IE" sz="3600" dirty="0" smtClean="0"/>
              <a:t> </a:t>
            </a:r>
            <a:r>
              <a:rPr lang="en-IE" sz="3600" dirty="0"/>
              <a:t/>
            </a:r>
            <a:br>
              <a:rPr lang="en-IE" sz="3600" dirty="0"/>
            </a:br>
            <a:endParaRPr lang="en-IE" sz="1600" dirty="0" smtClean="0"/>
          </a:p>
          <a:p>
            <a:r>
              <a:rPr lang="en-IE" sz="1600" b="1" dirty="0"/>
              <a:t>Good tempered. Most affectionate and loyal to his owners.  Most </a:t>
            </a:r>
            <a:r>
              <a:rPr lang="en-IE" sz="1600" b="1" dirty="0" smtClean="0"/>
              <a:t>intelligent. </a:t>
            </a:r>
            <a:r>
              <a:rPr lang="en-IE" sz="1600" b="1" dirty="0"/>
              <a:t>A trusty, faithful friend, defensive without </a:t>
            </a:r>
            <a:r>
              <a:rPr lang="en-IE" sz="1600" b="1" dirty="0" smtClean="0"/>
              <a:t>aggression</a:t>
            </a:r>
            <a:r>
              <a:rPr lang="en-IE" sz="1600" dirty="0" smtClean="0"/>
              <a:t>.</a:t>
            </a:r>
            <a:endParaRPr lang="en-IE" sz="1600" dirty="0"/>
          </a:p>
        </p:txBody>
      </p:sp>
    </p:spTree>
    <p:extLst>
      <p:ext uri="{BB962C8B-B14F-4D97-AF65-F5344CB8AC3E}">
        <p14:creationId xmlns:p14="http://schemas.microsoft.com/office/powerpoint/2010/main" val="3796684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43490" y="836712"/>
            <a:ext cx="7024744" cy="2232248"/>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Head and Skull</a:t>
            </a:r>
            <a:r>
              <a:rPr lang="en-IE" sz="3600" dirty="0" smtClean="0"/>
              <a:t> </a:t>
            </a:r>
            <a:r>
              <a:rPr lang="en-IE" sz="3600" dirty="0"/>
              <a:t/>
            </a:r>
            <a:br>
              <a:rPr lang="en-IE" sz="3600" dirty="0"/>
            </a:br>
            <a:endParaRPr lang="en-IE" sz="1600" dirty="0" smtClean="0"/>
          </a:p>
          <a:p>
            <a:r>
              <a:rPr lang="en-IE" sz="1600" b="1" dirty="0" smtClean="0"/>
              <a:t>Head </a:t>
            </a:r>
            <a:r>
              <a:rPr lang="en-IE" sz="1600" b="1" dirty="0"/>
              <a:t>long, in good proportion to the body.  Skull flat and clean between the ears not </a:t>
            </a:r>
            <a:r>
              <a:rPr lang="en-IE" sz="1600" b="1" dirty="0" smtClean="0"/>
              <a:t>too </a:t>
            </a:r>
            <a:r>
              <a:rPr lang="en-IE" sz="1600" b="1" dirty="0"/>
              <a:t>wide.  Defined stop.  Jaws strong and punishing.  Foreface not longer than skull.  Hair the same colour as on the body.  Cheek </a:t>
            </a:r>
            <a:r>
              <a:rPr lang="en-IE" sz="1600" b="1" dirty="0" smtClean="0"/>
              <a:t>bones not </a:t>
            </a:r>
            <a:r>
              <a:rPr lang="en-IE" sz="1600" b="1" dirty="0"/>
              <a:t>prominent.  Head in general powerful without being coarse</a:t>
            </a:r>
            <a:r>
              <a:rPr lang="en-IE" sz="1600" b="1" dirty="0" smtClean="0"/>
              <a:t>.</a:t>
            </a:r>
            <a:endParaRPr lang="en-IE" sz="1600" b="1" dirty="0"/>
          </a:p>
        </p:txBody>
      </p:sp>
      <p:pic>
        <p:nvPicPr>
          <p:cNvPr id="7"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52525" y="2996952"/>
            <a:ext cx="3419475" cy="3324225"/>
          </a:xfrm>
        </p:spPr>
      </p:pic>
      <p:sp>
        <p:nvSpPr>
          <p:cNvPr id="8" name="Text Placeholder 2"/>
          <p:cNvSpPr txBox="1">
            <a:spLocks/>
          </p:cNvSpPr>
          <p:nvPr/>
        </p:nvSpPr>
        <p:spPr>
          <a:xfrm>
            <a:off x="4716016" y="4941168"/>
            <a:ext cx="3298784" cy="1368152"/>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IE" sz="1600" b="1" dirty="0" smtClean="0"/>
              <a:t>Expression</a:t>
            </a:r>
          </a:p>
          <a:p>
            <a:pPr marL="68580" indent="0">
              <a:buNone/>
            </a:pPr>
            <a:r>
              <a:rPr lang="en-IE" sz="1600" dirty="0" smtClean="0"/>
              <a:t>The ISCWT should have a strong Terrier expression showing a keen interest in their surroundings.</a:t>
            </a:r>
            <a:endParaRPr lang="en-IE" sz="1600" dirty="0"/>
          </a:p>
        </p:txBody>
      </p:sp>
    </p:spTree>
    <p:extLst>
      <p:ext uri="{BB962C8B-B14F-4D97-AF65-F5344CB8AC3E}">
        <p14:creationId xmlns:p14="http://schemas.microsoft.com/office/powerpoint/2010/main" val="1010652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0077" y="2324100"/>
            <a:ext cx="5263847" cy="3508375"/>
          </a:xfrm>
        </p:spPr>
      </p:pic>
      <p:sp>
        <p:nvSpPr>
          <p:cNvPr id="5" name="Title 1"/>
          <p:cNvSpPr txBox="1">
            <a:spLocks/>
          </p:cNvSpPr>
          <p:nvPr/>
        </p:nvSpPr>
        <p:spPr>
          <a:xfrm>
            <a:off x="1043490" y="836712"/>
            <a:ext cx="7024744" cy="162018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Nose</a:t>
            </a:r>
            <a:r>
              <a:rPr lang="en-IE" sz="3600" dirty="0" smtClean="0"/>
              <a:t> </a:t>
            </a:r>
            <a:r>
              <a:rPr lang="en-IE" sz="3600" dirty="0"/>
              <a:t/>
            </a:r>
            <a:br>
              <a:rPr lang="en-IE" sz="3600" dirty="0"/>
            </a:br>
            <a:endParaRPr lang="en-IE" sz="1600" dirty="0" smtClean="0"/>
          </a:p>
          <a:p>
            <a:r>
              <a:rPr lang="en-IE" sz="1600" b="1" dirty="0"/>
              <a:t>Black and well </a:t>
            </a:r>
            <a:r>
              <a:rPr lang="en-IE" sz="1600" b="1" dirty="0" smtClean="0"/>
              <a:t>developed.</a:t>
            </a:r>
            <a:endParaRPr lang="en-IE" sz="1600" b="1" dirty="0"/>
          </a:p>
        </p:txBody>
      </p:sp>
    </p:spTree>
    <p:extLst>
      <p:ext uri="{BB962C8B-B14F-4D97-AF65-F5344CB8AC3E}">
        <p14:creationId xmlns:p14="http://schemas.microsoft.com/office/powerpoint/2010/main" val="146819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3512" y="2324100"/>
            <a:ext cx="2616976" cy="3508375"/>
          </a:xfrm>
        </p:spPr>
      </p:pic>
      <p:sp>
        <p:nvSpPr>
          <p:cNvPr id="4" name="Title 1"/>
          <p:cNvSpPr txBox="1">
            <a:spLocks/>
          </p:cNvSpPr>
          <p:nvPr/>
        </p:nvSpPr>
        <p:spPr>
          <a:xfrm>
            <a:off x="1043490" y="836712"/>
            <a:ext cx="7024744" cy="162018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sz="3700" dirty="0" smtClean="0"/>
              <a:t>Eyes</a:t>
            </a:r>
            <a:r>
              <a:rPr lang="en-IE" sz="3600" dirty="0" smtClean="0"/>
              <a:t> </a:t>
            </a:r>
            <a:r>
              <a:rPr lang="en-IE" sz="3600" dirty="0"/>
              <a:t/>
            </a:r>
            <a:br>
              <a:rPr lang="en-IE" sz="3600" dirty="0"/>
            </a:br>
            <a:endParaRPr lang="en-IE" sz="1600" dirty="0" smtClean="0"/>
          </a:p>
          <a:p>
            <a:r>
              <a:rPr lang="en-IE" sz="1600" b="1" dirty="0"/>
              <a:t>Dark, Dark </a:t>
            </a:r>
            <a:r>
              <a:rPr lang="en-IE" sz="1600" b="1" dirty="0" smtClean="0"/>
              <a:t>Hazel, </a:t>
            </a:r>
            <a:r>
              <a:rPr lang="en-IE" sz="1600" b="1" dirty="0"/>
              <a:t>not too </a:t>
            </a:r>
            <a:r>
              <a:rPr lang="en-IE" sz="1600" b="1" dirty="0" smtClean="0"/>
              <a:t>large, </a:t>
            </a:r>
            <a:r>
              <a:rPr lang="en-IE" sz="1600" b="1" dirty="0"/>
              <a:t>not </a:t>
            </a:r>
            <a:r>
              <a:rPr lang="en-IE" sz="1600" b="1" dirty="0" smtClean="0"/>
              <a:t>prominent, </a:t>
            </a:r>
            <a:r>
              <a:rPr lang="en-IE" sz="1600" b="1" dirty="0"/>
              <a:t>well </a:t>
            </a:r>
            <a:r>
              <a:rPr lang="en-IE" sz="1600" b="1" dirty="0" smtClean="0"/>
              <a:t>placed</a:t>
            </a:r>
            <a:r>
              <a:rPr lang="en-IE" sz="1600" dirty="0" smtClean="0"/>
              <a:t>.</a:t>
            </a:r>
            <a:endParaRPr lang="en-IE" sz="1600" dirty="0"/>
          </a:p>
        </p:txBody>
      </p:sp>
    </p:spTree>
    <p:extLst>
      <p:ext uri="{BB962C8B-B14F-4D97-AF65-F5344CB8AC3E}">
        <p14:creationId xmlns:p14="http://schemas.microsoft.com/office/powerpoint/2010/main" val="2423095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81</TotalTime>
  <Words>280</Words>
  <Application>Microsoft Office PowerPoint</Application>
  <PresentationFormat>On-screen Show (4:3)</PresentationFormat>
  <Paragraphs>70</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Century Gothic</vt:lpstr>
      <vt:lpstr>Wingdings 2</vt:lpstr>
      <vt:lpstr>Austin</vt:lpstr>
      <vt:lpstr>Irish Soft Coated Wheaten Terrier </vt:lpstr>
      <vt:lpstr>Type</vt:lpstr>
      <vt:lpstr>Breed Type in Breeders Group  Overall appearance and ring presence  An Irish Soft Coated Wheaten Terrier (ISCWT) should display terrier attitude be able to stand of its own accord showing with its head held high and body giving an impression of strength. Although the ISCWT should not be aggressive they should be able to display a high level of confidence in the show ring. The tail should be held upright or slightly forward but never tipping the back.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Irish Soft Coated Wheaten Terrier</dc:title>
  <dc:creator>Jennifer Kealy</dc:creator>
  <cp:lastModifiedBy>Jennifer Kealy</cp:lastModifiedBy>
  <cp:revision>114</cp:revision>
  <dcterms:created xsi:type="dcterms:W3CDTF">2016-10-19T21:50:59Z</dcterms:created>
  <dcterms:modified xsi:type="dcterms:W3CDTF">2021-10-25T19:05:41Z</dcterms:modified>
</cp:coreProperties>
</file>