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92" r:id="rId5"/>
    <p:sldId id="288" r:id="rId6"/>
    <p:sldId id="281" r:id="rId7"/>
    <p:sldId id="263" r:id="rId8"/>
    <p:sldId id="283" r:id="rId9"/>
    <p:sldId id="267" r:id="rId10"/>
    <p:sldId id="300" r:id="rId11"/>
    <p:sldId id="310" r:id="rId12"/>
    <p:sldId id="311" r:id="rId13"/>
    <p:sldId id="306" r:id="rId14"/>
    <p:sldId id="312" r:id="rId15"/>
    <p:sldId id="313" r:id="rId16"/>
    <p:sldId id="314" r:id="rId17"/>
    <p:sldId id="274" r:id="rId18"/>
    <p:sldId id="275" r:id="rId19"/>
    <p:sldId id="304" r:id="rId20"/>
    <p:sldId id="308" r:id="rId21"/>
    <p:sldId id="295" r:id="rId22"/>
    <p:sldId id="294" r:id="rId23"/>
    <p:sldId id="297" r:id="rId24"/>
    <p:sldId id="301" r:id="rId25"/>
    <p:sldId id="302" r:id="rId26"/>
    <p:sldId id="307" r:id="rId27"/>
    <p:sldId id="293" r:id="rId28"/>
    <p:sldId id="305"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50021"/>
    <a:srgbClr val="FF3300"/>
    <a:srgbClr val="FFFFC1"/>
    <a:srgbClr val="FFFF99"/>
    <a:srgbClr val="CCFFFF"/>
    <a:srgbClr val="336699"/>
    <a:srgbClr val="DA0000"/>
    <a:srgbClr val="FFCC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notesViewPr>
    <p:cSldViewPr snapToGrid="0">
      <p:cViewPr varScale="1">
        <p:scale>
          <a:sx n="66" d="100"/>
          <a:sy n="66" d="100"/>
        </p:scale>
        <p:origin x="330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210E82-1661-4918-8DA8-B334B976DB06}"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DC346B58-5680-4383-9FA1-5BF355A25F8B}">
      <dgm:prSet phldrT="[Text]" custT="1"/>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nchor="t" anchorCtr="0"/>
        <a:lstStyle/>
        <a:p>
          <a:endParaRPr lang="en-US" sz="1200" dirty="0">
            <a:solidFill>
              <a:schemeClr val="tx1"/>
            </a:solidFill>
          </a:endParaRPr>
        </a:p>
      </dgm:t>
    </dgm:pt>
    <dgm:pt modelId="{A4B15256-3816-4EC1-9937-C4385D0D9FA2}" type="parTrans" cxnId="{E6C924D8-A2BC-4E90-A48C-240C66461AA1}">
      <dgm:prSet/>
      <dgm:spPr/>
      <dgm:t>
        <a:bodyPr/>
        <a:lstStyle/>
        <a:p>
          <a:endParaRPr lang="en-US"/>
        </a:p>
      </dgm:t>
    </dgm:pt>
    <dgm:pt modelId="{2B2F0863-65CA-42B2-A2BD-76B0180B0C43}" type="sibTrans" cxnId="{E6C924D8-A2BC-4E90-A48C-240C66461AA1}">
      <dgm:prSet/>
      <dgm:spPr/>
      <dgm:t>
        <a:bodyPr/>
        <a:lstStyle/>
        <a:p>
          <a:endParaRPr lang="en-US"/>
        </a:p>
      </dgm:t>
    </dgm:pt>
    <dgm:pt modelId="{89D5B6BF-FF9E-422E-BB0C-43356638F2E1}">
      <dgm:prSet phldrT="[Text]" custT="1"/>
      <dgm:spPr>
        <a:solidFill>
          <a:schemeClr val="bg1">
            <a:lumMod val="75000"/>
          </a:schemeClr>
        </a:solidFill>
      </dgm:spPr>
      <dgm:t>
        <a:bodyPr anchor="t" anchorCtr="0"/>
        <a:lstStyle/>
        <a:p>
          <a:r>
            <a:rPr lang="en-US" sz="1100" b="1" dirty="0">
              <a:solidFill>
                <a:schemeClr val="tx1"/>
              </a:solidFill>
              <a:latin typeface="Times New Roman" panose="02020603050405020304" pitchFamily="18" charset="0"/>
              <a:cs typeface="Times New Roman" panose="02020603050405020304" pitchFamily="18" charset="0"/>
            </a:rPr>
            <a:t>CMS</a:t>
          </a:r>
          <a:r>
            <a:rPr lang="en-US" sz="1100" dirty="0">
              <a:solidFill>
                <a:schemeClr val="tx1"/>
              </a:solidFill>
              <a:latin typeface="Times New Roman" panose="02020603050405020304" pitchFamily="18" charset="0"/>
              <a:cs typeface="Times New Roman" panose="02020603050405020304" pitchFamily="18" charset="0"/>
            </a:rPr>
            <a:t> is responsible for </a:t>
          </a:r>
          <a:r>
            <a:rPr lang="en-US" sz="1100" b="1" dirty="0">
              <a:solidFill>
                <a:schemeClr val="tx1"/>
              </a:solidFill>
              <a:latin typeface="Times New Roman" panose="02020603050405020304" pitchFamily="18" charset="0"/>
              <a:cs typeface="Times New Roman" panose="02020603050405020304" pitchFamily="18" charset="0"/>
            </a:rPr>
            <a:t>enforcing</a:t>
          </a:r>
          <a:r>
            <a:rPr lang="en-US" sz="1100" dirty="0">
              <a:solidFill>
                <a:schemeClr val="tx1"/>
              </a:solidFill>
              <a:latin typeface="Times New Roman" panose="02020603050405020304" pitchFamily="18" charset="0"/>
              <a:cs typeface="Times New Roman" panose="02020603050405020304" pitchFamily="18" charset="0"/>
            </a:rPr>
            <a:t> hospitals compliance of these  healthcare laws (</a:t>
          </a:r>
          <a:r>
            <a:rPr lang="en-US" sz="1100" i="1" dirty="0">
              <a:solidFill>
                <a:schemeClr val="tx1"/>
              </a:solidFill>
              <a:latin typeface="Times New Roman" panose="02020603050405020304" pitchFamily="18" charset="0"/>
              <a:cs typeface="Times New Roman" panose="02020603050405020304" pitchFamily="18" charset="0"/>
            </a:rPr>
            <a:t>reimbursement</a:t>
          </a:r>
          <a:r>
            <a:rPr lang="en-US" sz="1100" dirty="0">
              <a:solidFill>
                <a:schemeClr val="tx1"/>
              </a:solidFill>
              <a:latin typeface="Times New Roman" panose="02020603050405020304" pitchFamily="18" charset="0"/>
              <a:cs typeface="Times New Roman" panose="02020603050405020304" pitchFamily="18" charset="0"/>
            </a:rPr>
            <a:t>) </a:t>
          </a:r>
        </a:p>
      </dgm:t>
    </dgm:pt>
    <dgm:pt modelId="{A154D55A-CB1E-47C5-927F-6867CEFEAB05}" type="parTrans" cxnId="{A837E04B-256C-449F-8AB0-35EB9C31F95A}">
      <dgm:prSet/>
      <dgm:spPr/>
      <dgm:t>
        <a:bodyPr/>
        <a:lstStyle/>
        <a:p>
          <a:endParaRPr lang="en-US"/>
        </a:p>
      </dgm:t>
    </dgm:pt>
    <dgm:pt modelId="{37BA1AF1-6BBB-4581-9BA5-711E374813EB}" type="sibTrans" cxnId="{A837E04B-256C-449F-8AB0-35EB9C31F95A}">
      <dgm:prSet/>
      <dgm:spPr/>
      <dgm:t>
        <a:bodyPr/>
        <a:lstStyle/>
        <a:p>
          <a:endParaRPr lang="en-US"/>
        </a:p>
      </dgm:t>
    </dgm:pt>
    <dgm:pt modelId="{43B4F8A5-97EA-4F0F-82E8-6B6AE1FCDBBC}">
      <dgm:prSet phldrT="[Text]" custT="1"/>
      <dgm:spPr/>
      <dgm:t>
        <a:bodyPr anchor="t" anchorCtr="0"/>
        <a:lstStyle/>
        <a:p>
          <a:r>
            <a:rPr lang="en-US" sz="1100" b="1" dirty="0">
              <a:solidFill>
                <a:schemeClr val="tx1"/>
              </a:solidFill>
              <a:latin typeface="Times New Roman" panose="02020603050405020304" pitchFamily="18" charset="0"/>
              <a:cs typeface="Times New Roman" panose="02020603050405020304" pitchFamily="18" charset="0"/>
            </a:rPr>
            <a:t>TJC</a:t>
          </a:r>
          <a:r>
            <a:rPr lang="en-US" sz="1100" dirty="0">
              <a:solidFill>
                <a:schemeClr val="tx1"/>
              </a:solidFill>
              <a:latin typeface="Times New Roman" panose="02020603050405020304" pitchFamily="18" charset="0"/>
              <a:cs typeface="Times New Roman" panose="02020603050405020304" pitchFamily="18" charset="0"/>
            </a:rPr>
            <a:t>, </a:t>
          </a:r>
          <a:r>
            <a:rPr lang="en-US" sz="1100" i="1" dirty="0">
              <a:solidFill>
                <a:schemeClr val="tx1"/>
              </a:solidFill>
              <a:latin typeface="Times New Roman" panose="02020603050405020304" pitchFamily="18" charset="0"/>
              <a:cs typeface="Times New Roman" panose="02020603050405020304" pitchFamily="18" charset="0"/>
            </a:rPr>
            <a:t>has been approved </a:t>
          </a:r>
          <a:r>
            <a:rPr lang="en-US" sz="1100" dirty="0">
              <a:solidFill>
                <a:schemeClr val="tx1"/>
              </a:solidFill>
              <a:latin typeface="Times New Roman" panose="02020603050405020304" pitchFamily="18" charset="0"/>
              <a:cs typeface="Times New Roman" panose="02020603050405020304" pitchFamily="18" charset="0"/>
            </a:rPr>
            <a:t>by </a:t>
          </a:r>
          <a:r>
            <a:rPr lang="en-US" sz="1100" b="1" dirty="0">
              <a:solidFill>
                <a:schemeClr val="tx1"/>
              </a:solidFill>
              <a:latin typeface="Times New Roman" panose="02020603050405020304" pitchFamily="18" charset="0"/>
              <a:cs typeface="Times New Roman" panose="02020603050405020304" pitchFamily="18" charset="0"/>
            </a:rPr>
            <a:t>CMS</a:t>
          </a:r>
          <a:r>
            <a:rPr lang="en-US" sz="1100" dirty="0">
              <a:solidFill>
                <a:schemeClr val="tx1"/>
              </a:solidFill>
              <a:latin typeface="Times New Roman" panose="02020603050405020304" pitchFamily="18" charset="0"/>
              <a:cs typeface="Times New Roman" panose="02020603050405020304" pitchFamily="18" charset="0"/>
            </a:rPr>
            <a:t>, to review and report hospital compliance for accreditation/ certification </a:t>
          </a:r>
        </a:p>
      </dgm:t>
    </dgm:pt>
    <dgm:pt modelId="{FA386A76-D9E4-452F-92C3-18A155DDBBB9}" type="parTrans" cxnId="{32A406D0-D2F3-4138-BA5F-0162F792CFA0}">
      <dgm:prSet/>
      <dgm:spPr/>
      <dgm:t>
        <a:bodyPr/>
        <a:lstStyle/>
        <a:p>
          <a:endParaRPr lang="en-US"/>
        </a:p>
      </dgm:t>
    </dgm:pt>
    <dgm:pt modelId="{CD66801A-7D39-444C-99EE-7D25BD9078A5}" type="sibTrans" cxnId="{32A406D0-D2F3-4138-BA5F-0162F792CFA0}">
      <dgm:prSet/>
      <dgm:spPr/>
      <dgm:t>
        <a:bodyPr/>
        <a:lstStyle/>
        <a:p>
          <a:endParaRPr lang="en-US"/>
        </a:p>
      </dgm:t>
    </dgm:pt>
    <dgm:pt modelId="{2FCDFBD7-1BF7-46BB-B889-44122B5BF44E}">
      <dgm:prSet phldrT="[Text]" custT="1"/>
      <dgm:spPr>
        <a:solidFill>
          <a:schemeClr val="accent5">
            <a:lumMod val="40000"/>
            <a:lumOff val="60000"/>
          </a:schemeClr>
        </a:solidFill>
      </dgm:spPr>
      <dgm:t>
        <a:bodyPr anchor="t" anchorCtr="0"/>
        <a:lstStyle/>
        <a:p>
          <a:r>
            <a:rPr lang="en-US" sz="1100" b="0" dirty="0">
              <a:solidFill>
                <a:schemeClr val="tx1"/>
              </a:solidFill>
              <a:latin typeface="Times New Roman" panose="02020603050405020304" pitchFamily="18" charset="0"/>
              <a:cs typeface="Times New Roman" panose="02020603050405020304" pitchFamily="18" charset="0"/>
            </a:rPr>
            <a:t>The</a:t>
          </a:r>
          <a:r>
            <a:rPr lang="en-US" sz="1100" b="1" dirty="0">
              <a:solidFill>
                <a:schemeClr val="tx1"/>
              </a:solidFill>
              <a:latin typeface="Times New Roman" panose="02020603050405020304" pitchFamily="18" charset="0"/>
              <a:cs typeface="Times New Roman" panose="02020603050405020304" pitchFamily="18" charset="0"/>
            </a:rPr>
            <a:t> CDC </a:t>
          </a:r>
          <a:r>
            <a:rPr lang="en-US" sz="1100" b="0" dirty="0">
              <a:solidFill>
                <a:schemeClr val="tx1"/>
              </a:solidFill>
              <a:latin typeface="Times New Roman" panose="02020603050405020304" pitchFamily="18" charset="0"/>
              <a:cs typeface="Times New Roman" panose="02020603050405020304" pitchFamily="18" charset="0"/>
            </a:rPr>
            <a:t>also</a:t>
          </a:r>
          <a:r>
            <a:rPr lang="en-US" sz="1100" b="1" dirty="0">
              <a:solidFill>
                <a:schemeClr val="tx1"/>
              </a:solidFill>
              <a:latin typeface="Times New Roman" panose="02020603050405020304" pitchFamily="18" charset="0"/>
              <a:cs typeface="Times New Roman" panose="02020603050405020304" pitchFamily="18" charset="0"/>
            </a:rPr>
            <a:t> </a:t>
          </a:r>
          <a:r>
            <a:rPr lang="en-US" sz="1100" b="0" dirty="0">
              <a:solidFill>
                <a:schemeClr val="tx1"/>
              </a:solidFill>
              <a:latin typeface="Times New Roman" panose="02020603050405020304" pitchFamily="18" charset="0"/>
              <a:cs typeface="Times New Roman" panose="02020603050405020304" pitchFamily="18" charset="0"/>
            </a:rPr>
            <a:t>receives every </a:t>
          </a:r>
          <a:r>
            <a:rPr lang="en-US" sz="1100" dirty="0">
              <a:solidFill>
                <a:schemeClr val="tx1"/>
              </a:solidFill>
              <a:latin typeface="Times New Roman" panose="02020603050405020304" pitchFamily="18" charset="0"/>
              <a:cs typeface="Times New Roman" panose="02020603050405020304" pitchFamily="18" charset="0"/>
            </a:rPr>
            <a:t>patient’s</a:t>
          </a:r>
          <a:r>
            <a:rPr lang="en-US" sz="1100" dirty="0">
              <a:latin typeface="Times New Roman" panose="02020603050405020304" pitchFamily="18" charset="0"/>
              <a:cs typeface="Times New Roman" panose="02020603050405020304" pitchFamily="18" charset="0"/>
            </a:rPr>
            <a:t> </a:t>
          </a:r>
          <a:r>
            <a:rPr lang="en-US" sz="1100" b="1" dirty="0">
              <a:solidFill>
                <a:schemeClr val="tx1"/>
              </a:solidFill>
              <a:latin typeface="Times New Roman" panose="02020603050405020304" pitchFamily="18" charset="0"/>
              <a:cs typeface="Times New Roman" panose="02020603050405020304" pitchFamily="18" charset="0"/>
            </a:rPr>
            <a:t>condition</a:t>
          </a:r>
          <a:r>
            <a:rPr lang="en-US" sz="1100" dirty="0">
              <a:solidFill>
                <a:schemeClr val="tx1"/>
              </a:solidFill>
              <a:latin typeface="Times New Roman" panose="02020603050405020304" pitchFamily="18" charset="0"/>
              <a:cs typeface="Times New Roman" panose="02020603050405020304" pitchFamily="18" charset="0"/>
            </a:rPr>
            <a:t>, </a:t>
          </a:r>
          <a:r>
            <a:rPr lang="en-US" sz="1100" i="1" dirty="0">
              <a:solidFill>
                <a:schemeClr val="tx1"/>
              </a:solidFill>
              <a:latin typeface="Times New Roman" panose="02020603050405020304" pitchFamily="18" charset="0"/>
              <a:cs typeface="Times New Roman" panose="02020603050405020304" pitchFamily="18" charset="0"/>
            </a:rPr>
            <a:t>treatment</a:t>
          </a:r>
          <a:r>
            <a:rPr lang="en-US" sz="1100" dirty="0">
              <a:solidFill>
                <a:schemeClr val="tx1"/>
              </a:solidFill>
              <a:latin typeface="Times New Roman" panose="02020603050405020304" pitchFamily="18" charset="0"/>
              <a:cs typeface="Times New Roman" panose="02020603050405020304" pitchFamily="18" charset="0"/>
            </a:rPr>
            <a:t>, and </a:t>
          </a:r>
          <a:r>
            <a:rPr lang="en-US" sz="1100" b="1" dirty="0">
              <a:solidFill>
                <a:schemeClr val="tx1"/>
              </a:solidFill>
              <a:latin typeface="Times New Roman" panose="02020603050405020304" pitchFamily="18" charset="0"/>
              <a:cs typeface="Times New Roman" panose="02020603050405020304" pitchFamily="18" charset="0"/>
            </a:rPr>
            <a:t>outcome,</a:t>
          </a:r>
          <a:r>
            <a:rPr lang="en-US" sz="1100" dirty="0">
              <a:solidFill>
                <a:schemeClr val="tx1"/>
              </a:solidFill>
              <a:latin typeface="Times New Roman" panose="02020603050405020304" pitchFamily="18" charset="0"/>
              <a:cs typeface="Times New Roman" panose="02020603050405020304" pitchFamily="18" charset="0"/>
            </a:rPr>
            <a:t> </a:t>
          </a:r>
          <a:r>
            <a:rPr lang="en-US" sz="1100" i="1" dirty="0">
              <a:solidFill>
                <a:schemeClr val="tx1"/>
              </a:solidFill>
              <a:latin typeface="Times New Roman" panose="02020603050405020304" pitchFamily="18" charset="0"/>
              <a:cs typeface="Times New Roman" panose="02020603050405020304" pitchFamily="18" charset="0"/>
            </a:rPr>
            <a:t>after discharge</a:t>
          </a:r>
          <a:r>
            <a:rPr lang="en-US" sz="1100" dirty="0">
              <a:solidFill>
                <a:schemeClr val="tx1"/>
              </a:solidFill>
              <a:latin typeface="Times New Roman" panose="02020603050405020304" pitchFamily="18" charset="0"/>
              <a:cs typeface="Times New Roman" panose="02020603050405020304" pitchFamily="18" charset="0"/>
            </a:rPr>
            <a:t>. </a:t>
          </a:r>
          <a:endParaRPr lang="en-US" sz="1100" b="1" dirty="0">
            <a:solidFill>
              <a:schemeClr val="tx1"/>
            </a:solidFill>
            <a:latin typeface="Times New Roman" panose="02020603050405020304" pitchFamily="18" charset="0"/>
            <a:cs typeface="Times New Roman" panose="02020603050405020304" pitchFamily="18" charset="0"/>
          </a:endParaRPr>
        </a:p>
      </dgm:t>
    </dgm:pt>
    <dgm:pt modelId="{009DA5A8-541A-478E-B3F7-AC19C55CB978}" type="parTrans" cxnId="{DEE27922-CDC2-41BA-9263-5E838AA731C0}">
      <dgm:prSet/>
      <dgm:spPr/>
      <dgm:t>
        <a:bodyPr/>
        <a:lstStyle/>
        <a:p>
          <a:endParaRPr lang="en-US"/>
        </a:p>
      </dgm:t>
    </dgm:pt>
    <dgm:pt modelId="{6E2C881D-8065-4320-A5DC-D16A60C7E86B}" type="sibTrans" cxnId="{DEE27922-CDC2-41BA-9263-5E838AA731C0}">
      <dgm:prSet/>
      <dgm:spPr/>
      <dgm:t>
        <a:bodyPr/>
        <a:lstStyle/>
        <a:p>
          <a:endParaRPr lang="en-US"/>
        </a:p>
      </dgm:t>
    </dgm:pt>
    <dgm:pt modelId="{752F53EE-6782-4F07-9F12-EB224FCE3DC2}">
      <dgm:prSet phldrT="[Text]" custT="1"/>
      <dgm:spPr>
        <a:solidFill>
          <a:schemeClr val="accent6">
            <a:lumMod val="60000"/>
            <a:lumOff val="40000"/>
          </a:schemeClr>
        </a:solidFill>
      </dgm:spPr>
      <dgm:t>
        <a:bodyPr anchor="t" anchorCtr="0"/>
        <a:lstStyle/>
        <a:p>
          <a:r>
            <a:rPr lang="en-US" sz="1100" b="1" dirty="0">
              <a:solidFill>
                <a:schemeClr val="tx1"/>
              </a:solidFill>
              <a:latin typeface="Times New Roman" panose="02020603050405020304" pitchFamily="18" charset="0"/>
              <a:cs typeface="Times New Roman" panose="02020603050405020304" pitchFamily="18" charset="0"/>
            </a:rPr>
            <a:t>CDC a</a:t>
          </a:r>
          <a:r>
            <a:rPr lang="en-US" sz="1100" dirty="0">
              <a:solidFill>
                <a:schemeClr val="tx1"/>
              </a:solidFill>
              <a:latin typeface="Times New Roman" panose="02020603050405020304" pitchFamily="18" charset="0"/>
              <a:cs typeface="Times New Roman" panose="02020603050405020304" pitchFamily="18" charset="0"/>
            </a:rPr>
            <a:t>nnually reports the combined “evidenced based” research results to </a:t>
          </a:r>
          <a:r>
            <a:rPr lang="en-US" sz="1100" b="1" dirty="0">
              <a:solidFill>
                <a:schemeClr val="tx1"/>
              </a:solidFill>
              <a:latin typeface="Times New Roman" panose="02020603050405020304" pitchFamily="18" charset="0"/>
              <a:cs typeface="Times New Roman" panose="02020603050405020304" pitchFamily="18" charset="0"/>
            </a:rPr>
            <a:t>HSS</a:t>
          </a:r>
          <a:endParaRPr lang="en-US" sz="1100" dirty="0">
            <a:solidFill>
              <a:schemeClr val="tx1"/>
            </a:solidFill>
            <a:latin typeface="Times New Roman" panose="02020603050405020304" pitchFamily="18" charset="0"/>
            <a:cs typeface="Times New Roman" panose="02020603050405020304" pitchFamily="18" charset="0"/>
          </a:endParaRPr>
        </a:p>
      </dgm:t>
    </dgm:pt>
    <dgm:pt modelId="{5CCDD891-C456-4861-A267-04F050899CA2}" type="parTrans" cxnId="{B9AB0195-519D-4BFA-BC82-00FE8C8D5DC1}">
      <dgm:prSet/>
      <dgm:spPr/>
      <dgm:t>
        <a:bodyPr/>
        <a:lstStyle/>
        <a:p>
          <a:endParaRPr lang="en-US"/>
        </a:p>
      </dgm:t>
    </dgm:pt>
    <dgm:pt modelId="{5BB27331-679D-4CC9-9E08-74162A138588}" type="sibTrans" cxnId="{B9AB0195-519D-4BFA-BC82-00FE8C8D5DC1}">
      <dgm:prSet/>
      <dgm:spPr/>
      <dgm:t>
        <a:bodyPr/>
        <a:lstStyle/>
        <a:p>
          <a:endParaRPr lang="en-US"/>
        </a:p>
      </dgm:t>
    </dgm:pt>
    <dgm:pt modelId="{6A3EF183-07C3-4B96-9189-64260DF4348E}" type="pres">
      <dgm:prSet presAssocID="{59210E82-1661-4918-8DA8-B334B976DB06}" presName="cycle" presStyleCnt="0">
        <dgm:presLayoutVars>
          <dgm:dir/>
          <dgm:resizeHandles val="exact"/>
        </dgm:presLayoutVars>
      </dgm:prSet>
      <dgm:spPr/>
      <dgm:t>
        <a:bodyPr/>
        <a:lstStyle/>
        <a:p>
          <a:endParaRPr lang="en-US"/>
        </a:p>
      </dgm:t>
    </dgm:pt>
    <dgm:pt modelId="{CDAFEB18-8517-4637-9CB0-AF647CF21DB2}" type="pres">
      <dgm:prSet presAssocID="{DC346B58-5680-4383-9FA1-5BF355A25F8B}" presName="node" presStyleLbl="node1" presStyleIdx="0" presStyleCnt="5" custScaleX="132418" custScaleY="118355">
        <dgm:presLayoutVars>
          <dgm:bulletEnabled val="1"/>
        </dgm:presLayoutVars>
      </dgm:prSet>
      <dgm:spPr/>
      <dgm:t>
        <a:bodyPr/>
        <a:lstStyle/>
        <a:p>
          <a:endParaRPr lang="en-US"/>
        </a:p>
      </dgm:t>
    </dgm:pt>
    <dgm:pt modelId="{6A60052A-E177-45DF-8626-3A6D1885F35B}" type="pres">
      <dgm:prSet presAssocID="{DC346B58-5680-4383-9FA1-5BF355A25F8B}" presName="spNode" presStyleCnt="0"/>
      <dgm:spPr/>
    </dgm:pt>
    <dgm:pt modelId="{8B85E3E8-136F-40A5-A06B-6773A0F09A0E}" type="pres">
      <dgm:prSet presAssocID="{2B2F0863-65CA-42B2-A2BD-76B0180B0C43}" presName="sibTrans" presStyleLbl="sibTrans1D1" presStyleIdx="0" presStyleCnt="5"/>
      <dgm:spPr/>
      <dgm:t>
        <a:bodyPr/>
        <a:lstStyle/>
        <a:p>
          <a:endParaRPr lang="en-US"/>
        </a:p>
      </dgm:t>
    </dgm:pt>
    <dgm:pt modelId="{9D0F5AAA-9D44-4C4A-8503-76429A5843B3}" type="pres">
      <dgm:prSet presAssocID="{89D5B6BF-FF9E-422E-BB0C-43356638F2E1}" presName="node" presStyleLbl="node1" presStyleIdx="1" presStyleCnt="5" custScaleX="103436" custScaleY="93081" custRadScaleRad="102157" custRadScaleInc="-14223">
        <dgm:presLayoutVars>
          <dgm:bulletEnabled val="1"/>
        </dgm:presLayoutVars>
      </dgm:prSet>
      <dgm:spPr/>
      <dgm:t>
        <a:bodyPr/>
        <a:lstStyle/>
        <a:p>
          <a:endParaRPr lang="en-US"/>
        </a:p>
      </dgm:t>
    </dgm:pt>
    <dgm:pt modelId="{57A6EEB2-7C30-43AA-AACA-E590627170D3}" type="pres">
      <dgm:prSet presAssocID="{89D5B6BF-FF9E-422E-BB0C-43356638F2E1}" presName="spNode" presStyleCnt="0"/>
      <dgm:spPr/>
    </dgm:pt>
    <dgm:pt modelId="{8343BF9F-AD5A-4EE4-A728-D85F99E8A8ED}" type="pres">
      <dgm:prSet presAssocID="{37BA1AF1-6BBB-4581-9BA5-711E374813EB}" presName="sibTrans" presStyleLbl="sibTrans1D1" presStyleIdx="1" presStyleCnt="5"/>
      <dgm:spPr/>
      <dgm:t>
        <a:bodyPr/>
        <a:lstStyle/>
        <a:p>
          <a:endParaRPr lang="en-US"/>
        </a:p>
      </dgm:t>
    </dgm:pt>
    <dgm:pt modelId="{4FDAF219-173B-461B-9C78-338B1620CF2E}" type="pres">
      <dgm:prSet presAssocID="{43B4F8A5-97EA-4F0F-82E8-6B6AE1FCDBBC}" presName="node" presStyleLbl="node1" presStyleIdx="2" presStyleCnt="5" custScaleY="104945" custRadScaleRad="120709" custRadScaleInc="-15436">
        <dgm:presLayoutVars>
          <dgm:bulletEnabled val="1"/>
        </dgm:presLayoutVars>
      </dgm:prSet>
      <dgm:spPr/>
      <dgm:t>
        <a:bodyPr/>
        <a:lstStyle/>
        <a:p>
          <a:endParaRPr lang="en-US"/>
        </a:p>
      </dgm:t>
    </dgm:pt>
    <dgm:pt modelId="{2AD35BDF-1E1B-42C5-B263-3E0FEEC49584}" type="pres">
      <dgm:prSet presAssocID="{43B4F8A5-97EA-4F0F-82E8-6B6AE1FCDBBC}" presName="spNode" presStyleCnt="0"/>
      <dgm:spPr/>
    </dgm:pt>
    <dgm:pt modelId="{1E2CA8F4-FD73-4B3A-A104-6CB29C0F1CB5}" type="pres">
      <dgm:prSet presAssocID="{CD66801A-7D39-444C-99EE-7D25BD9078A5}" presName="sibTrans" presStyleLbl="sibTrans1D1" presStyleIdx="2" presStyleCnt="5"/>
      <dgm:spPr/>
      <dgm:t>
        <a:bodyPr/>
        <a:lstStyle/>
        <a:p>
          <a:endParaRPr lang="en-US"/>
        </a:p>
      </dgm:t>
    </dgm:pt>
    <dgm:pt modelId="{D3F98014-8DE2-4187-A2B0-DA16D2CA41E0}" type="pres">
      <dgm:prSet presAssocID="{2FCDFBD7-1BF7-46BB-B889-44122B5BF44E}" presName="node" presStyleLbl="node1" presStyleIdx="3" presStyleCnt="5" custScaleX="106210" custScaleY="90745" custRadScaleRad="108966" custRadScaleInc="-6194">
        <dgm:presLayoutVars>
          <dgm:bulletEnabled val="1"/>
        </dgm:presLayoutVars>
      </dgm:prSet>
      <dgm:spPr/>
      <dgm:t>
        <a:bodyPr/>
        <a:lstStyle/>
        <a:p>
          <a:endParaRPr lang="en-US"/>
        </a:p>
      </dgm:t>
    </dgm:pt>
    <dgm:pt modelId="{35BC1485-0B52-4C41-B8E7-0053BF42CA48}" type="pres">
      <dgm:prSet presAssocID="{2FCDFBD7-1BF7-46BB-B889-44122B5BF44E}" presName="spNode" presStyleCnt="0"/>
      <dgm:spPr/>
    </dgm:pt>
    <dgm:pt modelId="{0E3A8BCC-B5B6-4556-9A59-2C847C024A9B}" type="pres">
      <dgm:prSet presAssocID="{6E2C881D-8065-4320-A5DC-D16A60C7E86B}" presName="sibTrans" presStyleLbl="sibTrans1D1" presStyleIdx="3" presStyleCnt="5"/>
      <dgm:spPr/>
      <dgm:t>
        <a:bodyPr/>
        <a:lstStyle/>
        <a:p>
          <a:endParaRPr lang="en-US"/>
        </a:p>
      </dgm:t>
    </dgm:pt>
    <dgm:pt modelId="{5052072B-1879-41EA-BE8A-34AE3D997B32}" type="pres">
      <dgm:prSet presAssocID="{752F53EE-6782-4F07-9F12-EB224FCE3DC2}" presName="node" presStyleLbl="node1" presStyleIdx="4" presStyleCnt="5" custScaleY="72542" custRadScaleRad="100019" custRadScaleInc="-4254">
        <dgm:presLayoutVars>
          <dgm:bulletEnabled val="1"/>
        </dgm:presLayoutVars>
      </dgm:prSet>
      <dgm:spPr/>
      <dgm:t>
        <a:bodyPr/>
        <a:lstStyle/>
        <a:p>
          <a:endParaRPr lang="en-US"/>
        </a:p>
      </dgm:t>
    </dgm:pt>
    <dgm:pt modelId="{8561B847-3F0A-4C85-BB39-1C66C29C4353}" type="pres">
      <dgm:prSet presAssocID="{752F53EE-6782-4F07-9F12-EB224FCE3DC2}" presName="spNode" presStyleCnt="0"/>
      <dgm:spPr/>
    </dgm:pt>
    <dgm:pt modelId="{BEBD212C-0FA3-414F-8676-B0F8F8BBAD2D}" type="pres">
      <dgm:prSet presAssocID="{5BB27331-679D-4CC9-9E08-74162A138588}" presName="sibTrans" presStyleLbl="sibTrans1D1" presStyleIdx="4" presStyleCnt="5"/>
      <dgm:spPr/>
      <dgm:t>
        <a:bodyPr/>
        <a:lstStyle/>
        <a:p>
          <a:endParaRPr lang="en-US"/>
        </a:p>
      </dgm:t>
    </dgm:pt>
  </dgm:ptLst>
  <dgm:cxnLst>
    <dgm:cxn modelId="{84F7FA34-AAE1-4D47-93BF-04D8132C9252}" type="presOf" srcId="{752F53EE-6782-4F07-9F12-EB224FCE3DC2}" destId="{5052072B-1879-41EA-BE8A-34AE3D997B32}" srcOrd="0" destOrd="0" presId="urn:microsoft.com/office/officeart/2005/8/layout/cycle5"/>
    <dgm:cxn modelId="{5BCFB2D5-968A-439D-9047-7E4711509076}" type="presOf" srcId="{2B2F0863-65CA-42B2-A2BD-76B0180B0C43}" destId="{8B85E3E8-136F-40A5-A06B-6773A0F09A0E}" srcOrd="0" destOrd="0" presId="urn:microsoft.com/office/officeart/2005/8/layout/cycle5"/>
    <dgm:cxn modelId="{518D7567-5E62-4A32-8714-51A3288651C6}" type="presOf" srcId="{CD66801A-7D39-444C-99EE-7D25BD9078A5}" destId="{1E2CA8F4-FD73-4B3A-A104-6CB29C0F1CB5}" srcOrd="0" destOrd="0" presId="urn:microsoft.com/office/officeart/2005/8/layout/cycle5"/>
    <dgm:cxn modelId="{C94526CF-675B-4B89-922D-9FBB423756C1}" type="presOf" srcId="{DC346B58-5680-4383-9FA1-5BF355A25F8B}" destId="{CDAFEB18-8517-4637-9CB0-AF647CF21DB2}" srcOrd="0" destOrd="0" presId="urn:microsoft.com/office/officeart/2005/8/layout/cycle5"/>
    <dgm:cxn modelId="{A837E04B-256C-449F-8AB0-35EB9C31F95A}" srcId="{59210E82-1661-4918-8DA8-B334B976DB06}" destId="{89D5B6BF-FF9E-422E-BB0C-43356638F2E1}" srcOrd="1" destOrd="0" parTransId="{A154D55A-CB1E-47C5-927F-6867CEFEAB05}" sibTransId="{37BA1AF1-6BBB-4581-9BA5-711E374813EB}"/>
    <dgm:cxn modelId="{F20D870E-E280-4ECF-813D-26093E025C7B}" type="presOf" srcId="{89D5B6BF-FF9E-422E-BB0C-43356638F2E1}" destId="{9D0F5AAA-9D44-4C4A-8503-76429A5843B3}" srcOrd="0" destOrd="0" presId="urn:microsoft.com/office/officeart/2005/8/layout/cycle5"/>
    <dgm:cxn modelId="{E6C924D8-A2BC-4E90-A48C-240C66461AA1}" srcId="{59210E82-1661-4918-8DA8-B334B976DB06}" destId="{DC346B58-5680-4383-9FA1-5BF355A25F8B}" srcOrd="0" destOrd="0" parTransId="{A4B15256-3816-4EC1-9937-C4385D0D9FA2}" sibTransId="{2B2F0863-65CA-42B2-A2BD-76B0180B0C43}"/>
    <dgm:cxn modelId="{861D8982-F7F0-425C-9AA5-124169DAE867}" type="presOf" srcId="{43B4F8A5-97EA-4F0F-82E8-6B6AE1FCDBBC}" destId="{4FDAF219-173B-461B-9C78-338B1620CF2E}" srcOrd="0" destOrd="0" presId="urn:microsoft.com/office/officeart/2005/8/layout/cycle5"/>
    <dgm:cxn modelId="{81C97028-2D0C-4112-B562-1E7FB3758C44}" type="presOf" srcId="{2FCDFBD7-1BF7-46BB-B889-44122B5BF44E}" destId="{D3F98014-8DE2-4187-A2B0-DA16D2CA41E0}" srcOrd="0" destOrd="0" presId="urn:microsoft.com/office/officeart/2005/8/layout/cycle5"/>
    <dgm:cxn modelId="{32A406D0-D2F3-4138-BA5F-0162F792CFA0}" srcId="{59210E82-1661-4918-8DA8-B334B976DB06}" destId="{43B4F8A5-97EA-4F0F-82E8-6B6AE1FCDBBC}" srcOrd="2" destOrd="0" parTransId="{FA386A76-D9E4-452F-92C3-18A155DDBBB9}" sibTransId="{CD66801A-7D39-444C-99EE-7D25BD9078A5}"/>
    <dgm:cxn modelId="{2D7377A3-B4AD-4B12-B96F-88A9CEB57627}" type="presOf" srcId="{37BA1AF1-6BBB-4581-9BA5-711E374813EB}" destId="{8343BF9F-AD5A-4EE4-A728-D85F99E8A8ED}" srcOrd="0" destOrd="0" presId="urn:microsoft.com/office/officeart/2005/8/layout/cycle5"/>
    <dgm:cxn modelId="{A5D0264B-5A17-49D6-85F9-A4DB1DC895F2}" type="presOf" srcId="{5BB27331-679D-4CC9-9E08-74162A138588}" destId="{BEBD212C-0FA3-414F-8676-B0F8F8BBAD2D}" srcOrd="0" destOrd="0" presId="urn:microsoft.com/office/officeart/2005/8/layout/cycle5"/>
    <dgm:cxn modelId="{62155E10-3D73-4A71-9DF7-9CE45ABE7861}" type="presOf" srcId="{6E2C881D-8065-4320-A5DC-D16A60C7E86B}" destId="{0E3A8BCC-B5B6-4556-9A59-2C847C024A9B}" srcOrd="0" destOrd="0" presId="urn:microsoft.com/office/officeart/2005/8/layout/cycle5"/>
    <dgm:cxn modelId="{DEE27922-CDC2-41BA-9263-5E838AA731C0}" srcId="{59210E82-1661-4918-8DA8-B334B976DB06}" destId="{2FCDFBD7-1BF7-46BB-B889-44122B5BF44E}" srcOrd="3" destOrd="0" parTransId="{009DA5A8-541A-478E-B3F7-AC19C55CB978}" sibTransId="{6E2C881D-8065-4320-A5DC-D16A60C7E86B}"/>
    <dgm:cxn modelId="{E3636FDB-3976-4C0C-BC33-C9A1521522BE}" type="presOf" srcId="{59210E82-1661-4918-8DA8-B334B976DB06}" destId="{6A3EF183-07C3-4B96-9189-64260DF4348E}" srcOrd="0" destOrd="0" presId="urn:microsoft.com/office/officeart/2005/8/layout/cycle5"/>
    <dgm:cxn modelId="{B9AB0195-519D-4BFA-BC82-00FE8C8D5DC1}" srcId="{59210E82-1661-4918-8DA8-B334B976DB06}" destId="{752F53EE-6782-4F07-9F12-EB224FCE3DC2}" srcOrd="4" destOrd="0" parTransId="{5CCDD891-C456-4861-A267-04F050899CA2}" sibTransId="{5BB27331-679D-4CC9-9E08-74162A138588}"/>
    <dgm:cxn modelId="{9192FDCF-52E0-476F-B2AC-04C0783DE233}" type="presParOf" srcId="{6A3EF183-07C3-4B96-9189-64260DF4348E}" destId="{CDAFEB18-8517-4637-9CB0-AF647CF21DB2}" srcOrd="0" destOrd="0" presId="urn:microsoft.com/office/officeart/2005/8/layout/cycle5"/>
    <dgm:cxn modelId="{2BF6733E-F297-4D36-84B4-B43270BCC9A0}" type="presParOf" srcId="{6A3EF183-07C3-4B96-9189-64260DF4348E}" destId="{6A60052A-E177-45DF-8626-3A6D1885F35B}" srcOrd="1" destOrd="0" presId="urn:microsoft.com/office/officeart/2005/8/layout/cycle5"/>
    <dgm:cxn modelId="{20405B1D-15BF-4AF7-A25E-112FB3BA8B08}" type="presParOf" srcId="{6A3EF183-07C3-4B96-9189-64260DF4348E}" destId="{8B85E3E8-136F-40A5-A06B-6773A0F09A0E}" srcOrd="2" destOrd="0" presId="urn:microsoft.com/office/officeart/2005/8/layout/cycle5"/>
    <dgm:cxn modelId="{77D5B0D0-2C94-4F8C-8A33-A2A6D7505D9B}" type="presParOf" srcId="{6A3EF183-07C3-4B96-9189-64260DF4348E}" destId="{9D0F5AAA-9D44-4C4A-8503-76429A5843B3}" srcOrd="3" destOrd="0" presId="urn:microsoft.com/office/officeart/2005/8/layout/cycle5"/>
    <dgm:cxn modelId="{BB41D93E-A687-4F72-9C97-FE5EC85F5AF2}" type="presParOf" srcId="{6A3EF183-07C3-4B96-9189-64260DF4348E}" destId="{57A6EEB2-7C30-43AA-AACA-E590627170D3}" srcOrd="4" destOrd="0" presId="urn:microsoft.com/office/officeart/2005/8/layout/cycle5"/>
    <dgm:cxn modelId="{41EF024F-F228-4A66-8B77-2D1464D43829}" type="presParOf" srcId="{6A3EF183-07C3-4B96-9189-64260DF4348E}" destId="{8343BF9F-AD5A-4EE4-A728-D85F99E8A8ED}" srcOrd="5" destOrd="0" presId="urn:microsoft.com/office/officeart/2005/8/layout/cycle5"/>
    <dgm:cxn modelId="{EA612EE8-D665-4F9A-AE2F-353405950940}" type="presParOf" srcId="{6A3EF183-07C3-4B96-9189-64260DF4348E}" destId="{4FDAF219-173B-461B-9C78-338B1620CF2E}" srcOrd="6" destOrd="0" presId="urn:microsoft.com/office/officeart/2005/8/layout/cycle5"/>
    <dgm:cxn modelId="{540FA104-35C8-45D3-B45E-304AEFC2D3B2}" type="presParOf" srcId="{6A3EF183-07C3-4B96-9189-64260DF4348E}" destId="{2AD35BDF-1E1B-42C5-B263-3E0FEEC49584}" srcOrd="7" destOrd="0" presId="urn:microsoft.com/office/officeart/2005/8/layout/cycle5"/>
    <dgm:cxn modelId="{7D2E80D0-B0A0-4F67-BB00-3DF31F60B08E}" type="presParOf" srcId="{6A3EF183-07C3-4B96-9189-64260DF4348E}" destId="{1E2CA8F4-FD73-4B3A-A104-6CB29C0F1CB5}" srcOrd="8" destOrd="0" presId="urn:microsoft.com/office/officeart/2005/8/layout/cycle5"/>
    <dgm:cxn modelId="{8D2E4C7D-DC2A-4828-BA09-2828A13B07C4}" type="presParOf" srcId="{6A3EF183-07C3-4B96-9189-64260DF4348E}" destId="{D3F98014-8DE2-4187-A2B0-DA16D2CA41E0}" srcOrd="9" destOrd="0" presId="urn:microsoft.com/office/officeart/2005/8/layout/cycle5"/>
    <dgm:cxn modelId="{902E0C57-DA5D-419B-8147-27D3F86D8158}" type="presParOf" srcId="{6A3EF183-07C3-4B96-9189-64260DF4348E}" destId="{35BC1485-0B52-4C41-B8E7-0053BF42CA48}" srcOrd="10" destOrd="0" presId="urn:microsoft.com/office/officeart/2005/8/layout/cycle5"/>
    <dgm:cxn modelId="{D12EA23D-2C74-4E95-8A4D-3475FDDE2893}" type="presParOf" srcId="{6A3EF183-07C3-4B96-9189-64260DF4348E}" destId="{0E3A8BCC-B5B6-4556-9A59-2C847C024A9B}" srcOrd="11" destOrd="0" presId="urn:microsoft.com/office/officeart/2005/8/layout/cycle5"/>
    <dgm:cxn modelId="{A342CFE7-5E50-4C3A-9476-C5CD5CFC88AC}" type="presParOf" srcId="{6A3EF183-07C3-4B96-9189-64260DF4348E}" destId="{5052072B-1879-41EA-BE8A-34AE3D997B32}" srcOrd="12" destOrd="0" presId="urn:microsoft.com/office/officeart/2005/8/layout/cycle5"/>
    <dgm:cxn modelId="{BDD46E7E-6A73-4E0E-B370-4ED61B8312CB}" type="presParOf" srcId="{6A3EF183-07C3-4B96-9189-64260DF4348E}" destId="{8561B847-3F0A-4C85-BB39-1C66C29C4353}" srcOrd="13" destOrd="0" presId="urn:microsoft.com/office/officeart/2005/8/layout/cycle5"/>
    <dgm:cxn modelId="{F104B089-9317-4FF3-9BF6-2D68AF40C9B1}" type="presParOf" srcId="{6A3EF183-07C3-4B96-9189-64260DF4348E}" destId="{BEBD212C-0FA3-414F-8676-B0F8F8BBAD2D}"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FEB18-8517-4637-9CB0-AF647CF21DB2}">
      <dsp:nvSpPr>
        <dsp:cNvPr id="0" name=""/>
        <dsp:cNvSpPr/>
      </dsp:nvSpPr>
      <dsp:spPr>
        <a:xfrm>
          <a:off x="1611086" y="478807"/>
          <a:ext cx="2003326" cy="1163870"/>
        </a:xfrm>
        <a:prstGeom prst="roundRect">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endParaRPr lang="en-US" sz="1200" kern="1200" dirty="0">
            <a:solidFill>
              <a:schemeClr val="tx1"/>
            </a:solidFill>
          </a:endParaRPr>
        </a:p>
      </dsp:txBody>
      <dsp:txXfrm>
        <a:off x="1667901" y="535622"/>
        <a:ext cx="1889696" cy="1050240"/>
      </dsp:txXfrm>
    </dsp:sp>
    <dsp:sp modelId="{8B85E3E8-136F-40A5-A06B-6773A0F09A0E}">
      <dsp:nvSpPr>
        <dsp:cNvPr id="0" name=""/>
        <dsp:cNvSpPr/>
      </dsp:nvSpPr>
      <dsp:spPr>
        <a:xfrm>
          <a:off x="742030" y="1113181"/>
          <a:ext cx="3930075" cy="3930075"/>
        </a:xfrm>
        <a:custGeom>
          <a:avLst/>
          <a:gdLst/>
          <a:ahLst/>
          <a:cxnLst/>
          <a:rect l="0" t="0" r="0" b="0"/>
          <a:pathLst>
            <a:path>
              <a:moveTo>
                <a:pt x="3009836" y="300775"/>
              </a:moveTo>
              <a:arcTo wR="1965037" hR="1965037" stAng="18127199" swAng="841217"/>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D0F5AAA-9D44-4C4A-8503-76429A5843B3}">
      <dsp:nvSpPr>
        <dsp:cNvPr id="0" name=""/>
        <dsp:cNvSpPr/>
      </dsp:nvSpPr>
      <dsp:spPr>
        <a:xfrm>
          <a:off x="3699168" y="1835210"/>
          <a:ext cx="1564863" cy="915332"/>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b="1" kern="1200" dirty="0">
              <a:solidFill>
                <a:schemeClr val="tx1"/>
              </a:solidFill>
              <a:latin typeface="Times New Roman" panose="02020603050405020304" pitchFamily="18" charset="0"/>
              <a:cs typeface="Times New Roman" panose="02020603050405020304" pitchFamily="18" charset="0"/>
            </a:rPr>
            <a:t>CMS</a:t>
          </a:r>
          <a:r>
            <a:rPr lang="en-US" sz="1100" kern="1200" dirty="0">
              <a:solidFill>
                <a:schemeClr val="tx1"/>
              </a:solidFill>
              <a:latin typeface="Times New Roman" panose="02020603050405020304" pitchFamily="18" charset="0"/>
              <a:cs typeface="Times New Roman" panose="02020603050405020304" pitchFamily="18" charset="0"/>
            </a:rPr>
            <a:t> is responsible for </a:t>
          </a:r>
          <a:r>
            <a:rPr lang="en-US" sz="1100" b="1" kern="1200" dirty="0">
              <a:solidFill>
                <a:schemeClr val="tx1"/>
              </a:solidFill>
              <a:latin typeface="Times New Roman" panose="02020603050405020304" pitchFamily="18" charset="0"/>
              <a:cs typeface="Times New Roman" panose="02020603050405020304" pitchFamily="18" charset="0"/>
            </a:rPr>
            <a:t>enforcing</a:t>
          </a:r>
          <a:r>
            <a:rPr lang="en-US" sz="1100" kern="1200" dirty="0">
              <a:solidFill>
                <a:schemeClr val="tx1"/>
              </a:solidFill>
              <a:latin typeface="Times New Roman" panose="02020603050405020304" pitchFamily="18" charset="0"/>
              <a:cs typeface="Times New Roman" panose="02020603050405020304" pitchFamily="18" charset="0"/>
            </a:rPr>
            <a:t> hospitals compliance of these  healthcare laws (</a:t>
          </a:r>
          <a:r>
            <a:rPr lang="en-US" sz="1100" i="1" kern="1200" dirty="0">
              <a:solidFill>
                <a:schemeClr val="tx1"/>
              </a:solidFill>
              <a:latin typeface="Times New Roman" panose="02020603050405020304" pitchFamily="18" charset="0"/>
              <a:cs typeface="Times New Roman" panose="02020603050405020304" pitchFamily="18" charset="0"/>
            </a:rPr>
            <a:t>reimbursement</a:t>
          </a:r>
          <a:r>
            <a:rPr lang="en-US" sz="1100" kern="1200" dirty="0">
              <a:solidFill>
                <a:schemeClr val="tx1"/>
              </a:solidFill>
              <a:latin typeface="Times New Roman" panose="02020603050405020304" pitchFamily="18" charset="0"/>
              <a:cs typeface="Times New Roman" panose="02020603050405020304" pitchFamily="18" charset="0"/>
            </a:rPr>
            <a:t>) </a:t>
          </a:r>
        </a:p>
      </dsp:txBody>
      <dsp:txXfrm>
        <a:off x="3743851" y="1879893"/>
        <a:ext cx="1475497" cy="825966"/>
      </dsp:txXfrm>
    </dsp:sp>
    <dsp:sp modelId="{8343BF9F-AD5A-4EE4-A728-D85F99E8A8ED}">
      <dsp:nvSpPr>
        <dsp:cNvPr id="0" name=""/>
        <dsp:cNvSpPr/>
      </dsp:nvSpPr>
      <dsp:spPr>
        <a:xfrm>
          <a:off x="832732" y="1565864"/>
          <a:ext cx="3930075" cy="3930075"/>
        </a:xfrm>
        <a:custGeom>
          <a:avLst/>
          <a:gdLst/>
          <a:ahLst/>
          <a:cxnLst/>
          <a:rect l="0" t="0" r="0" b="0"/>
          <a:pathLst>
            <a:path>
              <a:moveTo>
                <a:pt x="3870367" y="1484317"/>
              </a:moveTo>
              <a:arcTo wR="1965037" hR="1965037" stAng="20750377" swAng="1743968"/>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FDAF219-173B-461B-9C78-338B1620CF2E}">
      <dsp:nvSpPr>
        <dsp:cNvPr id="0" name=""/>
        <dsp:cNvSpPr/>
      </dsp:nvSpPr>
      <dsp:spPr>
        <a:xfrm>
          <a:off x="3371600" y="4334656"/>
          <a:ext cx="1512880" cy="1032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b="1" kern="1200" dirty="0">
              <a:solidFill>
                <a:schemeClr val="tx1"/>
              </a:solidFill>
              <a:latin typeface="Times New Roman" panose="02020603050405020304" pitchFamily="18" charset="0"/>
              <a:cs typeface="Times New Roman" panose="02020603050405020304" pitchFamily="18" charset="0"/>
            </a:rPr>
            <a:t>TJC</a:t>
          </a:r>
          <a:r>
            <a:rPr lang="en-US" sz="1100" kern="1200" dirty="0">
              <a:solidFill>
                <a:schemeClr val="tx1"/>
              </a:solidFill>
              <a:latin typeface="Times New Roman" panose="02020603050405020304" pitchFamily="18" charset="0"/>
              <a:cs typeface="Times New Roman" panose="02020603050405020304" pitchFamily="18" charset="0"/>
            </a:rPr>
            <a:t>, </a:t>
          </a:r>
          <a:r>
            <a:rPr lang="en-US" sz="1100" i="1" kern="1200" dirty="0">
              <a:solidFill>
                <a:schemeClr val="tx1"/>
              </a:solidFill>
              <a:latin typeface="Times New Roman" panose="02020603050405020304" pitchFamily="18" charset="0"/>
              <a:cs typeface="Times New Roman" panose="02020603050405020304" pitchFamily="18" charset="0"/>
            </a:rPr>
            <a:t>has been approved </a:t>
          </a:r>
          <a:r>
            <a:rPr lang="en-US" sz="1100" kern="1200" dirty="0">
              <a:solidFill>
                <a:schemeClr val="tx1"/>
              </a:solidFill>
              <a:latin typeface="Times New Roman" panose="02020603050405020304" pitchFamily="18" charset="0"/>
              <a:cs typeface="Times New Roman" panose="02020603050405020304" pitchFamily="18" charset="0"/>
            </a:rPr>
            <a:t>by </a:t>
          </a:r>
          <a:r>
            <a:rPr lang="en-US" sz="1100" b="1" kern="1200" dirty="0">
              <a:solidFill>
                <a:schemeClr val="tx1"/>
              </a:solidFill>
              <a:latin typeface="Times New Roman" panose="02020603050405020304" pitchFamily="18" charset="0"/>
              <a:cs typeface="Times New Roman" panose="02020603050405020304" pitchFamily="18" charset="0"/>
            </a:rPr>
            <a:t>CMS</a:t>
          </a:r>
          <a:r>
            <a:rPr lang="en-US" sz="1100" kern="1200" dirty="0">
              <a:solidFill>
                <a:schemeClr val="tx1"/>
              </a:solidFill>
              <a:latin typeface="Times New Roman" panose="02020603050405020304" pitchFamily="18" charset="0"/>
              <a:cs typeface="Times New Roman" panose="02020603050405020304" pitchFamily="18" charset="0"/>
            </a:rPr>
            <a:t>, to review and report hospital compliance for accreditation/ certification </a:t>
          </a:r>
        </a:p>
      </dsp:txBody>
      <dsp:txXfrm>
        <a:off x="3421978" y="4385034"/>
        <a:ext cx="1412124" cy="931244"/>
      </dsp:txXfrm>
    </dsp:sp>
    <dsp:sp modelId="{1E2CA8F4-FD73-4B3A-A104-6CB29C0F1CB5}">
      <dsp:nvSpPr>
        <dsp:cNvPr id="0" name=""/>
        <dsp:cNvSpPr/>
      </dsp:nvSpPr>
      <dsp:spPr>
        <a:xfrm>
          <a:off x="1054128" y="1374882"/>
          <a:ext cx="3930075" cy="3930075"/>
        </a:xfrm>
        <a:custGeom>
          <a:avLst/>
          <a:gdLst/>
          <a:ahLst/>
          <a:cxnLst/>
          <a:rect l="0" t="0" r="0" b="0"/>
          <a:pathLst>
            <a:path>
              <a:moveTo>
                <a:pt x="2083778" y="3926485"/>
              </a:moveTo>
              <a:arcTo wR="1965037" hR="1965037" stAng="5192143" swAng="1268348"/>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3F98014-8DE2-4187-A2B0-DA16D2CA41E0}">
      <dsp:nvSpPr>
        <dsp:cNvPr id="0" name=""/>
        <dsp:cNvSpPr/>
      </dsp:nvSpPr>
      <dsp:spPr>
        <a:xfrm>
          <a:off x="596118" y="4343953"/>
          <a:ext cx="1606830" cy="892361"/>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b="0" kern="1200" dirty="0">
              <a:solidFill>
                <a:schemeClr val="tx1"/>
              </a:solidFill>
              <a:latin typeface="Times New Roman" panose="02020603050405020304" pitchFamily="18" charset="0"/>
              <a:cs typeface="Times New Roman" panose="02020603050405020304" pitchFamily="18" charset="0"/>
            </a:rPr>
            <a:t>The</a:t>
          </a:r>
          <a:r>
            <a:rPr lang="en-US" sz="1100" b="1" kern="1200" dirty="0">
              <a:solidFill>
                <a:schemeClr val="tx1"/>
              </a:solidFill>
              <a:latin typeface="Times New Roman" panose="02020603050405020304" pitchFamily="18" charset="0"/>
              <a:cs typeface="Times New Roman" panose="02020603050405020304" pitchFamily="18" charset="0"/>
            </a:rPr>
            <a:t> CDC </a:t>
          </a:r>
          <a:r>
            <a:rPr lang="en-US" sz="1100" b="0" kern="1200" dirty="0">
              <a:solidFill>
                <a:schemeClr val="tx1"/>
              </a:solidFill>
              <a:latin typeface="Times New Roman" panose="02020603050405020304" pitchFamily="18" charset="0"/>
              <a:cs typeface="Times New Roman" panose="02020603050405020304" pitchFamily="18" charset="0"/>
            </a:rPr>
            <a:t>also</a:t>
          </a:r>
          <a:r>
            <a:rPr lang="en-US" sz="1100" b="1" kern="1200" dirty="0">
              <a:solidFill>
                <a:schemeClr val="tx1"/>
              </a:solidFill>
              <a:latin typeface="Times New Roman" panose="02020603050405020304" pitchFamily="18" charset="0"/>
              <a:cs typeface="Times New Roman" panose="02020603050405020304" pitchFamily="18" charset="0"/>
            </a:rPr>
            <a:t> </a:t>
          </a:r>
          <a:r>
            <a:rPr lang="en-US" sz="1100" b="0" kern="1200" dirty="0">
              <a:solidFill>
                <a:schemeClr val="tx1"/>
              </a:solidFill>
              <a:latin typeface="Times New Roman" panose="02020603050405020304" pitchFamily="18" charset="0"/>
              <a:cs typeface="Times New Roman" panose="02020603050405020304" pitchFamily="18" charset="0"/>
            </a:rPr>
            <a:t>receives every </a:t>
          </a:r>
          <a:r>
            <a:rPr lang="en-US" sz="1100" kern="1200" dirty="0">
              <a:solidFill>
                <a:schemeClr val="tx1"/>
              </a:solidFill>
              <a:latin typeface="Times New Roman" panose="02020603050405020304" pitchFamily="18" charset="0"/>
              <a:cs typeface="Times New Roman" panose="02020603050405020304" pitchFamily="18" charset="0"/>
            </a:rPr>
            <a:t>patient’s</a:t>
          </a:r>
          <a:r>
            <a:rPr lang="en-US" sz="1100" kern="1200" dirty="0">
              <a:latin typeface="Times New Roman" panose="02020603050405020304" pitchFamily="18" charset="0"/>
              <a:cs typeface="Times New Roman" panose="02020603050405020304" pitchFamily="18" charset="0"/>
            </a:rPr>
            <a:t> </a:t>
          </a:r>
          <a:r>
            <a:rPr lang="en-US" sz="1100" b="1" kern="1200" dirty="0">
              <a:solidFill>
                <a:schemeClr val="tx1"/>
              </a:solidFill>
              <a:latin typeface="Times New Roman" panose="02020603050405020304" pitchFamily="18" charset="0"/>
              <a:cs typeface="Times New Roman" panose="02020603050405020304" pitchFamily="18" charset="0"/>
            </a:rPr>
            <a:t>condition</a:t>
          </a:r>
          <a:r>
            <a:rPr lang="en-US" sz="1100" kern="1200" dirty="0">
              <a:solidFill>
                <a:schemeClr val="tx1"/>
              </a:solidFill>
              <a:latin typeface="Times New Roman" panose="02020603050405020304" pitchFamily="18" charset="0"/>
              <a:cs typeface="Times New Roman" panose="02020603050405020304" pitchFamily="18" charset="0"/>
            </a:rPr>
            <a:t>, </a:t>
          </a:r>
          <a:r>
            <a:rPr lang="en-US" sz="1100" i="1" kern="1200" dirty="0">
              <a:solidFill>
                <a:schemeClr val="tx1"/>
              </a:solidFill>
              <a:latin typeface="Times New Roman" panose="02020603050405020304" pitchFamily="18" charset="0"/>
              <a:cs typeface="Times New Roman" panose="02020603050405020304" pitchFamily="18" charset="0"/>
            </a:rPr>
            <a:t>treatment</a:t>
          </a:r>
          <a:r>
            <a:rPr lang="en-US" sz="1100" kern="1200" dirty="0">
              <a:solidFill>
                <a:schemeClr val="tx1"/>
              </a:solidFill>
              <a:latin typeface="Times New Roman" panose="02020603050405020304" pitchFamily="18" charset="0"/>
              <a:cs typeface="Times New Roman" panose="02020603050405020304" pitchFamily="18" charset="0"/>
            </a:rPr>
            <a:t>, and </a:t>
          </a:r>
          <a:r>
            <a:rPr lang="en-US" sz="1100" b="1" kern="1200" dirty="0">
              <a:solidFill>
                <a:schemeClr val="tx1"/>
              </a:solidFill>
              <a:latin typeface="Times New Roman" panose="02020603050405020304" pitchFamily="18" charset="0"/>
              <a:cs typeface="Times New Roman" panose="02020603050405020304" pitchFamily="18" charset="0"/>
            </a:rPr>
            <a:t>outcome,</a:t>
          </a:r>
          <a:r>
            <a:rPr lang="en-US" sz="1100" kern="1200" dirty="0">
              <a:solidFill>
                <a:schemeClr val="tx1"/>
              </a:solidFill>
              <a:latin typeface="Times New Roman" panose="02020603050405020304" pitchFamily="18" charset="0"/>
              <a:cs typeface="Times New Roman" panose="02020603050405020304" pitchFamily="18" charset="0"/>
            </a:rPr>
            <a:t> </a:t>
          </a:r>
          <a:r>
            <a:rPr lang="en-US" sz="1100" i="1" kern="1200" dirty="0">
              <a:solidFill>
                <a:schemeClr val="tx1"/>
              </a:solidFill>
              <a:latin typeface="Times New Roman" panose="02020603050405020304" pitchFamily="18" charset="0"/>
              <a:cs typeface="Times New Roman" panose="02020603050405020304" pitchFamily="18" charset="0"/>
            </a:rPr>
            <a:t>after discharge</a:t>
          </a:r>
          <a:r>
            <a:rPr lang="en-US" sz="1100" kern="1200" dirty="0">
              <a:solidFill>
                <a:schemeClr val="tx1"/>
              </a:solidFill>
              <a:latin typeface="Times New Roman" panose="02020603050405020304" pitchFamily="18" charset="0"/>
              <a:cs typeface="Times New Roman" panose="02020603050405020304" pitchFamily="18" charset="0"/>
            </a:rPr>
            <a:t>. </a:t>
          </a:r>
          <a:endParaRPr lang="en-US" sz="1100" b="1" kern="1200" dirty="0">
            <a:solidFill>
              <a:schemeClr val="tx1"/>
            </a:solidFill>
            <a:latin typeface="Times New Roman" panose="02020603050405020304" pitchFamily="18" charset="0"/>
            <a:cs typeface="Times New Roman" panose="02020603050405020304" pitchFamily="18" charset="0"/>
          </a:endParaRPr>
        </a:p>
      </dsp:txBody>
      <dsp:txXfrm>
        <a:off x="639679" y="4387514"/>
        <a:ext cx="1519708" cy="805239"/>
      </dsp:txXfrm>
    </dsp:sp>
    <dsp:sp modelId="{0E3A8BCC-B5B6-4556-9A59-2C847C024A9B}">
      <dsp:nvSpPr>
        <dsp:cNvPr id="0" name=""/>
        <dsp:cNvSpPr/>
      </dsp:nvSpPr>
      <dsp:spPr>
        <a:xfrm>
          <a:off x="612440" y="1315004"/>
          <a:ext cx="3930075" cy="3930075"/>
        </a:xfrm>
        <a:custGeom>
          <a:avLst/>
          <a:gdLst/>
          <a:ahLst/>
          <a:cxnLst/>
          <a:rect l="0" t="0" r="0" b="0"/>
          <a:pathLst>
            <a:path>
              <a:moveTo>
                <a:pt x="165771" y="2754984"/>
              </a:moveTo>
              <a:arcTo wR="1965037" hR="1965037" stAng="9377802" swAng="1710617"/>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052072B-1879-41EA-BE8A-34AE3D997B32}">
      <dsp:nvSpPr>
        <dsp:cNvPr id="0" name=""/>
        <dsp:cNvSpPr/>
      </dsp:nvSpPr>
      <dsp:spPr>
        <a:xfrm>
          <a:off x="-12552" y="2095158"/>
          <a:ext cx="1512880" cy="71335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b="1" kern="1200" dirty="0">
              <a:solidFill>
                <a:schemeClr val="tx1"/>
              </a:solidFill>
              <a:latin typeface="Times New Roman" panose="02020603050405020304" pitchFamily="18" charset="0"/>
              <a:cs typeface="Times New Roman" panose="02020603050405020304" pitchFamily="18" charset="0"/>
            </a:rPr>
            <a:t>CDC a</a:t>
          </a:r>
          <a:r>
            <a:rPr lang="en-US" sz="1100" kern="1200" dirty="0">
              <a:solidFill>
                <a:schemeClr val="tx1"/>
              </a:solidFill>
              <a:latin typeface="Times New Roman" panose="02020603050405020304" pitchFamily="18" charset="0"/>
              <a:cs typeface="Times New Roman" panose="02020603050405020304" pitchFamily="18" charset="0"/>
            </a:rPr>
            <a:t>nnually reports the combined “evidenced based” research results to </a:t>
          </a:r>
          <a:r>
            <a:rPr lang="en-US" sz="1100" b="1" kern="1200" dirty="0">
              <a:solidFill>
                <a:schemeClr val="tx1"/>
              </a:solidFill>
              <a:latin typeface="Times New Roman" panose="02020603050405020304" pitchFamily="18" charset="0"/>
              <a:cs typeface="Times New Roman" panose="02020603050405020304" pitchFamily="18" charset="0"/>
            </a:rPr>
            <a:t>HSS</a:t>
          </a:r>
          <a:endParaRPr lang="en-US" sz="1100" kern="1200" dirty="0">
            <a:solidFill>
              <a:schemeClr val="tx1"/>
            </a:solidFill>
            <a:latin typeface="Times New Roman" panose="02020603050405020304" pitchFamily="18" charset="0"/>
            <a:cs typeface="Times New Roman" panose="02020603050405020304" pitchFamily="18" charset="0"/>
          </a:endParaRPr>
        </a:p>
      </dsp:txBody>
      <dsp:txXfrm>
        <a:off x="22271" y="2129981"/>
        <a:ext cx="1443234" cy="643712"/>
      </dsp:txXfrm>
    </dsp:sp>
    <dsp:sp modelId="{BEBD212C-0FA3-414F-8676-B0F8F8BBAD2D}">
      <dsp:nvSpPr>
        <dsp:cNvPr id="0" name=""/>
        <dsp:cNvSpPr/>
      </dsp:nvSpPr>
      <dsp:spPr>
        <a:xfrm>
          <a:off x="664470" y="1050699"/>
          <a:ext cx="3930075" cy="3930075"/>
        </a:xfrm>
        <a:custGeom>
          <a:avLst/>
          <a:gdLst/>
          <a:ahLst/>
          <a:cxnLst/>
          <a:rect l="0" t="0" r="0" b="0"/>
          <a:pathLst>
            <a:path>
              <a:moveTo>
                <a:pt x="336542" y="865321"/>
              </a:moveTo>
              <a:arcTo wR="1965037" hR="1965037" stAng="12841859" swAng="1119439"/>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endParaRPr lang="en-US" dirty="0"/>
          </a:p>
        </p:txBody>
      </p:sp>
    </p:spTree>
    <p:extLst>
      <p:ext uri="{BB962C8B-B14F-4D97-AF65-F5344CB8AC3E}">
        <p14:creationId xmlns:p14="http://schemas.microsoft.com/office/powerpoint/2010/main" val="90526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EF43862-6307-42B6-8A30-EE36E94CFF6A}" type="datetimeFigureOut">
              <a:rPr lang="en-US" smtClean="0"/>
              <a:t>12/15/2021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A493E3F-7736-4F4F-9DCD-60E78556D0CB}" type="slidenum">
              <a:rPr lang="en-US" smtClean="0"/>
              <a:t>‹#›</a:t>
            </a:fld>
            <a:endParaRPr lang="en-US"/>
          </a:p>
        </p:txBody>
      </p:sp>
    </p:spTree>
    <p:extLst>
      <p:ext uri="{BB962C8B-B14F-4D97-AF65-F5344CB8AC3E}">
        <p14:creationId xmlns:p14="http://schemas.microsoft.com/office/powerpoint/2010/main" val="297867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9DFF94-5332-4217-8B83-136C2BCC5FDB}"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BD944-27E7-48E9-AD17-1C5B13BF69A3}" type="slidenum">
              <a:rPr lang="en-US" smtClean="0"/>
              <a:t>‹#›</a:t>
            </a:fld>
            <a:endParaRPr lang="en-US"/>
          </a:p>
        </p:txBody>
      </p:sp>
    </p:spTree>
    <p:extLst>
      <p:ext uri="{BB962C8B-B14F-4D97-AF65-F5344CB8AC3E}">
        <p14:creationId xmlns:p14="http://schemas.microsoft.com/office/powerpoint/2010/main" val="3466613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DFF94-5332-4217-8B83-136C2BCC5FDB}"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BD944-27E7-48E9-AD17-1C5B13BF69A3}" type="slidenum">
              <a:rPr lang="en-US" smtClean="0"/>
              <a:t>‹#›</a:t>
            </a:fld>
            <a:endParaRPr lang="en-US"/>
          </a:p>
        </p:txBody>
      </p:sp>
    </p:spTree>
    <p:extLst>
      <p:ext uri="{BB962C8B-B14F-4D97-AF65-F5344CB8AC3E}">
        <p14:creationId xmlns:p14="http://schemas.microsoft.com/office/powerpoint/2010/main" val="107728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DFF94-5332-4217-8B83-136C2BCC5FDB}"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BD944-27E7-48E9-AD17-1C5B13BF69A3}" type="slidenum">
              <a:rPr lang="en-US" smtClean="0"/>
              <a:t>‹#›</a:t>
            </a:fld>
            <a:endParaRPr lang="en-US"/>
          </a:p>
        </p:txBody>
      </p:sp>
    </p:spTree>
    <p:extLst>
      <p:ext uri="{BB962C8B-B14F-4D97-AF65-F5344CB8AC3E}">
        <p14:creationId xmlns:p14="http://schemas.microsoft.com/office/powerpoint/2010/main" val="20460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DFF94-5332-4217-8B83-136C2BCC5FDB}"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BD944-27E7-48E9-AD17-1C5B13BF69A3}" type="slidenum">
              <a:rPr lang="en-US" smtClean="0"/>
              <a:t>‹#›</a:t>
            </a:fld>
            <a:endParaRPr lang="en-US"/>
          </a:p>
        </p:txBody>
      </p:sp>
    </p:spTree>
    <p:extLst>
      <p:ext uri="{BB962C8B-B14F-4D97-AF65-F5344CB8AC3E}">
        <p14:creationId xmlns:p14="http://schemas.microsoft.com/office/powerpoint/2010/main" val="422828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9DFF94-5332-4217-8B83-136C2BCC5FDB}"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BD944-27E7-48E9-AD17-1C5B13BF69A3}" type="slidenum">
              <a:rPr lang="en-US" smtClean="0"/>
              <a:t>‹#›</a:t>
            </a:fld>
            <a:endParaRPr lang="en-US"/>
          </a:p>
        </p:txBody>
      </p:sp>
    </p:spTree>
    <p:extLst>
      <p:ext uri="{BB962C8B-B14F-4D97-AF65-F5344CB8AC3E}">
        <p14:creationId xmlns:p14="http://schemas.microsoft.com/office/powerpoint/2010/main" val="1676763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DFF94-5332-4217-8B83-136C2BCC5FDB}"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BD944-27E7-48E9-AD17-1C5B13BF69A3}" type="slidenum">
              <a:rPr lang="en-US" smtClean="0"/>
              <a:t>‹#›</a:t>
            </a:fld>
            <a:endParaRPr lang="en-US"/>
          </a:p>
        </p:txBody>
      </p:sp>
    </p:spTree>
    <p:extLst>
      <p:ext uri="{BB962C8B-B14F-4D97-AF65-F5344CB8AC3E}">
        <p14:creationId xmlns:p14="http://schemas.microsoft.com/office/powerpoint/2010/main" val="280588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9DFF94-5332-4217-8B83-136C2BCC5FDB}" type="datetimeFigureOut">
              <a:rPr lang="en-US" smtClean="0"/>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DBD944-27E7-48E9-AD17-1C5B13BF69A3}" type="slidenum">
              <a:rPr lang="en-US" smtClean="0"/>
              <a:t>‹#›</a:t>
            </a:fld>
            <a:endParaRPr lang="en-US"/>
          </a:p>
        </p:txBody>
      </p:sp>
    </p:spTree>
    <p:extLst>
      <p:ext uri="{BB962C8B-B14F-4D97-AF65-F5344CB8AC3E}">
        <p14:creationId xmlns:p14="http://schemas.microsoft.com/office/powerpoint/2010/main" val="261648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9DFF94-5332-4217-8B83-136C2BCC5FDB}" type="datetimeFigureOut">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DBD944-27E7-48E9-AD17-1C5B13BF69A3}" type="slidenum">
              <a:rPr lang="en-US" smtClean="0"/>
              <a:t>‹#›</a:t>
            </a:fld>
            <a:endParaRPr lang="en-US"/>
          </a:p>
        </p:txBody>
      </p:sp>
    </p:spTree>
    <p:extLst>
      <p:ext uri="{BB962C8B-B14F-4D97-AF65-F5344CB8AC3E}">
        <p14:creationId xmlns:p14="http://schemas.microsoft.com/office/powerpoint/2010/main" val="279330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DFF94-5332-4217-8B83-136C2BCC5FDB}" type="datetimeFigureOut">
              <a:rPr lang="en-US" smtClean="0"/>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DBD944-27E7-48E9-AD17-1C5B13BF69A3}" type="slidenum">
              <a:rPr lang="en-US" smtClean="0"/>
              <a:t>‹#›</a:t>
            </a:fld>
            <a:endParaRPr lang="en-US"/>
          </a:p>
        </p:txBody>
      </p:sp>
    </p:spTree>
    <p:extLst>
      <p:ext uri="{BB962C8B-B14F-4D97-AF65-F5344CB8AC3E}">
        <p14:creationId xmlns:p14="http://schemas.microsoft.com/office/powerpoint/2010/main" val="4145102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DFF94-5332-4217-8B83-136C2BCC5FDB}"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BD944-27E7-48E9-AD17-1C5B13BF69A3}" type="slidenum">
              <a:rPr lang="en-US" smtClean="0"/>
              <a:t>‹#›</a:t>
            </a:fld>
            <a:endParaRPr lang="en-US"/>
          </a:p>
        </p:txBody>
      </p:sp>
    </p:spTree>
    <p:extLst>
      <p:ext uri="{BB962C8B-B14F-4D97-AF65-F5344CB8AC3E}">
        <p14:creationId xmlns:p14="http://schemas.microsoft.com/office/powerpoint/2010/main" val="226002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DFF94-5332-4217-8B83-136C2BCC5FDB}"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BD944-27E7-48E9-AD17-1C5B13BF69A3}" type="slidenum">
              <a:rPr lang="en-US" smtClean="0"/>
              <a:t>‹#›</a:t>
            </a:fld>
            <a:endParaRPr lang="en-US"/>
          </a:p>
        </p:txBody>
      </p:sp>
    </p:spTree>
    <p:extLst>
      <p:ext uri="{BB962C8B-B14F-4D97-AF65-F5344CB8AC3E}">
        <p14:creationId xmlns:p14="http://schemas.microsoft.com/office/powerpoint/2010/main" val="269230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DFF94-5332-4217-8B83-136C2BCC5FDB}" type="datetimeFigureOut">
              <a:rPr lang="en-US" smtClean="0"/>
              <a:t>12/15/2021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BD944-27E7-48E9-AD17-1C5B13BF69A3}" type="slidenum">
              <a:rPr lang="en-US" smtClean="0"/>
              <a:t>‹#›</a:t>
            </a:fld>
            <a:endParaRPr lang="en-US"/>
          </a:p>
        </p:txBody>
      </p:sp>
    </p:spTree>
    <p:extLst>
      <p:ext uri="{BB962C8B-B14F-4D97-AF65-F5344CB8AC3E}">
        <p14:creationId xmlns:p14="http://schemas.microsoft.com/office/powerpoint/2010/main" val="1371362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hyperlink" Target="https://www.uptodate.com/contents/headache-migraine-and-stroke" TargetMode="External"/><Relationship Id="rId3" Type="http://schemas.openxmlformats.org/officeDocument/2006/relationships/hyperlink" Target="https://www.uptodate.com/contents/prevention-of-venous-thromboembolic-disease-in-acutely-ill-hospitalized-medical-adults?search=vte%20prevalence&amp;source=search_result&amp;selectedTitle=5~150&amp;usage_type=default&amp;display_rank=5" TargetMode="External"/><Relationship Id="rId7" Type="http://schemas.openxmlformats.org/officeDocument/2006/relationships/hyperlink" Target="https://www.uptodate.com/contents/stroke-in-patients-with-atrial-fibrillation?search=atrial%20fibrilallation%20increases%20risk%20of%20ischemic%20stroke%20by&amp;source=search_result&amp;selectedTitle=3~150&amp;usage_type=default&amp;display_rank=3" TargetMode="External"/><Relationship Id="rId2" Type="http://schemas.openxmlformats.org/officeDocument/2006/relationships/hyperlink" Target="https://www.uptodate.com/contents/prevention-and-treatment-of-venous-thromboembolism-in-patients-with-acute-stroke?search=stroke%20dvt%20risk&amp;source=search_result&amp;selectedTitle=2~150&amp;usage_type=default&amp;display_rank=2" TargetMode="External"/><Relationship Id="rId1" Type="http://schemas.openxmlformats.org/officeDocument/2006/relationships/slideLayout" Target="../slideLayouts/slideLayout2.xml"/><Relationship Id="rId6" Type="http://schemas.openxmlformats.org/officeDocument/2006/relationships/hyperlink" Target="https://www.uptodate.com/contents/atrial-fibrillation-risk-of-embolization?search=atrial%20fibrillation%20increases%20stroke%20risk&amp;source=search_result&amp;selectedTitle=3~150&amp;usage_type=default&amp;display_rank=3" TargetMode="External"/><Relationship Id="rId11" Type="http://schemas.openxmlformats.org/officeDocument/2006/relationships/hyperlink" Target="https://www.uptodate.com/contents/overview-of-the-evaluation-of-stroke?search=Common%20signs%20and%20symptoms%20of%20stroke&amp;source=search_result&amp;selectedTitle=1~150&amp;usage_type=default&amp;display_rank=1" TargetMode="External"/><Relationship Id="rId5" Type="http://schemas.openxmlformats.org/officeDocument/2006/relationships/hyperlink" Target="https://www.uptodate.com/contents/overview-of-secondary-prevention-of-ischemic-stroke?search=stroke%20risk%20from%20afib&amp;source=search_result&amp;selectedTitle=8~150&amp;usage_type=default&amp;display_rank=8" TargetMode="External"/><Relationship Id="rId10" Type="http://schemas.openxmlformats.org/officeDocument/2006/relationships/hyperlink" Target="https://www.news-medical.net/health/Tremors-Following-Stroke.aspx" TargetMode="External"/><Relationship Id="rId4" Type="http://schemas.openxmlformats.org/officeDocument/2006/relationships/hyperlink" Target="https://www.physio-pedia.com/Stroke" TargetMode="External"/><Relationship Id="rId9" Type="http://schemas.openxmlformats.org/officeDocument/2006/relationships/hyperlink" Target="https://www.uptodate.com/contents/overview-of-thunderclap-headache?search=Common%20signs%20and%20symptoms%20of%20stroke&amp;source=search_result&amp;selectedTitle=4~150&amp;usage_type=default&amp;display_rank=4"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uptodate.com/contents/microbiology-specimen-collection-and-transport?search=blood%20culture%20collection%20prior%20to%20antibiotic&amp;source=search_result&amp;selectedTitle=5~150&amp;usage_type=default&amp;display_rank=5" TargetMode="External"/><Relationship Id="rId3" Type="http://schemas.openxmlformats.org/officeDocument/2006/relationships/hyperlink" Target="https://www.uptodate.com/contents/antithrombotic-treatment-of-acute-ischemic-stroke-and-transient-ischemic-attack" TargetMode="External"/><Relationship Id="rId7" Type="http://schemas.openxmlformats.org/officeDocument/2006/relationships/hyperlink" Target="https://www.ncbi.nlm.nih.gov/pmc/articles/PMC3359194/" TargetMode="External"/><Relationship Id="rId2" Type="http://schemas.openxmlformats.org/officeDocument/2006/relationships/hyperlink" Target="https://www.ahajournals.org/doi/epub/10.1161/CIRCULATIONAHA.118.036656" TargetMode="External"/><Relationship Id="rId1" Type="http://schemas.openxmlformats.org/officeDocument/2006/relationships/slideLayout" Target="../slideLayouts/slideLayout2.xml"/><Relationship Id="rId6" Type="http://schemas.openxmlformats.org/officeDocument/2006/relationships/hyperlink" Target="https://multco.us/file/76452/download" TargetMode="External"/><Relationship Id="rId5" Type="http://schemas.openxmlformats.org/officeDocument/2006/relationships/hyperlink" Target="https://www.aafp.org/afp/2012/0915/p527.html" TargetMode="External"/><Relationship Id="rId4" Type="http://schemas.openxmlformats.org/officeDocument/2006/relationships/hyperlink" Target="https://integrisok.com/-/media/pdf/stroke/gordon-antiplatelets-vs-anticoagulation-for-stroke-tia.ashx?revision=48ba6685-ff3b-4cd9-8eeb-d597619e536e&amp;la=en&amp;hash=5A80FD9ABC2D2B6000183A63EF8691013F0BF220" TargetMode="External"/><Relationship Id="rId9" Type="http://schemas.openxmlformats.org/officeDocument/2006/relationships/hyperlink" Target="https://www.uptodate.com/contents/causes-of-lactic-acidosis?search=sepsis%20and%20lactic%20acid&amp;source=search_result&amp;selectedTitle=3~150&amp;usage_type=default&amp;display_rank=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3" y="97973"/>
            <a:ext cx="5758541" cy="5758541"/>
          </a:xfrm>
          <a:prstGeom prst="rect">
            <a:avLst/>
          </a:prstGeom>
        </p:spPr>
      </p:pic>
      <p:sp>
        <p:nvSpPr>
          <p:cNvPr id="4" name="Title 3"/>
          <p:cNvSpPr>
            <a:spLocks noGrp="1"/>
          </p:cNvSpPr>
          <p:nvPr>
            <p:ph type="ctrTitle"/>
          </p:nvPr>
        </p:nvSpPr>
        <p:spPr>
          <a:xfrm>
            <a:off x="3526971" y="3537856"/>
            <a:ext cx="8665029" cy="2946071"/>
          </a:xfrm>
        </p:spPr>
        <p:txBody>
          <a:bodyPr>
            <a:normAutofit/>
          </a:bodyPr>
          <a:lstStyle/>
          <a:p>
            <a:r>
              <a:rPr lang="en-US" sz="5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Core Measures</a:t>
            </a:r>
            <a:br>
              <a:rPr lang="en-US" sz="5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ATLAS &gt; </a:t>
            </a:r>
            <a:r>
              <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Rapides Top Links </a:t>
            </a:r>
            <a:r>
              <a:rPr lang="en-US" sz="2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&gt; Nursing </a:t>
            </a:r>
            <a:r>
              <a:rPr lang="en-US" sz="20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Education &gt; </a:t>
            </a:r>
            <a:r>
              <a:rPr lang="en-US"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 Residency </a:t>
            </a:r>
            <a:r>
              <a:rPr lang="en-US" sz="19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EDU</a:t>
            </a:r>
            <a:r>
              <a:rPr lang="en-US" sz="1800" dirty="0">
                <a:solidFill>
                  <a:srgbClr val="002060"/>
                </a:solidFill>
                <a:latin typeface="Times New Roman" panose="02020603050405020304" pitchFamily="18" charset="0"/>
                <a:cs typeface="Times New Roman" panose="02020603050405020304" pitchFamily="18" charset="0"/>
              </a:rPr>
              <a:t/>
            </a:r>
            <a:br>
              <a:rPr lang="en-US" sz="1800" dirty="0">
                <a:solidFill>
                  <a:srgbClr val="002060"/>
                </a:solidFill>
                <a:latin typeface="Times New Roman" panose="02020603050405020304" pitchFamily="18" charset="0"/>
                <a:cs typeface="Times New Roman" panose="02020603050405020304" pitchFamily="18" charset="0"/>
              </a:rPr>
            </a:br>
            <a:r>
              <a:rPr lang="en-US" sz="2000" dirty="0">
                <a:solidFill>
                  <a:srgbClr val="0070C0"/>
                </a:solidFill>
                <a:latin typeface="Times New Roman" panose="02020603050405020304" pitchFamily="18" charset="0"/>
                <a:cs typeface="Times New Roman" panose="02020603050405020304" pitchFamily="18" charset="0"/>
              </a:rPr>
              <a:t> </a:t>
            </a:r>
            <a:br>
              <a:rPr lang="en-US" sz="2000" dirty="0">
                <a:solidFill>
                  <a:srgbClr val="0070C0"/>
                </a:solidFill>
                <a:latin typeface="Times New Roman" panose="02020603050405020304" pitchFamily="18" charset="0"/>
                <a:cs typeface="Times New Roman" panose="02020603050405020304" pitchFamily="18" charset="0"/>
              </a:rPr>
            </a:br>
            <a:endParaRPr lang="en-US"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3396344" y="3007920"/>
            <a:ext cx="8795656" cy="1132115"/>
          </a:xfrm>
        </p:spPr>
        <p:txBody>
          <a:bodyPr>
            <a:normAutofit/>
          </a:bodyPr>
          <a:lstStyle/>
          <a:p>
            <a:r>
              <a:rPr lang="en-US" sz="7000" b="1" dirty="0">
                <a:solidFill>
                  <a:schemeClr val="accent6">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2021-2022</a:t>
            </a:r>
          </a:p>
        </p:txBody>
      </p:sp>
    </p:spTree>
    <p:extLst>
      <p:ext uri="{BB962C8B-B14F-4D97-AF65-F5344CB8AC3E}">
        <p14:creationId xmlns:p14="http://schemas.microsoft.com/office/powerpoint/2010/main" val="277127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82004" y="115747"/>
            <a:ext cx="4663616" cy="6632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stretch>
            <a:fillRect/>
          </a:stretch>
        </p:blipFill>
        <p:spPr>
          <a:xfrm>
            <a:off x="4791919" y="119789"/>
            <a:ext cx="3379808" cy="4275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4"/>
          <a:stretch>
            <a:fillRect/>
          </a:stretch>
        </p:blipFill>
        <p:spPr>
          <a:xfrm>
            <a:off x="4768770" y="4447309"/>
            <a:ext cx="7305466" cy="2296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5"/>
          <a:stretch>
            <a:fillRect/>
          </a:stretch>
        </p:blipFill>
        <p:spPr>
          <a:xfrm>
            <a:off x="8194876" y="114300"/>
            <a:ext cx="3910532" cy="4270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993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542" y="78629"/>
            <a:ext cx="11957943" cy="6681399"/>
          </a:xfrm>
          <a:prstGeom prst="rect">
            <a:avLst/>
          </a:prstGeom>
        </p:spPr>
      </p:pic>
    </p:spTree>
    <p:extLst>
      <p:ext uri="{BB962C8B-B14F-4D97-AF65-F5344CB8AC3E}">
        <p14:creationId xmlns:p14="http://schemas.microsoft.com/office/powerpoint/2010/main" val="174881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743" y="194364"/>
            <a:ext cx="11923331" cy="6663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3293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148714"/>
            <a:ext cx="11963399" cy="654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134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647024" cy="1325563"/>
          </a:xfrm>
        </p:spPr>
        <p:txBody>
          <a:bodyPr>
            <a:normAutofit/>
          </a:bodyPr>
          <a:lstStyle/>
          <a:p>
            <a:r>
              <a:rPr lang="en-US" sz="4800" b="1" dirty="0">
                <a:latin typeface="Times New Roman" panose="02020603050405020304" pitchFamily="18" charset="0"/>
                <a:cs typeface="Times New Roman" panose="02020603050405020304" pitchFamily="18" charset="0"/>
              </a:rPr>
              <a:t>CPOE </a:t>
            </a:r>
            <a:r>
              <a:rPr lang="en-US" sz="4800" dirty="0">
                <a:latin typeface="Times New Roman" panose="02020603050405020304" pitchFamily="18" charset="0"/>
                <a:cs typeface="Times New Roman" panose="02020603050405020304" pitchFamily="18" charset="0"/>
              </a:rPr>
              <a:t>“</a:t>
            </a:r>
            <a:r>
              <a:rPr lang="en-US" sz="4800" dirty="0">
                <a:solidFill>
                  <a:srgbClr val="0070C0"/>
                </a:solidFill>
                <a:latin typeface="Times New Roman" panose="02020603050405020304" pitchFamily="18" charset="0"/>
                <a:cs typeface="Times New Roman" panose="02020603050405020304" pitchFamily="18" charset="0"/>
              </a:rPr>
              <a:t>zMD: VTE Prophylaxis Status</a:t>
            </a:r>
            <a:r>
              <a:rPr lang="en-US" sz="4800" dirty="0">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order</a:t>
            </a:r>
            <a:r>
              <a:rPr lang="en-US" sz="4800" dirty="0">
                <a:latin typeface="Times New Roman" panose="02020603050405020304" pitchFamily="18" charset="0"/>
                <a:cs typeface="Times New Roman" panose="02020603050405020304" pitchFamily="18" charset="0"/>
              </a:rPr>
              <a:t> </a:t>
            </a:r>
          </a:p>
        </p:txBody>
      </p:sp>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4826" y="1431235"/>
            <a:ext cx="10475843" cy="482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948545" y="4707082"/>
            <a:ext cx="2306782" cy="276999"/>
          </a:xfrm>
          <a:prstGeom prst="rect">
            <a:avLst/>
          </a:prstGeom>
          <a:noFill/>
          <a:ln w="38100">
            <a:solidFill>
              <a:srgbClr val="FF0000"/>
            </a:solidFill>
          </a:ln>
        </p:spPr>
        <p:txBody>
          <a:bodyPr wrap="square" rtlCol="0">
            <a:spAutoFit/>
          </a:bodyPr>
          <a:lstStyle/>
          <a:p>
            <a:endParaRPr lang="en-US" sz="1200" dirty="0"/>
          </a:p>
        </p:txBody>
      </p:sp>
      <p:cxnSp>
        <p:nvCxnSpPr>
          <p:cNvPr id="6" name="Straight Connector 5"/>
          <p:cNvCxnSpPr/>
          <p:nvPr/>
        </p:nvCxnSpPr>
        <p:spPr>
          <a:xfrm>
            <a:off x="1070264" y="5195455"/>
            <a:ext cx="2244436" cy="20781"/>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53653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2000" cy="1325563"/>
          </a:xfrm>
        </p:spPr>
        <p:txBody>
          <a:bodyPr>
            <a:normAutofit/>
          </a:bodyPr>
          <a:lstStyle/>
          <a:p>
            <a:r>
              <a:rPr lang="en-US" sz="4800" b="1" dirty="0">
                <a:latin typeface="Times New Roman" panose="02020603050405020304" pitchFamily="18" charset="0"/>
                <a:cs typeface="Times New Roman" panose="02020603050405020304" pitchFamily="18" charset="0"/>
              </a:rPr>
              <a:t>CPOE</a:t>
            </a:r>
            <a:r>
              <a:rPr lang="en-US" sz="4800" dirty="0">
                <a:latin typeface="Times New Roman" panose="02020603050405020304" pitchFamily="18" charset="0"/>
                <a:cs typeface="Times New Roman" panose="02020603050405020304" pitchFamily="18" charset="0"/>
              </a:rPr>
              <a:t> “</a:t>
            </a:r>
            <a:r>
              <a:rPr lang="en-US" sz="4800" dirty="0">
                <a:solidFill>
                  <a:srgbClr val="C00000"/>
                </a:solidFill>
                <a:latin typeface="Times New Roman" panose="02020603050405020304" pitchFamily="18" charset="0"/>
                <a:cs typeface="Times New Roman" panose="02020603050405020304" pitchFamily="18" charset="0"/>
              </a:rPr>
              <a:t>zMD: Antithrombotic Contraind</a:t>
            </a:r>
            <a:r>
              <a:rPr lang="en-US" sz="4800" dirty="0">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order</a:t>
            </a:r>
          </a:p>
        </p:txBody>
      </p:sp>
      <p:pic>
        <p:nvPicPr>
          <p:cNvPr id="2" name="Picture 1"/>
          <p:cNvPicPr>
            <a:picLocks noChangeAspect="1"/>
          </p:cNvPicPr>
          <p:nvPr/>
        </p:nvPicPr>
        <p:blipFill>
          <a:blip r:embed="rId2"/>
          <a:stretch>
            <a:fillRect/>
          </a:stretch>
        </p:blipFill>
        <p:spPr>
          <a:xfrm>
            <a:off x="763929" y="1560872"/>
            <a:ext cx="10625560" cy="4307493"/>
          </a:xfrm>
          <a:prstGeom prst="rect">
            <a:avLst/>
          </a:prstGeom>
        </p:spPr>
      </p:pic>
    </p:spTree>
    <p:extLst>
      <p:ext uri="{BB962C8B-B14F-4D97-AF65-F5344CB8AC3E}">
        <p14:creationId xmlns:p14="http://schemas.microsoft.com/office/powerpoint/2010/main" val="2246282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02824"/>
          </a:xfrm>
        </p:spPr>
        <p:txBody>
          <a:bodyPr/>
          <a:lstStyle/>
          <a:p>
            <a:pPr algn="ctr"/>
            <a:r>
              <a:rPr lang="en-US" b="1" dirty="0">
                <a:latin typeface="Times New Roman" panose="02020603050405020304" pitchFamily="18" charset="0"/>
                <a:cs typeface="Times New Roman" panose="02020603050405020304" pitchFamily="18" charset="0"/>
              </a:rPr>
              <a:t>Sepsis Measure Rationales </a:t>
            </a:r>
          </a:p>
        </p:txBody>
      </p:sp>
      <p:sp>
        <p:nvSpPr>
          <p:cNvPr id="3" name="Content Placeholder 2"/>
          <p:cNvSpPr>
            <a:spLocks noGrp="1"/>
          </p:cNvSpPr>
          <p:nvPr>
            <p:ph idx="1"/>
          </p:nvPr>
        </p:nvSpPr>
        <p:spPr>
          <a:xfrm>
            <a:off x="0" y="844951"/>
            <a:ext cx="12192000" cy="5903089"/>
          </a:xfrm>
        </p:spPr>
        <p:txBody>
          <a:bodyPr bIns="0">
            <a:normAutofit fontScale="47500" lnSpcReduction="20000"/>
          </a:bodyPr>
          <a:lstStyle/>
          <a:p>
            <a:r>
              <a:rPr lang="en-US" sz="2900" i="1" dirty="0">
                <a:latin typeface="Times New Roman" panose="02020603050405020304" pitchFamily="18" charset="0"/>
                <a:cs typeface="Times New Roman" panose="02020603050405020304" pitchFamily="18" charset="0"/>
              </a:rPr>
              <a:t>Initial</a:t>
            </a:r>
            <a:r>
              <a:rPr lang="en-US" sz="2900" dirty="0">
                <a:latin typeface="Times New Roman" panose="02020603050405020304" pitchFamily="18" charset="0"/>
                <a:cs typeface="Times New Roman" panose="02020603050405020304" pitchFamily="18" charset="0"/>
              </a:rPr>
              <a:t> </a:t>
            </a:r>
            <a:r>
              <a:rPr lang="en-US" sz="2900" b="1" dirty="0">
                <a:latin typeface="Times New Roman" panose="02020603050405020304" pitchFamily="18" charset="0"/>
                <a:cs typeface="Times New Roman" panose="02020603050405020304" pitchFamily="18" charset="0"/>
              </a:rPr>
              <a:t>Lactate</a:t>
            </a:r>
            <a:r>
              <a:rPr lang="en-US" sz="2900" dirty="0">
                <a:latin typeface="Times New Roman" panose="02020603050405020304" pitchFamily="18" charset="0"/>
                <a:cs typeface="Times New Roman" panose="02020603050405020304" pitchFamily="18" charset="0"/>
              </a:rPr>
              <a:t> </a:t>
            </a:r>
            <a:r>
              <a:rPr lang="en-US" sz="2900" i="1" u="sng" dirty="0">
                <a:latin typeface="Times New Roman" panose="02020603050405020304" pitchFamily="18" charset="0"/>
                <a:cs typeface="Times New Roman" panose="02020603050405020304" pitchFamily="18" charset="0"/>
              </a:rPr>
              <a:t>with</a:t>
            </a:r>
            <a:r>
              <a:rPr lang="en-US" sz="2900" dirty="0">
                <a:latin typeface="Times New Roman" panose="02020603050405020304" pitchFamily="18" charset="0"/>
                <a:cs typeface="Times New Roman" panose="02020603050405020304" pitchFamily="18" charset="0"/>
              </a:rPr>
              <a:t> </a:t>
            </a:r>
            <a:r>
              <a:rPr lang="en-US" sz="2900" b="1" dirty="0">
                <a:latin typeface="Times New Roman" panose="02020603050405020304" pitchFamily="18" charset="0"/>
                <a:cs typeface="Times New Roman" panose="02020603050405020304" pitchFamily="18" charset="0"/>
              </a:rPr>
              <a:t>Reflex</a:t>
            </a:r>
            <a:r>
              <a:rPr lang="en-US" sz="2900" dirty="0">
                <a:latin typeface="Times New Roman" panose="02020603050405020304" pitchFamily="18" charset="0"/>
                <a:cs typeface="Times New Roman" panose="02020603050405020304" pitchFamily="18" charset="0"/>
              </a:rPr>
              <a:t>: </a:t>
            </a:r>
          </a:p>
          <a:p>
            <a:pPr lvl="1"/>
            <a:r>
              <a:rPr lang="en-US" sz="2500" dirty="0">
                <a:latin typeface="Times New Roman" panose="02020603050405020304" pitchFamily="18" charset="0"/>
                <a:cs typeface="Times New Roman" panose="02020603050405020304" pitchFamily="18" charset="0"/>
              </a:rPr>
              <a:t>Assess tissue perfusion, results </a:t>
            </a:r>
            <a:r>
              <a:rPr lang="en-US" sz="2500" u="sng" dirty="0">
                <a:latin typeface="Times New Roman" panose="02020603050405020304" pitchFamily="18" charset="0"/>
                <a:cs typeface="Times New Roman" panose="02020603050405020304" pitchFamily="18" charset="0"/>
              </a:rPr>
              <a:t>&gt;</a:t>
            </a:r>
            <a:r>
              <a:rPr lang="en-US" sz="2500" dirty="0">
                <a:latin typeface="Times New Roman" panose="02020603050405020304" pitchFamily="18" charset="0"/>
                <a:cs typeface="Times New Roman" panose="02020603050405020304" pitchFamily="18" charset="0"/>
              </a:rPr>
              <a:t>2 are associated with worse outcome </a:t>
            </a:r>
          </a:p>
          <a:p>
            <a:pPr lvl="2"/>
            <a:r>
              <a:rPr lang="en-US" sz="2300" dirty="0">
                <a:latin typeface="Times New Roman" panose="02020603050405020304" pitchFamily="18" charset="0"/>
                <a:cs typeface="Times New Roman" panose="02020603050405020304" pitchFamily="18" charset="0"/>
              </a:rPr>
              <a:t>LA 0.5 – 1.5: Normal</a:t>
            </a:r>
          </a:p>
          <a:p>
            <a:pPr lvl="2"/>
            <a:r>
              <a:rPr lang="en-US" sz="2300" dirty="0">
                <a:latin typeface="Times New Roman" panose="02020603050405020304" pitchFamily="18" charset="0"/>
                <a:cs typeface="Times New Roman" panose="02020603050405020304" pitchFamily="18" charset="0"/>
              </a:rPr>
              <a:t>LA </a:t>
            </a:r>
            <a:r>
              <a:rPr lang="en-US" sz="2300" u="sng" dirty="0">
                <a:latin typeface="Times New Roman" panose="02020603050405020304" pitchFamily="18" charset="0"/>
                <a:cs typeface="Times New Roman" panose="02020603050405020304" pitchFamily="18" charset="0"/>
              </a:rPr>
              <a:t>&gt;</a:t>
            </a:r>
            <a:r>
              <a:rPr lang="en-US" sz="2300" dirty="0">
                <a:latin typeface="Times New Roman" panose="02020603050405020304" pitchFamily="18" charset="0"/>
                <a:cs typeface="Times New Roman" panose="02020603050405020304" pitchFamily="18" charset="0"/>
              </a:rPr>
              <a:t>2: Hyperlactatemia, requires repeat lactate collection</a:t>
            </a:r>
          </a:p>
          <a:p>
            <a:pPr lvl="2"/>
            <a:r>
              <a:rPr lang="en-US" sz="2300" dirty="0">
                <a:latin typeface="Times New Roman" panose="02020603050405020304" pitchFamily="18" charset="0"/>
                <a:cs typeface="Times New Roman" panose="02020603050405020304" pitchFamily="18" charset="0"/>
              </a:rPr>
              <a:t>LA </a:t>
            </a:r>
            <a:r>
              <a:rPr lang="en-US" sz="2300" u="sng" dirty="0">
                <a:latin typeface="Times New Roman" panose="02020603050405020304" pitchFamily="18" charset="0"/>
                <a:cs typeface="Times New Roman" panose="02020603050405020304" pitchFamily="18" charset="0"/>
              </a:rPr>
              <a:t>&gt;</a:t>
            </a:r>
            <a:r>
              <a:rPr lang="en-US" sz="2300" dirty="0">
                <a:latin typeface="Times New Roman" panose="02020603050405020304" pitchFamily="18" charset="0"/>
                <a:cs typeface="Times New Roman" panose="02020603050405020304" pitchFamily="18" charset="0"/>
              </a:rPr>
              <a:t>4: Lactic Acidosis, </a:t>
            </a:r>
            <a:r>
              <a:rPr lang="en-US" sz="2300" i="1" u="sng" dirty="0">
                <a:latin typeface="Times New Roman" panose="02020603050405020304" pitchFamily="18" charset="0"/>
                <a:cs typeface="Times New Roman" panose="02020603050405020304" pitchFamily="18" charset="0"/>
              </a:rPr>
              <a:t>most common cause </a:t>
            </a:r>
            <a:r>
              <a:rPr lang="en-US" sz="2300" dirty="0">
                <a:latin typeface="Times New Roman" panose="02020603050405020304" pitchFamily="18" charset="0"/>
                <a:cs typeface="Times New Roman" panose="02020603050405020304" pitchFamily="18" charset="0"/>
              </a:rPr>
              <a:t>of Metabolic Acidosis </a:t>
            </a:r>
          </a:p>
          <a:p>
            <a:r>
              <a:rPr lang="en-US" sz="2900" b="1" dirty="0">
                <a:latin typeface="Times New Roman" panose="02020603050405020304" pitchFamily="18" charset="0"/>
                <a:cs typeface="Times New Roman" panose="02020603050405020304" pitchFamily="18" charset="0"/>
              </a:rPr>
              <a:t>Repeat</a:t>
            </a:r>
            <a:r>
              <a:rPr lang="en-US" sz="2900" dirty="0">
                <a:latin typeface="Times New Roman" panose="02020603050405020304" pitchFamily="18" charset="0"/>
                <a:cs typeface="Times New Roman" panose="02020603050405020304" pitchFamily="18" charset="0"/>
              </a:rPr>
              <a:t> </a:t>
            </a:r>
            <a:r>
              <a:rPr lang="en-US" sz="2900" b="1" dirty="0">
                <a:latin typeface="Times New Roman" panose="02020603050405020304" pitchFamily="18" charset="0"/>
                <a:cs typeface="Times New Roman" panose="02020603050405020304" pitchFamily="18" charset="0"/>
              </a:rPr>
              <a:t>Lactate</a:t>
            </a:r>
            <a:r>
              <a:rPr lang="en-US" sz="2900" dirty="0">
                <a:latin typeface="Times New Roman" panose="02020603050405020304" pitchFamily="18" charset="0"/>
                <a:cs typeface="Times New Roman" panose="02020603050405020304" pitchFamily="18" charset="0"/>
              </a:rPr>
              <a:t>: </a:t>
            </a:r>
          </a:p>
          <a:p>
            <a:pPr lvl="1"/>
            <a:r>
              <a:rPr lang="en-US" sz="2500" dirty="0">
                <a:latin typeface="Times New Roman" panose="02020603050405020304" pitchFamily="18" charset="0"/>
                <a:cs typeface="Times New Roman" panose="02020603050405020304" pitchFamily="18" charset="0"/>
              </a:rPr>
              <a:t>Evaluates effectiveness of treatment</a:t>
            </a:r>
          </a:p>
          <a:p>
            <a:pPr lvl="1"/>
            <a:r>
              <a:rPr lang="en-US" sz="2500" dirty="0">
                <a:latin typeface="Times New Roman" panose="02020603050405020304" pitchFamily="18" charset="0"/>
                <a:cs typeface="Times New Roman" panose="02020603050405020304" pitchFamily="18" charset="0"/>
              </a:rPr>
              <a:t>The </a:t>
            </a:r>
            <a:r>
              <a:rPr lang="en-US" sz="2500" i="1" dirty="0">
                <a:latin typeface="Times New Roman" panose="02020603050405020304" pitchFamily="18" charset="0"/>
                <a:cs typeface="Times New Roman" panose="02020603050405020304" pitchFamily="18" charset="0"/>
              </a:rPr>
              <a:t>initial</a:t>
            </a:r>
            <a:r>
              <a:rPr lang="en-US" sz="2500" dirty="0">
                <a:latin typeface="Times New Roman" panose="02020603050405020304" pitchFamily="18" charset="0"/>
                <a:cs typeface="Times New Roman" panose="02020603050405020304" pitchFamily="18" charset="0"/>
              </a:rPr>
              <a:t> LA </a:t>
            </a:r>
            <a:r>
              <a:rPr lang="en-US" sz="2500" b="1" dirty="0">
                <a:latin typeface="Times New Roman" panose="02020603050405020304" pitchFamily="18" charset="0"/>
                <a:cs typeface="Times New Roman" panose="02020603050405020304" pitchFamily="18" charset="0"/>
              </a:rPr>
              <a:t>level</a:t>
            </a:r>
            <a:r>
              <a:rPr lang="en-US" sz="2500" dirty="0">
                <a:latin typeface="Times New Roman" panose="02020603050405020304" pitchFamily="18" charset="0"/>
                <a:cs typeface="Times New Roman" panose="02020603050405020304" pitchFamily="18" charset="0"/>
              </a:rPr>
              <a:t> &amp; </a:t>
            </a:r>
            <a:r>
              <a:rPr lang="en-US" sz="2500" b="1" dirty="0">
                <a:latin typeface="Times New Roman" panose="02020603050405020304" pitchFamily="18" charset="0"/>
                <a:cs typeface="Times New Roman" panose="02020603050405020304" pitchFamily="18" charset="0"/>
              </a:rPr>
              <a:t>Rate</a:t>
            </a:r>
            <a:r>
              <a:rPr lang="en-US" sz="2500" dirty="0">
                <a:latin typeface="Times New Roman" panose="02020603050405020304" pitchFamily="18" charset="0"/>
                <a:cs typeface="Times New Roman" panose="02020603050405020304" pitchFamily="18" charset="0"/>
              </a:rPr>
              <a:t> at which it falls, </a:t>
            </a:r>
            <a:r>
              <a:rPr lang="en-US" sz="2500" i="1" dirty="0">
                <a:latin typeface="Times New Roman" panose="02020603050405020304" pitchFamily="18" charset="0"/>
                <a:cs typeface="Times New Roman" panose="02020603050405020304" pitchFamily="18" charset="0"/>
              </a:rPr>
              <a:t>after treatment</a:t>
            </a:r>
            <a:r>
              <a:rPr lang="en-US" sz="2500" dirty="0">
                <a:latin typeface="Times New Roman" panose="02020603050405020304" pitchFamily="18" charset="0"/>
                <a:cs typeface="Times New Roman" panose="02020603050405020304" pitchFamily="18" charset="0"/>
              </a:rPr>
              <a:t>, </a:t>
            </a:r>
            <a:r>
              <a:rPr lang="en-US" sz="2500" b="1" dirty="0">
                <a:solidFill>
                  <a:srgbClr val="FF3300"/>
                </a:solidFill>
                <a:latin typeface="Times New Roman" panose="02020603050405020304" pitchFamily="18" charset="0"/>
                <a:cs typeface="Times New Roman" panose="02020603050405020304" pitchFamily="18" charset="0"/>
              </a:rPr>
              <a:t>are strong predictors of survival </a:t>
            </a:r>
            <a:r>
              <a:rPr lang="en-US" sz="2500" dirty="0">
                <a:latin typeface="Times New Roman" panose="02020603050405020304" pitchFamily="18" charset="0"/>
                <a:cs typeface="Times New Roman" panose="02020603050405020304" pitchFamily="18" charset="0"/>
              </a:rPr>
              <a:t>in patients with shock due to sepsis</a:t>
            </a:r>
          </a:p>
          <a:p>
            <a:r>
              <a:rPr lang="en-US" sz="2900" b="1" dirty="0">
                <a:latin typeface="Times New Roman" panose="02020603050405020304" pitchFamily="18" charset="0"/>
                <a:cs typeface="Times New Roman" panose="02020603050405020304" pitchFamily="18" charset="0"/>
              </a:rPr>
              <a:t>Blood</a:t>
            </a:r>
            <a:r>
              <a:rPr lang="en-US" sz="2900" dirty="0">
                <a:latin typeface="Times New Roman" panose="02020603050405020304" pitchFamily="18" charset="0"/>
                <a:cs typeface="Times New Roman" panose="02020603050405020304" pitchFamily="18" charset="0"/>
              </a:rPr>
              <a:t> </a:t>
            </a:r>
            <a:r>
              <a:rPr lang="en-US" sz="2900" b="1" dirty="0">
                <a:latin typeface="Times New Roman" panose="02020603050405020304" pitchFamily="18" charset="0"/>
                <a:cs typeface="Times New Roman" panose="02020603050405020304" pitchFamily="18" charset="0"/>
              </a:rPr>
              <a:t>Culture</a:t>
            </a:r>
            <a:r>
              <a:rPr lang="en-US" sz="2900" dirty="0">
                <a:latin typeface="Times New Roman" panose="02020603050405020304" pitchFamily="18" charset="0"/>
                <a:cs typeface="Times New Roman" panose="02020603050405020304" pitchFamily="18" charset="0"/>
              </a:rPr>
              <a:t> </a:t>
            </a:r>
            <a:r>
              <a:rPr lang="en-US" sz="2900" i="1" dirty="0">
                <a:latin typeface="Times New Roman" panose="02020603050405020304" pitchFamily="18" charset="0"/>
                <a:cs typeface="Times New Roman" panose="02020603050405020304" pitchFamily="18" charset="0"/>
              </a:rPr>
              <a:t>prior to </a:t>
            </a:r>
            <a:r>
              <a:rPr lang="en-US" sz="2900" b="1" dirty="0">
                <a:latin typeface="Times New Roman" panose="02020603050405020304" pitchFamily="18" charset="0"/>
                <a:cs typeface="Times New Roman" panose="02020603050405020304" pitchFamily="18" charset="0"/>
              </a:rPr>
              <a:t>Antibiotic</a:t>
            </a:r>
            <a:r>
              <a:rPr lang="en-US" sz="2900" dirty="0">
                <a:latin typeface="Times New Roman" panose="02020603050405020304" pitchFamily="18" charset="0"/>
                <a:cs typeface="Times New Roman" panose="02020603050405020304" pitchFamily="18" charset="0"/>
              </a:rPr>
              <a:t> (Abx) administration: </a:t>
            </a:r>
          </a:p>
          <a:p>
            <a:pPr lvl="1"/>
            <a:r>
              <a:rPr lang="en-US" sz="2500" dirty="0">
                <a:latin typeface="Times New Roman" panose="02020603050405020304" pitchFamily="18" charset="0"/>
                <a:cs typeface="Times New Roman" panose="02020603050405020304" pitchFamily="18" charset="0"/>
              </a:rPr>
              <a:t>Better identifies causative organism</a:t>
            </a:r>
          </a:p>
          <a:p>
            <a:pPr lvl="1"/>
            <a:r>
              <a:rPr lang="en-US" sz="2500" dirty="0">
                <a:latin typeface="Times New Roman" panose="02020603050405020304" pitchFamily="18" charset="0"/>
                <a:cs typeface="Times New Roman" panose="02020603050405020304" pitchFamily="18" charset="0"/>
              </a:rPr>
              <a:t>Part of Antimicrobial Stewardship: De-escalation of antimicrobial therapy, which help prevent drug resistant bacterial infections </a:t>
            </a:r>
            <a:r>
              <a:rPr lang="en-US" dirty="0">
                <a:latin typeface="Times New Roman" panose="02020603050405020304" pitchFamily="18" charset="0"/>
                <a:cs typeface="Times New Roman" panose="02020603050405020304" pitchFamily="18" charset="0"/>
              </a:rPr>
              <a:t>(MRSA, E. Coli, etc.)</a:t>
            </a:r>
          </a:p>
          <a:p>
            <a:r>
              <a:rPr lang="en-US" sz="2900" b="1" dirty="0">
                <a:latin typeface="Times New Roman" panose="02020603050405020304" pitchFamily="18" charset="0"/>
                <a:cs typeface="Times New Roman" panose="02020603050405020304" pitchFamily="18" charset="0"/>
              </a:rPr>
              <a:t>Broad Spectrum Abx: </a:t>
            </a:r>
          </a:p>
          <a:p>
            <a:pPr lvl="1"/>
            <a:r>
              <a:rPr lang="en-US" sz="2500" dirty="0">
                <a:latin typeface="Times New Roman" panose="02020603050405020304" pitchFamily="18" charset="0"/>
                <a:cs typeface="Times New Roman" panose="02020603050405020304" pitchFamily="18" charset="0"/>
              </a:rPr>
              <a:t>Most </a:t>
            </a:r>
            <a:r>
              <a:rPr lang="en-US" sz="2500" b="1" dirty="0">
                <a:solidFill>
                  <a:srgbClr val="FF3300"/>
                </a:solidFill>
                <a:latin typeface="Times New Roman" panose="02020603050405020304" pitchFamily="18" charset="0"/>
                <a:cs typeface="Times New Roman" panose="02020603050405020304" pitchFamily="18" charset="0"/>
              </a:rPr>
              <a:t>important</a:t>
            </a:r>
            <a:r>
              <a:rPr lang="en-US" sz="2500" dirty="0">
                <a:latin typeface="Times New Roman" panose="02020603050405020304" pitchFamily="18" charset="0"/>
                <a:cs typeface="Times New Roman" panose="02020603050405020304" pitchFamily="18" charset="0"/>
              </a:rPr>
              <a:t> facet of effective management of life-threatening infections </a:t>
            </a:r>
            <a:r>
              <a:rPr lang="en-US" dirty="0">
                <a:latin typeface="Times New Roman" panose="02020603050405020304" pitchFamily="18" charset="0"/>
                <a:cs typeface="Times New Roman" panose="02020603050405020304" pitchFamily="18" charset="0"/>
              </a:rPr>
              <a:t>(*Abx given &lt;1 hr proven to decrease mortality risk by 33%)</a:t>
            </a:r>
          </a:p>
          <a:p>
            <a:pPr lvl="1"/>
            <a:r>
              <a:rPr lang="en-US" sz="2500" dirty="0">
                <a:latin typeface="Times New Roman" panose="02020603050405020304" pitchFamily="18" charset="0"/>
                <a:cs typeface="Times New Roman" panose="02020603050405020304" pitchFamily="18" charset="0"/>
              </a:rPr>
              <a:t>Most </a:t>
            </a:r>
            <a:r>
              <a:rPr lang="en-US" sz="2500" b="1" dirty="0">
                <a:latin typeface="Times New Roman" panose="02020603050405020304" pitchFamily="18" charset="0"/>
                <a:cs typeface="Times New Roman" panose="02020603050405020304" pitchFamily="18" charset="0"/>
              </a:rPr>
              <a:t>common</a:t>
            </a:r>
            <a:r>
              <a:rPr lang="en-US" sz="2500" dirty="0">
                <a:latin typeface="Times New Roman" panose="02020603050405020304" pitchFamily="18" charset="0"/>
                <a:cs typeface="Times New Roman" panose="02020603050405020304" pitchFamily="18" charset="0"/>
              </a:rPr>
              <a:t> pathogens that cause septic shock are gram-negative, gram+ and mixed bacterial organisms</a:t>
            </a:r>
          </a:p>
          <a:p>
            <a:r>
              <a:rPr lang="en-US" sz="2900" b="1" dirty="0">
                <a:latin typeface="Times New Roman" panose="02020603050405020304" pitchFamily="18" charset="0"/>
                <a:cs typeface="Times New Roman" panose="02020603050405020304" pitchFamily="18" charset="0"/>
              </a:rPr>
              <a:t>IV Crystalloid Fluids </a:t>
            </a:r>
            <a:r>
              <a:rPr lang="en-US" dirty="0">
                <a:latin typeface="Times New Roman" panose="02020603050405020304" pitchFamily="18" charset="0"/>
                <a:cs typeface="Times New Roman" panose="02020603050405020304" pitchFamily="18" charset="0"/>
              </a:rPr>
              <a:t>[30mL/kg of NS/LR]</a:t>
            </a:r>
            <a:r>
              <a:rPr lang="en-US" b="1" dirty="0">
                <a:latin typeface="Times New Roman" panose="02020603050405020304" pitchFamily="18" charset="0"/>
                <a:cs typeface="Times New Roman" panose="02020603050405020304" pitchFamily="18" charset="0"/>
              </a:rPr>
              <a:t>: </a:t>
            </a:r>
          </a:p>
          <a:p>
            <a:pPr lvl="1"/>
            <a:r>
              <a:rPr lang="en-US" sz="2500" b="1" dirty="0">
                <a:latin typeface="Times New Roman" panose="02020603050405020304" pitchFamily="18" charset="0"/>
                <a:cs typeface="Times New Roman" panose="02020603050405020304" pitchFamily="18" charset="0"/>
              </a:rPr>
              <a:t>1</a:t>
            </a:r>
            <a:r>
              <a:rPr lang="en-US" sz="2500" b="1" baseline="30000" dirty="0">
                <a:latin typeface="Times New Roman" panose="02020603050405020304" pitchFamily="18" charset="0"/>
                <a:cs typeface="Times New Roman" panose="02020603050405020304" pitchFamily="18" charset="0"/>
              </a:rPr>
              <a:t>st</a:t>
            </a:r>
            <a:r>
              <a:rPr lang="en-US" sz="2500" b="1"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recommended approach to increase arterial BP in hypotensive patients </a:t>
            </a:r>
          </a:p>
          <a:p>
            <a:pPr lvl="1"/>
            <a:r>
              <a:rPr lang="en-US" sz="2500" dirty="0">
                <a:latin typeface="Times New Roman" panose="02020603050405020304" pitchFamily="18" charset="0"/>
                <a:cs typeface="Times New Roman" panose="02020603050405020304" pitchFamily="18" charset="0"/>
              </a:rPr>
              <a:t>Improves tissue perfusion by replacing intravascular fluid volume</a:t>
            </a:r>
          </a:p>
          <a:p>
            <a:r>
              <a:rPr lang="en-US" sz="2900" b="1" dirty="0">
                <a:latin typeface="Times New Roman" panose="02020603050405020304" pitchFamily="18" charset="0"/>
                <a:cs typeface="Times New Roman" panose="02020603050405020304" pitchFamily="18" charset="0"/>
              </a:rPr>
              <a:t>Blood Pressures</a:t>
            </a:r>
            <a:r>
              <a:rPr lang="en-US" sz="29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assessed in the “1 hr” following </a:t>
            </a:r>
            <a:r>
              <a:rPr lang="en-US" b="1" dirty="0">
                <a:latin typeface="Times New Roman" panose="02020603050405020304" pitchFamily="18" charset="0"/>
                <a:cs typeface="Times New Roman" panose="02020603050405020304" pitchFamily="18" charset="0"/>
              </a:rPr>
              <a:t>Fluids: </a:t>
            </a:r>
            <a:endParaRPr lang="en-US" sz="1600" dirty="0">
              <a:latin typeface="Times New Roman" panose="02020603050405020304" pitchFamily="18" charset="0"/>
              <a:cs typeface="Times New Roman" panose="02020603050405020304" pitchFamily="18" charset="0"/>
            </a:endParaRPr>
          </a:p>
          <a:p>
            <a:pPr lvl="1"/>
            <a:r>
              <a:rPr lang="en-US" sz="2500" dirty="0">
                <a:latin typeface="Times New Roman" panose="02020603050405020304" pitchFamily="18" charset="0"/>
                <a:cs typeface="Times New Roman" panose="02020603050405020304" pitchFamily="18" charset="0"/>
              </a:rPr>
              <a:t>Evaluates effectiveness of fluid resuscitation (challenge) </a:t>
            </a:r>
          </a:p>
          <a:p>
            <a:pPr lvl="1"/>
            <a:r>
              <a:rPr lang="en-US" sz="2500" dirty="0">
                <a:latin typeface="Times New Roman" panose="02020603050405020304" pitchFamily="18" charset="0"/>
                <a:cs typeface="Times New Roman" panose="02020603050405020304" pitchFamily="18" charset="0"/>
              </a:rPr>
              <a:t>Recommended to assess TWICE in the “1hr” following fluid completion</a:t>
            </a:r>
          </a:p>
          <a:p>
            <a:pPr lvl="2"/>
            <a:r>
              <a:rPr lang="en-US" sz="2300" dirty="0">
                <a:latin typeface="Times New Roman" panose="02020603050405020304" pitchFamily="18" charset="0"/>
                <a:cs typeface="Times New Roman" panose="02020603050405020304" pitchFamily="18" charset="0"/>
              </a:rPr>
              <a:t>To allow the </a:t>
            </a:r>
            <a:r>
              <a:rPr lang="en-US" sz="2300" b="1" i="1" u="sng" dirty="0">
                <a:latin typeface="Times New Roman" panose="02020603050405020304" pitchFamily="18" charset="0"/>
                <a:cs typeface="Times New Roman" panose="02020603050405020304" pitchFamily="18" charset="0"/>
              </a:rPr>
              <a:t>first</a:t>
            </a:r>
            <a:r>
              <a:rPr lang="en-US" sz="2300" dirty="0">
                <a:latin typeface="Times New Roman" panose="02020603050405020304" pitchFamily="18" charset="0"/>
                <a:cs typeface="Times New Roman" panose="02020603050405020304" pitchFamily="18" charset="0"/>
              </a:rPr>
              <a:t> acute stabilization of cardiac output and arterial pressure, due to cardiac output can initially increase despite minimal arterial pressure increase because of  decrease in systemic vascular resistance</a:t>
            </a:r>
          </a:p>
          <a:p>
            <a:r>
              <a:rPr lang="en-US" sz="2900" b="1" dirty="0">
                <a:latin typeface="Times New Roman" panose="02020603050405020304" pitchFamily="18" charset="0"/>
                <a:cs typeface="Times New Roman" panose="02020603050405020304" pitchFamily="18" charset="0"/>
              </a:rPr>
              <a:t>Persistent Hypotension</a:t>
            </a:r>
            <a:r>
              <a:rPr lang="en-US" dirty="0">
                <a:latin typeface="Times New Roman" panose="02020603050405020304" pitchFamily="18" charset="0"/>
                <a:cs typeface="Times New Roman" panose="02020603050405020304" pitchFamily="18" charset="0"/>
              </a:rPr>
              <a:t>, clinically evident by hypotension in the “1hr” following fluids, and </a:t>
            </a:r>
            <a:r>
              <a:rPr lang="en-US" b="1" u="sng" dirty="0">
                <a:latin typeface="Times New Roman" panose="02020603050405020304" pitchFamily="18" charset="0"/>
                <a:cs typeface="Times New Roman" panose="02020603050405020304" pitchFamily="18" charset="0"/>
              </a:rPr>
              <a:t>requires</a:t>
            </a:r>
            <a:r>
              <a:rPr lang="en-US" dirty="0">
                <a:latin typeface="Times New Roman" panose="02020603050405020304" pitchFamily="18" charset="0"/>
                <a:cs typeface="Times New Roman" panose="02020603050405020304" pitchFamily="18" charset="0"/>
              </a:rPr>
              <a:t> a Vasopressor</a:t>
            </a:r>
          </a:p>
          <a:p>
            <a:pPr lvl="1"/>
            <a:r>
              <a:rPr lang="en-US" sz="2500" dirty="0">
                <a:latin typeface="Times New Roman" panose="02020603050405020304" pitchFamily="18" charset="0"/>
                <a:cs typeface="Times New Roman" panose="02020603050405020304" pitchFamily="18" charset="0"/>
              </a:rPr>
              <a:t>Vasopressors are </a:t>
            </a:r>
            <a:r>
              <a:rPr lang="en-US" sz="2500" i="1" dirty="0">
                <a:latin typeface="Times New Roman" panose="02020603050405020304" pitchFamily="18" charset="0"/>
                <a:cs typeface="Times New Roman" panose="02020603050405020304" pitchFamily="18" charset="0"/>
              </a:rPr>
              <a:t>recommended</a:t>
            </a:r>
            <a:r>
              <a:rPr lang="en-US" sz="2500" dirty="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AFTER</a:t>
            </a:r>
            <a:r>
              <a:rPr lang="en-US" sz="2500" dirty="0">
                <a:latin typeface="Times New Roman" panose="02020603050405020304" pitchFamily="18" charset="0"/>
                <a:cs typeface="Times New Roman" panose="02020603050405020304" pitchFamily="18" charset="0"/>
              </a:rPr>
              <a:t> attempting fluid resuscitation  </a:t>
            </a:r>
          </a:p>
          <a:p>
            <a:pPr lvl="1"/>
            <a:r>
              <a:rPr lang="en-US" sz="2500" dirty="0">
                <a:latin typeface="Times New Roman" panose="02020603050405020304" pitchFamily="18" charset="0"/>
                <a:cs typeface="Times New Roman" panose="02020603050405020304" pitchFamily="18" charset="0"/>
              </a:rPr>
              <a:t>Vasopressor </a:t>
            </a:r>
            <a:r>
              <a:rPr lang="en-US" sz="2500" b="1" dirty="0">
                <a:latin typeface="Times New Roman" panose="02020603050405020304" pitchFamily="18" charset="0"/>
                <a:cs typeface="Times New Roman" panose="02020603050405020304" pitchFamily="18" charset="0"/>
              </a:rPr>
              <a:t>adverse</a:t>
            </a:r>
            <a:r>
              <a:rPr lang="en-US" sz="2500" dirty="0">
                <a:latin typeface="Times New Roman" panose="02020603050405020304" pitchFamily="18" charset="0"/>
                <a:cs typeface="Times New Roman" panose="02020603050405020304" pitchFamily="18" charset="0"/>
              </a:rPr>
              <a:t> reactions </a:t>
            </a:r>
            <a:r>
              <a:rPr lang="en-US" dirty="0">
                <a:latin typeface="Times New Roman" panose="02020603050405020304" pitchFamily="18" charset="0"/>
                <a:cs typeface="Times New Roman" panose="02020603050405020304" pitchFamily="18" charset="0"/>
              </a:rPr>
              <a:t>include ventricular arrhythmias, </a:t>
            </a:r>
            <a:r>
              <a:rPr lang="en-US" b="1" dirty="0">
                <a:latin typeface="Times New Roman" panose="02020603050405020304" pitchFamily="18" charset="0"/>
                <a:cs typeface="Times New Roman" panose="02020603050405020304" pitchFamily="18" charset="0"/>
              </a:rPr>
              <a:t>tachycardia</a:t>
            </a:r>
            <a:r>
              <a:rPr lang="en-US" dirty="0">
                <a:latin typeface="Times New Roman" panose="02020603050405020304" pitchFamily="18" charset="0"/>
                <a:cs typeface="Times New Roman" panose="02020603050405020304" pitchFamily="18" charset="0"/>
              </a:rPr>
              <a:t>, angina, palpitations, cardiac conduction abnormalities, widened QRS complex, </a:t>
            </a:r>
            <a:r>
              <a:rPr lang="en-US" b="1" dirty="0">
                <a:latin typeface="Times New Roman" panose="02020603050405020304" pitchFamily="18" charset="0"/>
                <a:cs typeface="Times New Roman" panose="02020603050405020304" pitchFamily="18" charset="0"/>
              </a:rPr>
              <a:t>bradycardia</a:t>
            </a:r>
            <a:r>
              <a:rPr lang="en-US" dirty="0">
                <a:latin typeface="Times New Roman" panose="02020603050405020304" pitchFamily="18" charset="0"/>
                <a:cs typeface="Times New Roman" panose="02020603050405020304" pitchFamily="18" charset="0"/>
              </a:rPr>
              <a:t>, hypotension, hypertension, vasoconstriction, headache, anxiety, </a:t>
            </a:r>
            <a:r>
              <a:rPr lang="en-US" b="1" dirty="0">
                <a:latin typeface="Times New Roman" panose="02020603050405020304" pitchFamily="18" charset="0"/>
                <a:cs typeface="Times New Roman" panose="02020603050405020304" pitchFamily="18" charset="0"/>
              </a:rPr>
              <a:t>azotemia</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kidney damage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dyspnea </a:t>
            </a:r>
            <a:r>
              <a:rPr lang="en-US" dirty="0">
                <a:latin typeface="Times New Roman" panose="02020603050405020304" pitchFamily="18" charset="0"/>
                <a:cs typeface="Times New Roman" panose="02020603050405020304" pitchFamily="18" charset="0"/>
              </a:rPr>
              <a:t>(SOB), </a:t>
            </a:r>
            <a:r>
              <a:rPr lang="en-US" b="1" dirty="0">
                <a:latin typeface="Times New Roman" panose="02020603050405020304" pitchFamily="18" charset="0"/>
                <a:cs typeface="Times New Roman" panose="02020603050405020304" pitchFamily="18" charset="0"/>
              </a:rPr>
              <a:t>phlebitis</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vein inflammation</a:t>
            </a:r>
            <a:r>
              <a:rPr lang="en-US" dirty="0">
                <a:latin typeface="Times New Roman" panose="02020603050405020304" pitchFamily="18" charset="0"/>
                <a:cs typeface="Times New Roman" panose="02020603050405020304" pitchFamily="18" charset="0"/>
              </a:rPr>
              <a:t>), peripheral </a:t>
            </a:r>
            <a:r>
              <a:rPr lang="en-US" b="1" dirty="0">
                <a:latin typeface="Times New Roman" panose="02020603050405020304" pitchFamily="18" charset="0"/>
                <a:cs typeface="Times New Roman" panose="02020603050405020304" pitchFamily="18" charset="0"/>
              </a:rPr>
              <a:t>cyanosis</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gangrene</a:t>
            </a:r>
            <a:r>
              <a:rPr lang="en-US" dirty="0">
                <a:latin typeface="Times New Roman" panose="02020603050405020304" pitchFamily="18" charset="0"/>
                <a:cs typeface="Times New Roman" panose="02020603050405020304" pitchFamily="18" charset="0"/>
              </a:rPr>
              <a:t> of the extremities (risk for digital necrosis requiring amputation)   </a:t>
            </a:r>
          </a:p>
          <a:p>
            <a:r>
              <a:rPr lang="en-US" sz="2900" b="1" dirty="0">
                <a:latin typeface="Times New Roman" panose="02020603050405020304" pitchFamily="18" charset="0"/>
                <a:cs typeface="Times New Roman" panose="02020603050405020304" pitchFamily="18" charset="0"/>
              </a:rPr>
              <a:t>Documentation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Hospital’s self reporting of compliance in early recognition &amp; treatment of Septic patients</a:t>
            </a:r>
          </a:p>
        </p:txBody>
      </p:sp>
    </p:spTree>
    <p:extLst>
      <p:ext uri="{BB962C8B-B14F-4D97-AF65-F5344CB8AC3E}">
        <p14:creationId xmlns:p14="http://schemas.microsoft.com/office/powerpoint/2010/main" val="2626716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76744"/>
          </a:xfrm>
        </p:spPr>
        <p:txBody>
          <a:bodyPr/>
          <a:lstStyle/>
          <a:p>
            <a:pPr algn="ctr"/>
            <a:r>
              <a:rPr lang="en-US" i="1" dirty="0">
                <a:latin typeface="Times New Roman" panose="02020603050405020304" pitchFamily="18" charset="0"/>
                <a:ea typeface="Yu Gothic UI" panose="020B0500000000000000" pitchFamily="34" charset="-128"/>
                <a:cs typeface="Times New Roman" panose="02020603050405020304" pitchFamily="18" charset="0"/>
              </a:rPr>
              <a:t>Ischemic</a:t>
            </a:r>
            <a:r>
              <a:rPr lang="en-US" b="1" dirty="0">
                <a:solidFill>
                  <a:srgbClr val="7030A0"/>
                </a:solidFill>
                <a:latin typeface="Times New Roman" panose="02020603050405020304" pitchFamily="18" charset="0"/>
                <a:ea typeface="Yu Gothic UI" panose="020B0500000000000000" pitchFamily="34" charset="-128"/>
                <a:cs typeface="Times New Roman" panose="02020603050405020304" pitchFamily="18" charset="0"/>
              </a:rPr>
              <a:t> STK</a:t>
            </a:r>
            <a:r>
              <a:rPr lang="en-US" dirty="0">
                <a:solidFill>
                  <a:srgbClr val="7030A0"/>
                </a:solidFill>
                <a:latin typeface="Times New Roman" panose="02020603050405020304" pitchFamily="18" charset="0"/>
                <a:ea typeface="Yu Gothic UI" panose="020B0500000000000000" pitchFamily="34" charset="-128"/>
                <a:cs typeface="Times New Roman" panose="02020603050405020304" pitchFamily="18" charset="0"/>
              </a:rPr>
              <a:t> </a:t>
            </a:r>
            <a:r>
              <a:rPr lang="en-US" dirty="0">
                <a:latin typeface="Times New Roman" panose="02020603050405020304" pitchFamily="18" charset="0"/>
                <a:ea typeface="Yu Gothic UI" panose="020B0500000000000000" pitchFamily="34" charset="-128"/>
                <a:cs typeface="Times New Roman" panose="02020603050405020304" pitchFamily="18" charset="0"/>
              </a:rPr>
              <a:t>&amp; </a:t>
            </a:r>
            <a:r>
              <a:rPr lang="en-US" b="1" dirty="0">
                <a:solidFill>
                  <a:srgbClr val="FF0000"/>
                </a:solidFill>
                <a:latin typeface="Times New Roman" panose="02020603050405020304" pitchFamily="18" charset="0"/>
                <a:ea typeface="Yu Gothic UI" panose="020B0500000000000000" pitchFamily="34" charset="-128"/>
                <a:cs typeface="Times New Roman" panose="02020603050405020304" pitchFamily="18" charset="0"/>
              </a:rPr>
              <a:t>Antithrombotic</a:t>
            </a:r>
            <a:r>
              <a:rPr lang="en-US" sz="3600" dirty="0">
                <a:latin typeface="Times New Roman" panose="02020603050405020304" pitchFamily="18" charset="0"/>
                <a:ea typeface="Yu Gothic UI" panose="020B0500000000000000" pitchFamily="34" charset="-128"/>
                <a:cs typeface="Times New Roman" panose="02020603050405020304" pitchFamily="18" charset="0"/>
              </a:rPr>
              <a:t>(</a:t>
            </a:r>
            <a:r>
              <a:rPr lang="en-US" sz="4000" dirty="0">
                <a:latin typeface="Times New Roman" panose="02020603050405020304" pitchFamily="18" charset="0"/>
                <a:ea typeface="Yu Gothic UI" panose="020B0500000000000000" pitchFamily="34" charset="-128"/>
                <a:cs typeface="Times New Roman" panose="02020603050405020304" pitchFamily="18" charset="0"/>
              </a:rPr>
              <a:t>s</a:t>
            </a:r>
            <a:r>
              <a:rPr lang="en-US" sz="3600" dirty="0">
                <a:latin typeface="Times New Roman" panose="02020603050405020304" pitchFamily="18" charset="0"/>
                <a:ea typeface="Yu Gothic UI" panose="020B0500000000000000" pitchFamily="34" charset="-128"/>
                <a:cs typeface="Times New Roman" panose="02020603050405020304" pitchFamily="18" charset="0"/>
              </a:rPr>
              <a:t>)</a:t>
            </a:r>
            <a:endParaRPr lang="en-US" sz="3600" dirty="0">
              <a:latin typeface="C39HrP24DhTt" pitchFamily="2" charset="0"/>
              <a:ea typeface="Yu Gothic UI" panose="020B0500000000000000" pitchFamily="34" charset="-128"/>
            </a:endParaRPr>
          </a:p>
        </p:txBody>
      </p:sp>
      <p:sp>
        <p:nvSpPr>
          <p:cNvPr id="3" name="Content Placeholder 2"/>
          <p:cNvSpPr>
            <a:spLocks noGrp="1"/>
          </p:cNvSpPr>
          <p:nvPr>
            <p:ph idx="1"/>
          </p:nvPr>
        </p:nvSpPr>
        <p:spPr>
          <a:xfrm>
            <a:off x="0" y="891251"/>
            <a:ext cx="12192000" cy="5966749"/>
          </a:xfrm>
        </p:spPr>
        <p:txBody>
          <a:bodyPr bIns="0">
            <a:normAutofit/>
          </a:bodyPr>
          <a:lstStyle/>
          <a:p>
            <a:r>
              <a:rPr lang="en-US" sz="2000" b="1" u="sng" dirty="0">
                <a:latin typeface="Times New Roman" panose="02020603050405020304" pitchFamily="18" charset="0"/>
                <a:cs typeface="Times New Roman" panose="02020603050405020304" pitchFamily="18" charset="0"/>
              </a:rPr>
              <a:t>ATHEROTHROMBOTIC</a:t>
            </a:r>
            <a:r>
              <a:rPr lang="en-US" sz="2000" b="1" dirty="0">
                <a:latin typeface="Times New Roman" panose="02020603050405020304" pitchFamily="18" charset="0"/>
                <a:cs typeface="Times New Roman" panose="02020603050405020304" pitchFamily="18" charset="0"/>
              </a:rPr>
              <a:t> stroke </a:t>
            </a:r>
            <a:r>
              <a:rPr lang="en-US" sz="2000" dirty="0">
                <a:latin typeface="Times New Roman" panose="02020603050405020304" pitchFamily="18" charset="0"/>
                <a:cs typeface="Times New Roman" panose="02020603050405020304" pitchFamily="18" charset="0"/>
              </a:rPr>
              <a:t>is the </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most common</a:t>
            </a:r>
            <a:r>
              <a:rPr lang="en-US" sz="20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Occurs when a blood clot forms on an atherosclerotic </a:t>
            </a:r>
            <a:r>
              <a:rPr lang="en-US" sz="1600" i="1" dirty="0">
                <a:latin typeface="Times New Roman" panose="02020603050405020304" pitchFamily="18" charset="0"/>
                <a:cs typeface="Times New Roman" panose="02020603050405020304" pitchFamily="18" charset="0"/>
              </a:rPr>
              <a:t>(i.e. fat, cholesterol) </a:t>
            </a:r>
            <a:r>
              <a:rPr lang="en-US" sz="1600" dirty="0">
                <a:latin typeface="Times New Roman" panose="02020603050405020304" pitchFamily="18" charset="0"/>
                <a:cs typeface="Times New Roman" panose="02020603050405020304" pitchFamily="18" charset="0"/>
              </a:rPr>
              <a:t>plaque within a blood vessel in the brain and blocks blood flow to that part of the brain.</a:t>
            </a:r>
          </a:p>
          <a:p>
            <a:r>
              <a:rPr lang="en-US" sz="2000" b="1" u="sng" dirty="0">
                <a:latin typeface="Times New Roman" panose="02020603050405020304" pitchFamily="18" charset="0"/>
                <a:cs typeface="Times New Roman" panose="02020603050405020304" pitchFamily="18" charset="0"/>
              </a:rPr>
              <a:t>Cerebral embolism</a:t>
            </a:r>
            <a:r>
              <a:rPr lang="en-US" sz="20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happens when a wandering clot, or some other particle, called an embolus, is carried by the bloodstream. It lodges in an artery leading to or in the brain and blocks the flow of blood. The embolism could be due to a piece of clot or plaque that broke off from an atherosclerotic plaque –</a:t>
            </a:r>
            <a:r>
              <a:rPr lang="en-US" sz="1600" b="1" u="sng" dirty="0">
                <a:latin typeface="Times New Roman" panose="02020603050405020304" pitchFamily="18" charset="0"/>
                <a:cs typeface="Times New Roman" panose="02020603050405020304" pitchFamily="18" charset="0"/>
              </a:rPr>
              <a:t>but</a:t>
            </a:r>
            <a:r>
              <a:rPr lang="en-US" sz="1600" dirty="0">
                <a:latin typeface="Times New Roman" panose="02020603050405020304" pitchFamily="18" charset="0"/>
                <a:cs typeface="Times New Roman" panose="02020603050405020304" pitchFamily="18" charset="0"/>
              </a:rPr>
              <a:t> – </a:t>
            </a:r>
            <a:r>
              <a:rPr lang="en-US" sz="1600" b="1" dirty="0">
                <a:latin typeface="Times New Roman" panose="02020603050405020304" pitchFamily="18" charset="0"/>
                <a:cs typeface="Times New Roman" panose="02020603050405020304" pitchFamily="18" charset="0"/>
              </a:rPr>
              <a:t>most embolic strokes are due to blood clots that form in people with Afib and enter the bloodstream. </a:t>
            </a:r>
          </a:p>
          <a:p>
            <a:pPr marL="0" indent="0">
              <a:buNone/>
            </a:pPr>
            <a:r>
              <a:rPr lang="en-US" sz="2400" dirty="0">
                <a:latin typeface="Times New Roman" panose="02020603050405020304" pitchFamily="18" charset="0"/>
                <a:cs typeface="Times New Roman" panose="02020603050405020304" pitchFamily="18" charset="0"/>
              </a:rPr>
              <a:t>There are </a:t>
            </a:r>
            <a:r>
              <a:rPr lang="en-US" sz="2400" b="1" dirty="0">
                <a:latin typeface="Times New Roman" panose="02020603050405020304" pitchFamily="18" charset="0"/>
                <a:cs typeface="Times New Roman" panose="02020603050405020304" pitchFamily="18" charset="0"/>
              </a:rPr>
              <a:t>x2</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Antithrombotic</a:t>
            </a:r>
            <a:r>
              <a:rPr lang="en-US" sz="2400" dirty="0">
                <a:latin typeface="Times New Roman" panose="02020603050405020304" pitchFamily="18" charset="0"/>
                <a:cs typeface="Times New Roman" panose="02020603050405020304" pitchFamily="18" charset="0"/>
              </a:rPr>
              <a:t> Drug Classes </a:t>
            </a:r>
            <a:r>
              <a:rPr lang="en-US" sz="1600"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blood</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thinning</a:t>
            </a:r>
            <a:r>
              <a:rPr lang="en-US" sz="1600" dirty="0">
                <a:latin typeface="Times New Roman" panose="02020603050405020304" pitchFamily="18" charset="0"/>
                <a:cs typeface="Times New Roman" panose="02020603050405020304" pitchFamily="18" charset="0"/>
              </a:rPr>
              <a:t>): </a:t>
            </a:r>
          </a:p>
          <a:p>
            <a:pPr lvl="1">
              <a:lnSpc>
                <a:spcPct val="100000"/>
              </a:lnSpc>
              <a:spcBef>
                <a:spcPts val="0"/>
              </a:spcBef>
            </a:pPr>
            <a:r>
              <a:rPr lang="en-US" sz="1800" b="1" u="sng" dirty="0">
                <a:latin typeface="Times New Roman" panose="02020603050405020304" pitchFamily="18" charset="0"/>
                <a:cs typeface="Times New Roman" panose="02020603050405020304" pitchFamily="18" charset="0"/>
              </a:rPr>
              <a:t>Antiplatelet</a:t>
            </a:r>
            <a:r>
              <a:rPr lang="en-US" sz="18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prevent platelets from clumping and also prevent clots </a:t>
            </a:r>
          </a:p>
          <a:p>
            <a:pPr marL="457200" lvl="1" indent="0">
              <a:lnSpc>
                <a:spcPct val="100000"/>
              </a:lnSpc>
              <a:spcBef>
                <a:spcPts val="0"/>
              </a:spcBef>
              <a:buNone/>
            </a:pPr>
            <a:r>
              <a:rPr lang="en-US" sz="1700" dirty="0">
                <a:latin typeface="Times New Roman" panose="02020603050405020304" pitchFamily="18" charset="0"/>
                <a:cs typeface="Times New Roman" panose="02020603050405020304" pitchFamily="18" charset="0"/>
              </a:rPr>
              <a:t>                            from forming and growing</a:t>
            </a:r>
          </a:p>
          <a:p>
            <a:pPr lvl="2">
              <a:lnSpc>
                <a:spcPct val="100000"/>
              </a:lnSpc>
              <a:spcBef>
                <a:spcPts val="0"/>
              </a:spcBef>
            </a:pPr>
            <a:r>
              <a:rPr lang="en-US" sz="1400" b="1" dirty="0">
                <a:latin typeface="Times New Roman" panose="02020603050405020304" pitchFamily="18" charset="0"/>
                <a:cs typeface="Times New Roman" panose="02020603050405020304" pitchFamily="18" charset="0"/>
              </a:rPr>
              <a:t>Platelets</a:t>
            </a:r>
            <a:r>
              <a:rPr lang="en-US" sz="1400" dirty="0">
                <a:latin typeface="Times New Roman" panose="02020603050405020304" pitchFamily="18" charset="0"/>
                <a:cs typeface="Times New Roman" panose="02020603050405020304" pitchFamily="18" charset="0"/>
              </a:rPr>
              <a:t> stick to bumpy surfaces inside arteries; if the inner lining of the artery</a:t>
            </a:r>
          </a:p>
          <a:p>
            <a:pPr marL="914400" lvl="2" indent="0">
              <a:lnSpc>
                <a:spcPct val="100000"/>
              </a:lnSpc>
              <a:spcBef>
                <a:spcPts val="0"/>
              </a:spcBef>
              <a:buNone/>
            </a:pPr>
            <a:r>
              <a:rPr lang="en-US" sz="1400" dirty="0">
                <a:latin typeface="Times New Roman" panose="02020603050405020304" pitchFamily="18" charset="0"/>
                <a:cs typeface="Times New Roman" panose="02020603050405020304" pitchFamily="18" charset="0"/>
              </a:rPr>
              <a:t>     is normal, platelets do </a:t>
            </a:r>
            <a:r>
              <a:rPr lang="en-US" sz="1400" b="1" dirty="0">
                <a:latin typeface="Times New Roman" panose="02020603050405020304" pitchFamily="18" charset="0"/>
                <a:cs typeface="Times New Roman" panose="02020603050405020304" pitchFamily="18" charset="0"/>
              </a:rPr>
              <a:t>NOT</a:t>
            </a:r>
            <a:r>
              <a:rPr lang="en-US" sz="1400" dirty="0">
                <a:latin typeface="Times New Roman" panose="02020603050405020304" pitchFamily="18" charset="0"/>
                <a:cs typeface="Times New Roman" panose="02020603050405020304" pitchFamily="18" charset="0"/>
              </a:rPr>
              <a:t> cause thrombus formation</a:t>
            </a:r>
          </a:p>
          <a:p>
            <a:pPr lvl="1">
              <a:lnSpc>
                <a:spcPct val="100000"/>
              </a:lnSpc>
              <a:spcBef>
                <a:spcPts val="0"/>
              </a:spcBef>
            </a:pPr>
            <a:r>
              <a:rPr lang="en-US" sz="1800" b="1" u="sng" dirty="0">
                <a:latin typeface="Times New Roman" panose="02020603050405020304" pitchFamily="18" charset="0"/>
                <a:cs typeface="Times New Roman" panose="02020603050405020304" pitchFamily="18" charset="0"/>
              </a:rPr>
              <a:t>Anticoagulant</a:t>
            </a:r>
            <a:r>
              <a:rPr lang="en-US" sz="13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slow down clotting, thereby reducing </a:t>
            </a:r>
            <a:r>
              <a:rPr lang="en-US" sz="1600" b="1" dirty="0">
                <a:latin typeface="Times New Roman" panose="02020603050405020304" pitchFamily="18" charset="0"/>
                <a:cs typeface="Times New Roman" panose="02020603050405020304" pitchFamily="18" charset="0"/>
              </a:rPr>
              <a:t>fibrin</a:t>
            </a:r>
            <a:r>
              <a:rPr lang="en-US" sz="1600" dirty="0">
                <a:latin typeface="Times New Roman" panose="02020603050405020304" pitchFamily="18" charset="0"/>
                <a:cs typeface="Times New Roman" panose="02020603050405020304" pitchFamily="18" charset="0"/>
              </a:rPr>
              <a:t> formation </a:t>
            </a:r>
          </a:p>
          <a:p>
            <a:pPr marL="457200" lvl="1" indent="0">
              <a:lnSpc>
                <a:spcPct val="100000"/>
              </a:lnSpc>
              <a:spcBef>
                <a:spcPts val="0"/>
              </a:spcBef>
              <a:buNone/>
            </a:pPr>
            <a:r>
              <a:rPr lang="en-US" sz="1600" dirty="0">
                <a:latin typeface="Times New Roman" panose="02020603050405020304" pitchFamily="18" charset="0"/>
                <a:cs typeface="Times New Roman" panose="02020603050405020304" pitchFamily="18" charset="0"/>
              </a:rPr>
              <a:t>     and preventing clots from forming and growing</a:t>
            </a:r>
          </a:p>
          <a:p>
            <a:pPr lvl="2">
              <a:lnSpc>
                <a:spcPct val="100000"/>
              </a:lnSpc>
              <a:spcBef>
                <a:spcPts val="0"/>
              </a:spcBef>
            </a:pPr>
            <a:r>
              <a:rPr lang="en-US" sz="1400" b="1" dirty="0">
                <a:latin typeface="Times New Roman" panose="02020603050405020304" pitchFamily="18" charset="0"/>
                <a:cs typeface="Times New Roman" panose="02020603050405020304" pitchFamily="18" charset="0"/>
              </a:rPr>
              <a:t>Clotting</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factor</a:t>
            </a:r>
            <a:r>
              <a:rPr lang="en-US" sz="1400" dirty="0">
                <a:latin typeface="Times New Roman" panose="02020603050405020304" pitchFamily="18" charset="0"/>
                <a:cs typeface="Times New Roman" panose="02020603050405020304" pitchFamily="18" charset="0"/>
              </a:rPr>
              <a:t> exist in balance with natural blood thinners and clumps when </a:t>
            </a:r>
          </a:p>
          <a:p>
            <a:pPr marL="914400" lvl="2" indent="0">
              <a:lnSpc>
                <a:spcPct val="100000"/>
              </a:lnSpc>
              <a:spcBef>
                <a:spcPts val="0"/>
              </a:spcBef>
              <a:buNone/>
            </a:pPr>
            <a:r>
              <a:rPr lang="en-US" sz="1400" dirty="0">
                <a:latin typeface="Times New Roman" panose="02020603050405020304" pitchFamily="18" charset="0"/>
                <a:cs typeface="Times New Roman" panose="02020603050405020304" pitchFamily="18" charset="0"/>
              </a:rPr>
              <a:t>     blood is </a:t>
            </a:r>
            <a:r>
              <a:rPr lang="en-US" sz="1400" i="1" dirty="0">
                <a:latin typeface="Times New Roman" panose="02020603050405020304" pitchFamily="18" charset="0"/>
                <a:cs typeface="Times New Roman" panose="02020603050405020304" pitchFamily="18" charset="0"/>
              </a:rPr>
              <a:t>stagnant</a:t>
            </a:r>
            <a:r>
              <a:rPr lang="en-US" sz="1400" dirty="0">
                <a:latin typeface="Times New Roman" panose="02020603050405020304" pitchFamily="18" charset="0"/>
                <a:cs typeface="Times New Roman" panose="02020603050405020304" pitchFamily="18" charset="0"/>
              </a:rPr>
              <a:t> </a:t>
            </a:r>
            <a:r>
              <a:rPr lang="en-US" sz="1400" b="1" u="sng" dirty="0">
                <a:latin typeface="Times New Roman" panose="02020603050405020304" pitchFamily="18" charset="0"/>
                <a:cs typeface="Times New Roman" panose="02020603050405020304" pitchFamily="18" charset="0"/>
              </a:rPr>
              <a:t>or</a:t>
            </a:r>
            <a:r>
              <a:rPr lang="en-US" sz="1400" dirty="0">
                <a:latin typeface="Times New Roman" panose="02020603050405020304" pitchFamily="18" charset="0"/>
                <a:cs typeface="Times New Roman" panose="02020603050405020304" pitchFamily="18" charset="0"/>
              </a:rPr>
              <a:t> when </a:t>
            </a:r>
            <a:r>
              <a:rPr lang="en-US" sz="1400" i="1" dirty="0">
                <a:latin typeface="Times New Roman" panose="02020603050405020304" pitchFamily="18" charset="0"/>
                <a:cs typeface="Times New Roman" panose="02020603050405020304" pitchFamily="18" charset="0"/>
              </a:rPr>
              <a:t>unopposed</a:t>
            </a:r>
            <a:r>
              <a:rPr lang="en-US" sz="1400" dirty="0">
                <a:latin typeface="Times New Roman" panose="02020603050405020304" pitchFamily="18" charset="0"/>
                <a:cs typeface="Times New Roman" panose="02020603050405020304" pitchFamily="18" charset="0"/>
              </a:rPr>
              <a:t> by natural blood thinners </a:t>
            </a:r>
          </a:p>
          <a:p>
            <a:r>
              <a:rPr lang="en-US" sz="2000" b="1" dirty="0">
                <a:latin typeface="Times New Roman" panose="02020603050405020304" pitchFamily="18" charset="0"/>
                <a:cs typeface="Times New Roman" panose="02020603050405020304" pitchFamily="18" charset="0"/>
              </a:rPr>
              <a:t>RECURRENT</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Strokes</a:t>
            </a:r>
            <a:r>
              <a:rPr lang="en-US" sz="2000" dirty="0">
                <a:latin typeface="Times New Roman" panose="02020603050405020304" pitchFamily="18" charset="0"/>
                <a:cs typeface="Times New Roman" panose="02020603050405020304" pitchFamily="18" charset="0"/>
              </a:rPr>
              <a:t> make up </a:t>
            </a:r>
            <a:r>
              <a:rPr lang="en-US" sz="2000" b="1" dirty="0">
                <a:latin typeface="Times New Roman" panose="02020603050405020304" pitchFamily="18" charset="0"/>
                <a:cs typeface="Times New Roman" panose="02020603050405020304" pitchFamily="18" charset="0"/>
              </a:rPr>
              <a:t>30</a:t>
            </a:r>
            <a:r>
              <a:rPr lang="en-US" sz="2000" dirty="0">
                <a:latin typeface="Times New Roman" panose="02020603050405020304" pitchFamily="18" charset="0"/>
                <a:cs typeface="Times New Roman" panose="02020603050405020304" pitchFamily="18" charset="0"/>
              </a:rPr>
              <a:t>% of strokes that occur</a:t>
            </a:r>
            <a:r>
              <a:rPr lang="en-US" sz="2400" dirty="0">
                <a:latin typeface="Times New Roman" panose="02020603050405020304" pitchFamily="18" charset="0"/>
                <a:cs typeface="Times New Roman" panose="02020603050405020304" pitchFamily="18" charset="0"/>
              </a:rPr>
              <a:t> </a:t>
            </a:r>
          </a:p>
          <a:p>
            <a:pPr lvl="1">
              <a:buClr>
                <a:schemeClr val="tx1"/>
              </a:buClr>
            </a:pPr>
            <a:r>
              <a:rPr lang="en-US" sz="1200" dirty="0">
                <a:solidFill>
                  <a:srgbClr val="C00000"/>
                </a:solidFill>
                <a:latin typeface="Times New Roman" panose="02020603050405020304" pitchFamily="18" charset="0"/>
                <a:cs typeface="Times New Roman" panose="02020603050405020304" pitchFamily="18" charset="0"/>
              </a:rPr>
              <a:t>With </a:t>
            </a:r>
            <a:r>
              <a:rPr lang="en-US" sz="1200" b="1" dirty="0">
                <a:solidFill>
                  <a:srgbClr val="C00000"/>
                </a:solidFill>
                <a:latin typeface="Times New Roman" panose="02020603050405020304" pitchFamily="18" charset="0"/>
                <a:cs typeface="Times New Roman" panose="02020603050405020304" pitchFamily="18" charset="0"/>
              </a:rPr>
              <a:t>50</a:t>
            </a:r>
            <a:r>
              <a:rPr lang="en-US" sz="1200" dirty="0">
                <a:solidFill>
                  <a:srgbClr val="C00000"/>
                </a:solidFill>
                <a:latin typeface="Times New Roman" panose="02020603050405020304" pitchFamily="18" charset="0"/>
                <a:cs typeface="Times New Roman" panose="02020603050405020304" pitchFamily="18" charset="0"/>
              </a:rPr>
              <a:t>% occurring </a:t>
            </a:r>
            <a:r>
              <a:rPr lang="en-US" sz="1200" b="1" u="sng" dirty="0">
                <a:solidFill>
                  <a:srgbClr val="C00000"/>
                </a:solidFill>
                <a:latin typeface="Times New Roman" panose="02020603050405020304" pitchFamily="18" charset="0"/>
                <a:cs typeface="Times New Roman" panose="02020603050405020304" pitchFamily="18" charset="0"/>
              </a:rPr>
              <a:t>within</a:t>
            </a:r>
            <a:r>
              <a:rPr lang="en-US" sz="1200" dirty="0">
                <a:solidFill>
                  <a:srgbClr val="C00000"/>
                </a:solidFill>
                <a:latin typeface="Times New Roman" panose="02020603050405020304" pitchFamily="18" charset="0"/>
                <a:cs typeface="Times New Roman" panose="02020603050405020304" pitchFamily="18" charset="0"/>
              </a:rPr>
              <a:t> 48 hours of the initial one </a:t>
            </a:r>
          </a:p>
          <a:p>
            <a:pPr lvl="1"/>
            <a:r>
              <a:rPr lang="en-US" sz="1400" dirty="0">
                <a:latin typeface="Times New Roman" panose="02020603050405020304" pitchFamily="18" charset="0"/>
                <a:cs typeface="Times New Roman" panose="02020603050405020304" pitchFamily="18" charset="0"/>
              </a:rPr>
              <a:t>A </a:t>
            </a:r>
            <a:r>
              <a:rPr lang="en-US" sz="1400" b="1" dirty="0">
                <a:latin typeface="Times New Roman" panose="02020603050405020304" pitchFamily="18" charset="0"/>
                <a:cs typeface="Times New Roman" panose="02020603050405020304" pitchFamily="18" charset="0"/>
              </a:rPr>
              <a:t>TIA</a:t>
            </a:r>
            <a:r>
              <a:rPr lang="en-US" sz="1400" dirty="0">
                <a:latin typeface="Times New Roman" panose="02020603050405020304" pitchFamily="18" charset="0"/>
                <a:cs typeface="Times New Roman" panose="02020603050405020304" pitchFamily="18" charset="0"/>
              </a:rPr>
              <a:t> is on of the strongest predictors &amp; accounts for 10-20% of strokes </a:t>
            </a:r>
            <a:r>
              <a:rPr lang="en-US" sz="1300" dirty="0">
                <a:solidFill>
                  <a:srgbClr val="FF0000"/>
                </a:solidFill>
                <a:latin typeface="Times New Roman" panose="02020603050405020304" pitchFamily="18" charset="0"/>
                <a:cs typeface="Times New Roman" panose="02020603050405020304" pitchFamily="18" charset="0"/>
              </a:rPr>
              <a:t>*42% of all strokes during the 30 days after a 1</a:t>
            </a:r>
            <a:r>
              <a:rPr lang="en-US" sz="1300" baseline="30000" dirty="0">
                <a:solidFill>
                  <a:srgbClr val="FF0000"/>
                </a:solidFill>
                <a:latin typeface="Times New Roman" panose="02020603050405020304" pitchFamily="18" charset="0"/>
                <a:cs typeface="Times New Roman" panose="02020603050405020304" pitchFamily="18" charset="0"/>
              </a:rPr>
              <a:t>st</a:t>
            </a:r>
            <a:r>
              <a:rPr lang="en-US" sz="1300" dirty="0">
                <a:solidFill>
                  <a:srgbClr val="FF0000"/>
                </a:solidFill>
                <a:latin typeface="Times New Roman" panose="02020603050405020304" pitchFamily="18" charset="0"/>
                <a:cs typeface="Times New Roman" panose="02020603050405020304" pitchFamily="18" charset="0"/>
              </a:rPr>
              <a:t> TIA occurring within the first 24 hrs  </a:t>
            </a:r>
          </a:p>
          <a:p>
            <a:r>
              <a:rPr lang="en-US" sz="1800" b="1" dirty="0">
                <a:latin typeface="Times New Roman" panose="02020603050405020304" pitchFamily="18" charset="0"/>
                <a:cs typeface="Times New Roman" panose="02020603050405020304" pitchFamily="18" charset="0"/>
              </a:rPr>
              <a:t>Antithrombotics</a:t>
            </a:r>
            <a:r>
              <a:rPr lang="en-US" sz="1800" dirty="0">
                <a:latin typeface="Times New Roman" panose="02020603050405020304" pitchFamily="18" charset="0"/>
                <a:cs typeface="Times New Roman" panose="02020603050405020304" pitchFamily="18" charset="0"/>
              </a:rPr>
              <a:t> are recommended </a:t>
            </a:r>
            <a:r>
              <a:rPr lang="en-US" sz="1800" i="1" u="sng" dirty="0">
                <a:latin typeface="Times New Roman" panose="02020603050405020304" pitchFamily="18" charset="0"/>
                <a:cs typeface="Times New Roman" panose="02020603050405020304" pitchFamily="18" charset="0"/>
              </a:rPr>
              <a:t>within</a:t>
            </a:r>
            <a:r>
              <a:rPr lang="en-US" sz="1800" dirty="0">
                <a:latin typeface="Times New Roman" panose="02020603050405020304" pitchFamily="18" charset="0"/>
                <a:cs typeface="Times New Roman" panose="02020603050405020304" pitchFamily="18" charset="0"/>
              </a:rPr>
              <a:t> 48 hours of an Initial Stroke/TIA, </a:t>
            </a:r>
            <a:r>
              <a:rPr lang="en-US" sz="1400" i="1" dirty="0">
                <a:latin typeface="Times New Roman" panose="02020603050405020304" pitchFamily="18" charset="0"/>
                <a:cs typeface="Times New Roman" panose="02020603050405020304" pitchFamily="18" charset="0"/>
              </a:rPr>
              <a:t>even prior to completion of the evaluation for ischemia</a:t>
            </a:r>
            <a:r>
              <a:rPr lang="en-US" sz="14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because they have been proven to </a:t>
            </a:r>
            <a:r>
              <a:rPr lang="en-US" sz="1800" b="1" u="sng" dirty="0">
                <a:latin typeface="Times New Roman" panose="02020603050405020304" pitchFamily="18" charset="0"/>
                <a:cs typeface="Times New Roman" panose="02020603050405020304" pitchFamily="18" charset="0"/>
              </a:rPr>
              <a:t>reduce/decrease the risk </a:t>
            </a:r>
            <a:r>
              <a:rPr lang="en-US" sz="1800" dirty="0">
                <a:latin typeface="Times New Roman" panose="02020603050405020304" pitchFamily="18" charset="0"/>
                <a:cs typeface="Times New Roman" panose="02020603050405020304" pitchFamily="18" charset="0"/>
              </a:rPr>
              <a:t>of a </a:t>
            </a:r>
            <a:r>
              <a:rPr lang="en-US" sz="1800" i="1" dirty="0">
                <a:latin typeface="Times New Roman" panose="02020603050405020304" pitchFamily="18" charset="0"/>
                <a:cs typeface="Times New Roman" panose="02020603050405020304" pitchFamily="18" charset="0"/>
              </a:rPr>
              <a:t>recurrent/subsequent</a:t>
            </a:r>
            <a:r>
              <a:rPr lang="en-US" sz="1800" dirty="0">
                <a:latin typeface="Times New Roman" panose="02020603050405020304" pitchFamily="18" charset="0"/>
                <a:cs typeface="Times New Roman" panose="02020603050405020304" pitchFamily="18" charset="0"/>
              </a:rPr>
              <a:t> stroke </a:t>
            </a:r>
            <a:r>
              <a:rPr lang="en-US" sz="1800" b="1" dirty="0">
                <a:latin typeface="Times New Roman" panose="02020603050405020304" pitchFamily="18" charset="0"/>
                <a:cs typeface="Times New Roman" panose="02020603050405020304" pitchFamily="18" charset="0"/>
              </a:rPr>
              <a:t>by</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18-37%</a:t>
            </a:r>
            <a:r>
              <a:rPr lang="en-US" sz="1800" dirty="0">
                <a:latin typeface="Times New Roman" panose="02020603050405020304" pitchFamily="18" charset="0"/>
                <a:cs typeface="Times New Roman" panose="02020603050405020304" pitchFamily="18" charset="0"/>
              </a:rPr>
              <a:t>.  </a:t>
            </a:r>
          </a:p>
          <a:p>
            <a:pPr lvl="1"/>
            <a:r>
              <a:rPr lang="en-US" sz="1400" dirty="0">
                <a:latin typeface="Times New Roman" panose="02020603050405020304" pitchFamily="18" charset="0"/>
                <a:cs typeface="Times New Roman" panose="02020603050405020304" pitchFamily="18" charset="0"/>
              </a:rPr>
              <a:t>An </a:t>
            </a:r>
            <a:r>
              <a:rPr lang="en-US" sz="1400" b="1" dirty="0">
                <a:latin typeface="Times New Roman" panose="02020603050405020304" pitchFamily="18" charset="0"/>
                <a:cs typeface="Times New Roman" panose="02020603050405020304" pitchFamily="18" charset="0"/>
              </a:rPr>
              <a:t>ANTIPLATELET </a:t>
            </a:r>
            <a:r>
              <a:rPr lang="en-US" sz="1400" dirty="0">
                <a:latin typeface="Times New Roman" panose="02020603050405020304" pitchFamily="18" charset="0"/>
                <a:cs typeface="Times New Roman" panose="02020603050405020304" pitchFamily="18" charset="0"/>
              </a:rPr>
              <a:t>is recommended</a:t>
            </a: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as a primary prevention for initial/recurrent stroke, per AHA. </a:t>
            </a:r>
            <a:r>
              <a:rPr lang="en-US" sz="1100" b="1" dirty="0">
                <a:solidFill>
                  <a:srgbClr val="C00000"/>
                </a:solidFill>
                <a:latin typeface="Times New Roman" panose="02020603050405020304" pitchFamily="18" charset="0"/>
                <a:cs typeface="Times New Roman" panose="02020603050405020304" pitchFamily="18" charset="0"/>
              </a:rPr>
              <a:t>*</a:t>
            </a:r>
            <a:r>
              <a:rPr lang="en-US" sz="1100" dirty="0">
                <a:latin typeface="Times New Roman" panose="02020603050405020304" pitchFamily="18" charset="0"/>
                <a:cs typeface="Times New Roman" panose="02020603050405020304" pitchFamily="18" charset="0"/>
              </a:rPr>
              <a:t>Especially </a:t>
            </a:r>
            <a:r>
              <a:rPr lang="en-US" sz="1100" b="1" dirty="0">
                <a:latin typeface="Times New Roman" panose="02020603050405020304" pitchFamily="18" charset="0"/>
                <a:cs typeface="Times New Roman" panose="02020603050405020304" pitchFamily="18" charset="0"/>
              </a:rPr>
              <a:t>Aspirin</a:t>
            </a:r>
            <a:r>
              <a:rPr lang="en-US" sz="1100" dirty="0">
                <a:latin typeface="Times New Roman" panose="02020603050405020304" pitchFamily="18" charset="0"/>
                <a:cs typeface="Times New Roman" panose="02020603050405020304" pitchFamily="18" charset="0"/>
              </a:rPr>
              <a:t> [rapid onset of action (</a:t>
            </a:r>
            <a:r>
              <a:rPr lang="en-US" sz="1100" i="1" dirty="0">
                <a:latin typeface="Times New Roman" panose="02020603050405020304" pitchFamily="18" charset="0"/>
                <a:cs typeface="Times New Roman" panose="02020603050405020304" pitchFamily="18" charset="0"/>
              </a:rPr>
              <a:t>w/in 1hr</a:t>
            </a:r>
            <a:r>
              <a:rPr lang="en-US" sz="1100" dirty="0">
                <a:latin typeface="Times New Roman" panose="02020603050405020304" pitchFamily="18" charset="0"/>
                <a:cs typeface="Times New Roman" panose="02020603050405020304" pitchFamily="18" charset="0"/>
              </a:rPr>
              <a:t>) and low-cost]</a:t>
            </a:r>
          </a:p>
        </p:txBody>
      </p:sp>
      <p:pic>
        <p:nvPicPr>
          <p:cNvPr id="9" name="Picture 8"/>
          <p:cNvPicPr>
            <a:picLocks noChangeAspect="1"/>
          </p:cNvPicPr>
          <p:nvPr/>
        </p:nvPicPr>
        <p:blipFill>
          <a:blip r:embed="rId2"/>
          <a:stretch>
            <a:fillRect/>
          </a:stretch>
        </p:blipFill>
        <p:spPr>
          <a:xfrm>
            <a:off x="6971818" y="2430683"/>
            <a:ext cx="5100578" cy="2835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99225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399"/>
          </a:xfrm>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VTE</a:t>
            </a:r>
            <a:r>
              <a:rPr lang="en-US" dirty="0">
                <a:solidFill>
                  <a:srgbClr val="0070C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Deep Vein Thrombosis: </a:t>
            </a:r>
            <a:r>
              <a:rPr lang="en-US" sz="3500" b="1" dirty="0">
                <a:latin typeface="Times New Roman" panose="02020603050405020304" pitchFamily="18" charset="0"/>
                <a:cs typeface="Times New Roman" panose="02020603050405020304" pitchFamily="18" charset="0"/>
              </a:rPr>
              <a:t>DVT &amp;</a:t>
            </a:r>
            <a:r>
              <a:rPr lang="en-US" sz="35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Pulmonary Embolus: </a:t>
            </a:r>
            <a:r>
              <a:rPr lang="en-US" sz="3500" b="1" dirty="0">
                <a:latin typeface="Times New Roman" panose="02020603050405020304" pitchFamily="18" charset="0"/>
                <a:cs typeface="Times New Roman" panose="02020603050405020304" pitchFamily="18" charset="0"/>
              </a:rPr>
              <a:t>PE</a:t>
            </a:r>
          </a:p>
        </p:txBody>
      </p:sp>
      <p:sp>
        <p:nvSpPr>
          <p:cNvPr id="3" name="Content Placeholder 2"/>
          <p:cNvSpPr>
            <a:spLocks noGrp="1"/>
          </p:cNvSpPr>
          <p:nvPr>
            <p:ph idx="1"/>
          </p:nvPr>
        </p:nvSpPr>
        <p:spPr>
          <a:xfrm>
            <a:off x="197426" y="1192192"/>
            <a:ext cx="11700165" cy="5665808"/>
          </a:xfrm>
        </p:spPr>
        <p:txBody>
          <a:bodyPr>
            <a:normAutofit/>
          </a:bodyPr>
          <a:lstStyle/>
          <a:p>
            <a:r>
              <a:rPr lang="en-US" sz="2000" dirty="0">
                <a:latin typeface="Times New Roman" panose="02020603050405020304" pitchFamily="18" charset="0"/>
                <a:cs typeface="Times New Roman" panose="02020603050405020304" pitchFamily="18" charset="0"/>
              </a:rPr>
              <a:t>Estimated that over </a:t>
            </a:r>
            <a:r>
              <a:rPr lang="en-US" sz="2000" b="1" dirty="0">
                <a:latin typeface="Times New Roman" panose="02020603050405020304" pitchFamily="18" charset="0"/>
                <a:cs typeface="Times New Roman" panose="02020603050405020304" pitchFamily="18" charset="0"/>
              </a:rPr>
              <a:t>HALF</a:t>
            </a:r>
            <a:r>
              <a:rPr lang="en-US" sz="2000" dirty="0">
                <a:latin typeface="Times New Roman" panose="02020603050405020304" pitchFamily="18" charset="0"/>
                <a:cs typeface="Times New Roman" panose="02020603050405020304" pitchFamily="18" charset="0"/>
              </a:rPr>
              <a:t> of hospitalized medical patients are at RISK for </a:t>
            </a:r>
            <a:r>
              <a:rPr lang="en-US" sz="2000" b="1" dirty="0">
                <a:latin typeface="Times New Roman" panose="02020603050405020304" pitchFamily="18" charset="0"/>
                <a:cs typeface="Times New Roman" panose="02020603050405020304" pitchFamily="18" charset="0"/>
              </a:rPr>
              <a:t>VTE</a:t>
            </a:r>
          </a:p>
          <a:p>
            <a:r>
              <a:rPr lang="en-US" sz="2000" b="1" dirty="0">
                <a:latin typeface="Times New Roman" panose="02020603050405020304" pitchFamily="18" charset="0"/>
                <a:cs typeface="Times New Roman" panose="02020603050405020304" pitchFamily="18" charset="0"/>
              </a:rPr>
              <a:t>PE</a:t>
            </a:r>
            <a:r>
              <a:rPr lang="en-US" sz="2000" dirty="0">
                <a:latin typeface="Times New Roman" panose="02020603050405020304" pitchFamily="18" charset="0"/>
                <a:cs typeface="Times New Roman" panose="02020603050405020304" pitchFamily="18" charset="0"/>
              </a:rPr>
              <a:t>, is widely believed, to be the </a:t>
            </a:r>
            <a:r>
              <a:rPr lang="en-US" sz="2000" i="1" u="sng" dirty="0">
                <a:latin typeface="Times New Roman" panose="02020603050405020304" pitchFamily="18" charset="0"/>
                <a:cs typeface="Times New Roman" panose="02020603050405020304" pitchFamily="18" charset="0"/>
              </a:rPr>
              <a:t>most common </a:t>
            </a:r>
            <a:r>
              <a:rPr lang="en-US" sz="1800" b="1" dirty="0">
                <a:latin typeface="Times New Roman" panose="02020603050405020304" pitchFamily="18" charset="0"/>
                <a:cs typeface="Times New Roman" panose="02020603050405020304" pitchFamily="18" charset="0"/>
              </a:rPr>
              <a:t>PREVENTABLE</a:t>
            </a:r>
            <a:r>
              <a:rPr lang="en-US" sz="2000" dirty="0">
                <a:latin typeface="Times New Roman" panose="02020603050405020304" pitchFamily="18" charset="0"/>
                <a:cs typeface="Times New Roman" panose="02020603050405020304" pitchFamily="18" charset="0"/>
              </a:rPr>
              <a:t> cause of hospital death</a:t>
            </a:r>
          </a:p>
          <a:p>
            <a:r>
              <a:rPr lang="en-US" sz="2000" b="1" dirty="0">
                <a:latin typeface="Times New Roman" panose="02020603050405020304" pitchFamily="18" charset="0"/>
                <a:cs typeface="Times New Roman" panose="02020603050405020304" pitchFamily="18" charset="0"/>
              </a:rPr>
              <a:t>VTE</a:t>
            </a:r>
            <a:r>
              <a:rPr lang="en-US" sz="2000" dirty="0">
                <a:latin typeface="Times New Roman" panose="02020603050405020304" pitchFamily="18" charset="0"/>
                <a:cs typeface="Times New Roman" panose="02020603050405020304" pitchFamily="18" charset="0"/>
              </a:rPr>
              <a:t> prophylaxis has been shown to </a:t>
            </a:r>
            <a:r>
              <a:rPr lang="en-US" sz="1800" b="1" dirty="0">
                <a:latin typeface="Times New Roman" panose="02020603050405020304" pitchFamily="18" charset="0"/>
                <a:cs typeface="Times New Roman" panose="02020603050405020304" pitchFamily="18" charset="0"/>
              </a:rPr>
              <a:t>REDUCE</a:t>
            </a:r>
            <a:r>
              <a:rPr lang="en-US" sz="2000" dirty="0">
                <a:latin typeface="Times New Roman" panose="02020603050405020304" pitchFamily="18" charset="0"/>
                <a:cs typeface="Times New Roman" panose="02020603050405020304" pitchFamily="18" charset="0"/>
              </a:rPr>
              <a:t> the RISK of VTE – but it </a:t>
            </a:r>
            <a:r>
              <a:rPr lang="en-US" sz="1800" b="1" dirty="0">
                <a:latin typeface="Times New Roman" panose="02020603050405020304" pitchFamily="18" charset="0"/>
                <a:cs typeface="Times New Roman" panose="02020603050405020304" pitchFamily="18" charset="0"/>
              </a:rPr>
              <a:t>DOES NOT </a:t>
            </a:r>
            <a:r>
              <a:rPr lang="en-US" sz="2000" b="1" i="1" dirty="0">
                <a:latin typeface="Times New Roman" panose="02020603050405020304" pitchFamily="18" charset="0"/>
                <a:cs typeface="Times New Roman" panose="02020603050405020304" pitchFamily="18" charset="0"/>
              </a:rPr>
              <a:t>eliminate</a:t>
            </a:r>
            <a:r>
              <a:rPr lang="en-US" sz="2000" dirty="0">
                <a:latin typeface="Times New Roman" panose="02020603050405020304" pitchFamily="18" charset="0"/>
                <a:cs typeface="Times New Roman" panose="02020603050405020304" pitchFamily="18" charset="0"/>
              </a:rPr>
              <a:t> the risk of VTE </a:t>
            </a:r>
            <a:r>
              <a:rPr lang="en-US" sz="2000" i="1" u="sng" dirty="0">
                <a:latin typeface="Times New Roman" panose="02020603050405020304" pitchFamily="18" charset="0"/>
                <a:cs typeface="Times New Roman" panose="02020603050405020304" pitchFamily="18" charset="0"/>
              </a:rPr>
              <a:t>or</a:t>
            </a:r>
            <a:r>
              <a:rPr lang="en-US" sz="2000" dirty="0">
                <a:latin typeface="Times New Roman" panose="02020603050405020304" pitchFamily="18" charset="0"/>
                <a:cs typeface="Times New Roman" panose="02020603050405020304" pitchFamily="18" charset="0"/>
              </a:rPr>
              <a:t> VTE-related death in hospitalized patients </a:t>
            </a:r>
          </a:p>
          <a:p>
            <a:r>
              <a:rPr lang="en-US" sz="2000" dirty="0">
                <a:latin typeface="Times New Roman" panose="02020603050405020304" pitchFamily="18" charset="0"/>
                <a:cs typeface="Times New Roman" panose="02020603050405020304" pitchFamily="18" charset="0"/>
              </a:rPr>
              <a:t>Age- and sex-adjusted incidence of </a:t>
            </a:r>
            <a:r>
              <a:rPr lang="en-US" sz="2000" b="1" dirty="0">
                <a:latin typeface="Times New Roman" panose="02020603050405020304" pitchFamily="18" charset="0"/>
                <a:cs typeface="Times New Roman" panose="02020603050405020304" pitchFamily="18" charset="0"/>
              </a:rPr>
              <a:t>VTE</a:t>
            </a:r>
            <a:r>
              <a:rPr lang="en-US" sz="2000" dirty="0">
                <a:latin typeface="Times New Roman" panose="02020603050405020304" pitchFamily="18" charset="0"/>
                <a:cs typeface="Times New Roman" panose="02020603050405020304" pitchFamily="18" charset="0"/>
              </a:rPr>
              <a:t> was more than </a:t>
            </a:r>
            <a:r>
              <a:rPr lang="en-US" sz="2000" b="1" dirty="0">
                <a:latin typeface="Times New Roman" panose="02020603050405020304" pitchFamily="18" charset="0"/>
                <a:cs typeface="Times New Roman" panose="02020603050405020304" pitchFamily="18" charset="0"/>
              </a:rPr>
              <a:t>130</a:t>
            </a:r>
            <a:r>
              <a:rPr lang="en-US" sz="2000" dirty="0">
                <a:latin typeface="Times New Roman" panose="02020603050405020304" pitchFamily="18" charset="0"/>
                <a:cs typeface="Times New Roman" panose="02020603050405020304" pitchFamily="18" charset="0"/>
              </a:rPr>
              <a:t> times greater among hospitalized patient than among community residents</a:t>
            </a:r>
          </a:p>
          <a:p>
            <a:pPr lvl="1"/>
            <a:r>
              <a:rPr lang="en-US" sz="1600" dirty="0">
                <a:latin typeface="Times New Roman" panose="02020603050405020304" pitchFamily="18" charset="0"/>
                <a:cs typeface="Times New Roman" panose="02020603050405020304" pitchFamily="18" charset="0"/>
              </a:rPr>
              <a:t>With </a:t>
            </a:r>
            <a:r>
              <a:rPr lang="en-US" sz="1600" b="1" dirty="0">
                <a:latin typeface="Times New Roman" panose="02020603050405020304" pitchFamily="18" charset="0"/>
                <a:cs typeface="Times New Roman" panose="02020603050405020304" pitchFamily="18" charset="0"/>
              </a:rPr>
              <a:t>60%</a:t>
            </a:r>
            <a:r>
              <a:rPr lang="en-US" sz="1600" dirty="0">
                <a:latin typeface="Times New Roman" panose="02020603050405020304" pitchFamily="18" charset="0"/>
                <a:cs typeface="Times New Roman" panose="02020603050405020304" pitchFamily="18" charset="0"/>
              </a:rPr>
              <a:t> of ALL cases occurring in hospitalized, recently discharged, </a:t>
            </a:r>
            <a:r>
              <a:rPr lang="en-US" sz="1600" i="1" dirty="0">
                <a:latin typeface="Times New Roman" panose="02020603050405020304" pitchFamily="18" charset="0"/>
                <a:cs typeface="Times New Roman" panose="02020603050405020304" pitchFamily="18" charset="0"/>
              </a:rPr>
              <a:t>or</a:t>
            </a:r>
            <a:r>
              <a:rPr lang="en-US" sz="1600" dirty="0">
                <a:latin typeface="Times New Roman" panose="02020603050405020304" pitchFamily="18" charset="0"/>
                <a:cs typeface="Times New Roman" panose="02020603050405020304" pitchFamily="18" charset="0"/>
              </a:rPr>
              <a:t> nursing home patients</a:t>
            </a:r>
          </a:p>
          <a:p>
            <a:r>
              <a:rPr lang="en-US" sz="2000" b="1" dirty="0">
                <a:latin typeface="Times New Roman" panose="02020603050405020304" pitchFamily="18" charset="0"/>
                <a:cs typeface="Times New Roman" panose="02020603050405020304" pitchFamily="18" charset="0"/>
              </a:rPr>
              <a:t>PE</a:t>
            </a:r>
            <a:r>
              <a:rPr lang="en-US" sz="2000" dirty="0">
                <a:latin typeface="Times New Roman" panose="02020603050405020304" pitchFamily="18" charset="0"/>
                <a:cs typeface="Times New Roman" panose="02020603050405020304" pitchFamily="18" charset="0"/>
              </a:rPr>
              <a:t> is responsible for </a:t>
            </a:r>
            <a:r>
              <a:rPr lang="en-US" sz="2000" b="1" dirty="0">
                <a:solidFill>
                  <a:srgbClr val="C00000"/>
                </a:solidFill>
                <a:latin typeface="Times New Roman" panose="02020603050405020304" pitchFamily="18" charset="0"/>
                <a:cs typeface="Times New Roman" panose="02020603050405020304" pitchFamily="18" charset="0"/>
              </a:rPr>
              <a:t>death</a:t>
            </a:r>
            <a:r>
              <a:rPr lang="en-US" sz="2000" dirty="0">
                <a:latin typeface="Times New Roman" panose="02020603050405020304" pitchFamily="18" charset="0"/>
                <a:cs typeface="Times New Roman" panose="02020603050405020304" pitchFamily="18" charset="0"/>
              </a:rPr>
              <a:t> in </a:t>
            </a:r>
            <a:r>
              <a:rPr lang="en-US" sz="2000" i="1" u="sng" dirty="0">
                <a:latin typeface="Times New Roman" panose="02020603050405020304" pitchFamily="18" charset="0"/>
                <a:cs typeface="Times New Roman" panose="02020603050405020304" pitchFamily="18" charset="0"/>
              </a:rPr>
              <a:t>up to</a:t>
            </a:r>
            <a:r>
              <a:rPr lang="en-US" sz="2000" i="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1/3</a:t>
            </a:r>
            <a:r>
              <a:rPr lang="en-US" sz="2000" b="1" baseline="30000" dirty="0">
                <a:latin typeface="Times New Roman" panose="02020603050405020304" pitchFamily="18" charset="0"/>
                <a:cs typeface="Times New Roman" panose="02020603050405020304" pitchFamily="18" charset="0"/>
              </a:rPr>
              <a:t>rd</a:t>
            </a:r>
            <a:r>
              <a:rPr lang="en-US" sz="2000" dirty="0">
                <a:latin typeface="Times New Roman" panose="02020603050405020304" pitchFamily="18" charset="0"/>
                <a:cs typeface="Times New Roman" panose="02020603050405020304" pitchFamily="18" charset="0"/>
              </a:rPr>
              <a:t> of hospitalized medical patients</a:t>
            </a:r>
          </a:p>
          <a:p>
            <a:r>
              <a:rPr lang="en-US" sz="2000" b="1" dirty="0">
                <a:latin typeface="Times New Roman" panose="02020603050405020304" pitchFamily="18" charset="0"/>
                <a:cs typeface="Times New Roman" panose="02020603050405020304" pitchFamily="18" charset="0"/>
              </a:rPr>
              <a:t>45</a:t>
            </a:r>
            <a:r>
              <a:rPr lang="en-US" sz="2000" dirty="0">
                <a:latin typeface="Times New Roman" panose="02020603050405020304" pitchFamily="18" charset="0"/>
                <a:cs typeface="Times New Roman" panose="02020603050405020304" pitchFamily="18" charset="0"/>
              </a:rPr>
              <a:t>% of </a:t>
            </a:r>
            <a:r>
              <a:rPr lang="en-US" sz="2000" b="1" dirty="0">
                <a:latin typeface="Times New Roman" panose="02020603050405020304" pitchFamily="18" charset="0"/>
                <a:cs typeface="Times New Roman" panose="02020603050405020304" pitchFamily="18" charset="0"/>
              </a:rPr>
              <a:t>VTE</a:t>
            </a:r>
            <a:r>
              <a:rPr lang="en-US" sz="2000" dirty="0">
                <a:latin typeface="Times New Roman" panose="02020603050405020304" pitchFamily="18" charset="0"/>
                <a:cs typeface="Times New Roman" panose="02020603050405020304" pitchFamily="18" charset="0"/>
              </a:rPr>
              <a:t> events occur within </a:t>
            </a:r>
            <a:r>
              <a:rPr lang="en-US" sz="2000" b="1"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months following discharge</a:t>
            </a:r>
            <a:r>
              <a:rPr lang="en-US" sz="24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t>
            </a:r>
            <a:r>
              <a:rPr lang="en-US" sz="1200" b="1"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maybe over estimated based upon interpretation of autopsy results) </a:t>
            </a:r>
          </a:p>
          <a:p>
            <a:r>
              <a:rPr lang="en-US" sz="2000" b="1" dirty="0">
                <a:latin typeface="Times New Roman" panose="02020603050405020304" pitchFamily="18" charset="0"/>
                <a:cs typeface="Times New Roman" panose="02020603050405020304" pitchFamily="18" charset="0"/>
              </a:rPr>
              <a:t>High Risk Population</a:t>
            </a:r>
            <a:r>
              <a:rPr lang="en-US" sz="2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ICU, Cancer </a:t>
            </a:r>
            <a:r>
              <a:rPr lang="en-US" sz="1800" i="1" dirty="0">
                <a:latin typeface="Times New Roman" panose="02020603050405020304" pitchFamily="18" charset="0"/>
                <a:cs typeface="Times New Roman" panose="02020603050405020304" pitchFamily="18" charset="0"/>
              </a:rPr>
              <a:t>with</a:t>
            </a:r>
            <a:r>
              <a:rPr lang="en-US" sz="1800" dirty="0">
                <a:latin typeface="Times New Roman" panose="02020603050405020304" pitchFamily="18" charset="0"/>
                <a:cs typeface="Times New Roman" panose="02020603050405020304" pitchFamily="18" charset="0"/>
              </a:rPr>
              <a:t> active malignancy, Stroke, Pregnancy, Old age (&gt;75 years), Male gender &gt;60 years, Heart Failure, MI, Renal Failure, </a:t>
            </a:r>
            <a:r>
              <a:rPr lang="en-US" sz="1800" i="1" dirty="0">
                <a:latin typeface="Times New Roman" panose="02020603050405020304" pitchFamily="18" charset="0"/>
                <a:cs typeface="Times New Roman" panose="02020603050405020304" pitchFamily="18" charset="0"/>
              </a:rPr>
              <a:t>previous</a:t>
            </a:r>
            <a:r>
              <a:rPr lang="en-US" sz="1800" dirty="0">
                <a:latin typeface="Times New Roman" panose="02020603050405020304" pitchFamily="18" charset="0"/>
                <a:cs typeface="Times New Roman" panose="02020603050405020304" pitchFamily="18" charset="0"/>
              </a:rPr>
              <a:t> VTE, </a:t>
            </a:r>
            <a:r>
              <a:rPr lang="en-US" sz="1800" i="1" dirty="0">
                <a:latin typeface="Times New Roman" panose="02020603050405020304" pitchFamily="18" charset="0"/>
                <a:cs typeface="Times New Roman" panose="02020603050405020304" pitchFamily="18" charset="0"/>
              </a:rPr>
              <a:t>prolonged</a:t>
            </a:r>
            <a:r>
              <a:rPr lang="en-US" sz="1800" dirty="0">
                <a:latin typeface="Times New Roman" panose="02020603050405020304" pitchFamily="18" charset="0"/>
                <a:cs typeface="Times New Roman" panose="02020603050405020304" pitchFamily="18" charset="0"/>
              </a:rPr>
              <a:t> Immobility, Obesity, and inherited </a:t>
            </a:r>
            <a:r>
              <a:rPr lang="en-US" sz="1800" i="1" dirty="0">
                <a:latin typeface="Times New Roman" panose="02020603050405020304" pitchFamily="18" charset="0"/>
                <a:cs typeface="Times New Roman" panose="02020603050405020304" pitchFamily="18" charset="0"/>
              </a:rPr>
              <a:t>or</a:t>
            </a:r>
            <a:r>
              <a:rPr lang="en-US" sz="1800" dirty="0">
                <a:latin typeface="Times New Roman" panose="02020603050405020304" pitchFamily="18" charset="0"/>
                <a:cs typeface="Times New Roman" panose="02020603050405020304" pitchFamily="18" charset="0"/>
              </a:rPr>
              <a:t> acquired Hypercoagulable </a:t>
            </a:r>
            <a:r>
              <a:rPr lang="en-US" sz="1800" i="1" dirty="0">
                <a:latin typeface="Times New Roman" panose="02020603050405020304" pitchFamily="18" charset="0"/>
                <a:cs typeface="Times New Roman" panose="02020603050405020304" pitchFamily="18" charset="0"/>
              </a:rPr>
              <a:t>(blood clotting) </a:t>
            </a:r>
            <a:r>
              <a:rPr lang="en-US" sz="1800" dirty="0">
                <a:latin typeface="Times New Roman" panose="02020603050405020304" pitchFamily="18" charset="0"/>
                <a:cs typeface="Times New Roman" panose="02020603050405020304" pitchFamily="18" charset="0"/>
              </a:rPr>
              <a:t>states  </a:t>
            </a:r>
          </a:p>
          <a:p>
            <a:r>
              <a:rPr lang="en-US" sz="2000" b="1" dirty="0">
                <a:latin typeface="Times New Roman" panose="02020603050405020304" pitchFamily="18" charset="0"/>
                <a:cs typeface="Times New Roman" panose="02020603050405020304" pitchFamily="18" charset="0"/>
              </a:rPr>
              <a:t>GCS</a:t>
            </a:r>
            <a:r>
              <a:rPr lang="en-US" sz="2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TEDs</a:t>
            </a:r>
            <a:r>
              <a:rPr lang="en-US" sz="1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were found to be </a:t>
            </a:r>
            <a:r>
              <a:rPr lang="en-US" sz="2000" i="1" u="sng" dirty="0">
                <a:latin typeface="Times New Roman" panose="02020603050405020304" pitchFamily="18" charset="0"/>
                <a:cs typeface="Times New Roman" panose="02020603050405020304" pitchFamily="18" charset="0"/>
              </a:rPr>
              <a:t>ineffective</a:t>
            </a:r>
            <a:r>
              <a:rPr lang="en-US" sz="2000" dirty="0">
                <a:latin typeface="Times New Roman" panose="02020603050405020304" pitchFamily="18" charset="0"/>
                <a:cs typeface="Times New Roman" panose="02020603050405020304" pitchFamily="18" charset="0"/>
              </a:rPr>
              <a:t> in the prevention of </a:t>
            </a:r>
            <a:r>
              <a:rPr lang="en-US" sz="2000" b="1" dirty="0">
                <a:latin typeface="Times New Roman" panose="02020603050405020304" pitchFamily="18" charset="0"/>
                <a:cs typeface="Times New Roman" panose="02020603050405020304" pitchFamily="18" charset="0"/>
              </a:rPr>
              <a:t>VTE</a:t>
            </a:r>
            <a:r>
              <a:rPr lang="en-US" sz="2000" dirty="0">
                <a:latin typeface="Times New Roman" panose="02020603050405020304" pitchFamily="18" charset="0"/>
                <a:cs typeface="Times New Roman" panose="02020603050405020304" pitchFamily="18" charset="0"/>
              </a:rPr>
              <a:t> in patients with ischemic stroke</a:t>
            </a:r>
          </a:p>
        </p:txBody>
      </p:sp>
    </p:spTree>
    <p:extLst>
      <p:ext uri="{BB962C8B-B14F-4D97-AF65-F5344CB8AC3E}">
        <p14:creationId xmlns:p14="http://schemas.microsoft.com/office/powerpoint/2010/main" val="2699783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81" y="0"/>
            <a:ext cx="11897591" cy="937549"/>
          </a:xfrm>
        </p:spPr>
        <p:txBody>
          <a:bodyPr>
            <a:normAutofit/>
          </a:bodyPr>
          <a:lstStyle/>
          <a:p>
            <a:pPr algn="ctr"/>
            <a:r>
              <a:rPr lang="en-US" sz="4800" b="1" dirty="0">
                <a:solidFill>
                  <a:srgbClr val="7030A0"/>
                </a:solidFill>
                <a:latin typeface="Times New Roman" panose="02020603050405020304" pitchFamily="18" charset="0"/>
                <a:cs typeface="Times New Roman" panose="02020603050405020304" pitchFamily="18" charset="0"/>
              </a:rPr>
              <a:t>STK</a:t>
            </a:r>
            <a:r>
              <a:rPr lang="en-US" sz="48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&amp;</a:t>
            </a:r>
            <a:r>
              <a:rPr lang="en-US" sz="4800" dirty="0">
                <a:latin typeface="Times New Roman" panose="02020603050405020304" pitchFamily="18" charset="0"/>
                <a:cs typeface="Times New Roman" panose="02020603050405020304" pitchFamily="18" charset="0"/>
              </a:rPr>
              <a:t> </a:t>
            </a:r>
            <a:r>
              <a:rPr lang="en-US" sz="4800" b="1" dirty="0">
                <a:solidFill>
                  <a:srgbClr val="0070C0"/>
                </a:solidFill>
                <a:latin typeface="Times New Roman" panose="02020603050405020304" pitchFamily="18" charset="0"/>
                <a:cs typeface="Times New Roman" panose="02020603050405020304" pitchFamily="18" charset="0"/>
              </a:rPr>
              <a:t>VTE</a:t>
            </a:r>
            <a:r>
              <a:rPr lang="en-US" sz="4800" dirty="0">
                <a:latin typeface="Times New Roman" panose="02020603050405020304" pitchFamily="18" charset="0"/>
                <a:cs typeface="Times New Roman" panose="02020603050405020304" pitchFamily="18" charset="0"/>
              </a:rPr>
              <a:t>    </a:t>
            </a:r>
          </a:p>
        </p:txBody>
      </p:sp>
      <p:sp>
        <p:nvSpPr>
          <p:cNvPr id="9" name="Content Placeholder 8"/>
          <p:cNvSpPr>
            <a:spLocks noGrp="1"/>
          </p:cNvSpPr>
          <p:nvPr>
            <p:ph idx="1"/>
          </p:nvPr>
        </p:nvSpPr>
        <p:spPr>
          <a:xfrm>
            <a:off x="290945" y="1350818"/>
            <a:ext cx="11752119" cy="5304625"/>
          </a:xfrm>
        </p:spPr>
        <p:txBody>
          <a:bodyPr>
            <a:normAutofit fontScale="92500" lnSpcReduction="20000"/>
          </a:bodyPr>
          <a:lstStyle/>
          <a:p>
            <a:pPr>
              <a:buSzPct val="100000"/>
            </a:pPr>
            <a:r>
              <a:rPr lang="en-US" b="1" dirty="0">
                <a:latin typeface="Times New Roman" panose="02020603050405020304" pitchFamily="18" charset="0"/>
                <a:cs typeface="Times New Roman" panose="02020603050405020304" pitchFamily="18" charset="0"/>
              </a:rPr>
              <a:t>DVT</a:t>
            </a:r>
            <a:r>
              <a:rPr lang="en-US" dirty="0">
                <a:latin typeface="Times New Roman" panose="02020603050405020304" pitchFamily="18" charset="0"/>
                <a:cs typeface="Times New Roman" panose="02020603050405020304" pitchFamily="18" charset="0"/>
              </a:rPr>
              <a:t> </a:t>
            </a:r>
            <a:r>
              <a:rPr lang="en-US" i="1" dirty="0">
                <a:solidFill>
                  <a:srgbClr val="00B050"/>
                </a:solidFill>
                <a:latin typeface="Times New Roman" panose="02020603050405020304" pitchFamily="18" charset="0"/>
                <a:cs typeface="Times New Roman" panose="02020603050405020304" pitchFamily="18" charset="0"/>
              </a:rPr>
              <a:t>prevalence</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after</a:t>
            </a:r>
            <a:r>
              <a:rPr lang="en-US" dirty="0">
                <a:latin typeface="Times New Roman" panose="02020603050405020304" pitchFamily="18" charset="0"/>
                <a:cs typeface="Times New Roman" panose="02020603050405020304" pitchFamily="18" charset="0"/>
              </a:rPr>
              <a:t> Acute Stroke Onset: </a:t>
            </a:r>
          </a:p>
          <a:p>
            <a:pPr lvl="1">
              <a:buSzPct val="100000"/>
            </a:pPr>
            <a:r>
              <a:rPr lang="en-US" b="1" dirty="0">
                <a:latin typeface="Times New Roman" panose="02020603050405020304" pitchFamily="18" charset="0"/>
                <a:cs typeface="Times New Roman" panose="02020603050405020304" pitchFamily="18" charset="0"/>
              </a:rPr>
              <a:t>Symptomatic</a:t>
            </a:r>
            <a:r>
              <a:rPr lang="en-US" dirty="0">
                <a:latin typeface="Times New Roman" panose="02020603050405020304" pitchFamily="18" charset="0"/>
                <a:cs typeface="Times New Roman" panose="02020603050405020304" pitchFamily="18" charset="0"/>
              </a:rPr>
              <a:t> is between 1 – 10%</a:t>
            </a:r>
          </a:p>
          <a:p>
            <a:pPr lvl="1">
              <a:buSzPct val="100000"/>
            </a:pPr>
            <a:r>
              <a:rPr lang="en-US" i="1" dirty="0">
                <a:latin typeface="Times New Roman" panose="02020603050405020304" pitchFamily="18" charset="0"/>
                <a:cs typeface="Times New Roman" panose="02020603050405020304" pitchFamily="18" charset="0"/>
              </a:rPr>
              <a:t>Asymptomatic</a:t>
            </a:r>
            <a:r>
              <a:rPr lang="en-US" dirty="0">
                <a:latin typeface="Times New Roman" panose="02020603050405020304" pitchFamily="18" charset="0"/>
                <a:cs typeface="Times New Roman" panose="02020603050405020304" pitchFamily="18" charset="0"/>
              </a:rPr>
              <a:t> is even higher</a:t>
            </a:r>
          </a:p>
          <a:p>
            <a:pPr>
              <a:buSzPct val="100000"/>
            </a:pPr>
            <a:r>
              <a:rPr lang="en-US" b="1" dirty="0">
                <a:latin typeface="Times New Roman" panose="02020603050405020304" pitchFamily="18" charset="0"/>
                <a:cs typeface="Times New Roman" panose="02020603050405020304" pitchFamily="18" charset="0"/>
              </a:rPr>
              <a:t>DVT</a:t>
            </a:r>
            <a:r>
              <a:rPr lang="en-US" dirty="0">
                <a:latin typeface="Times New Roman" panose="02020603050405020304" pitchFamily="18" charset="0"/>
                <a:cs typeface="Times New Roman" panose="02020603050405020304" pitchFamily="18" charset="0"/>
              </a:rPr>
              <a:t> </a:t>
            </a:r>
            <a:r>
              <a:rPr lang="en-US" i="1" dirty="0">
                <a:solidFill>
                  <a:srgbClr val="00B0F0"/>
                </a:solidFill>
                <a:latin typeface="Times New Roman" panose="02020603050405020304" pitchFamily="18" charset="0"/>
                <a:cs typeface="Times New Roman" panose="02020603050405020304" pitchFamily="18" charset="0"/>
              </a:rPr>
              <a:t>development</a:t>
            </a:r>
            <a:r>
              <a:rPr lang="en-US" dirty="0">
                <a:latin typeface="Times New Roman" panose="02020603050405020304" pitchFamily="18" charset="0"/>
                <a:cs typeface="Times New Roman" panose="02020603050405020304" pitchFamily="18" charset="0"/>
              </a:rPr>
              <a:t> may </a:t>
            </a:r>
            <a:r>
              <a:rPr lang="en-US" u="sng" dirty="0">
                <a:latin typeface="Times New Roman" panose="02020603050405020304" pitchFamily="18" charset="0"/>
                <a:cs typeface="Times New Roman" panose="02020603050405020304" pitchFamily="18" charset="0"/>
              </a:rPr>
              <a:t>occur</a:t>
            </a:r>
            <a:r>
              <a:rPr lang="en-US" dirty="0">
                <a:latin typeface="Times New Roman" panose="02020603050405020304" pitchFamily="18" charset="0"/>
                <a:cs typeface="Times New Roman" panose="02020603050405020304" pitchFamily="18" charset="0"/>
              </a:rPr>
              <a:t> as early as the </a:t>
            </a:r>
            <a:r>
              <a:rPr lang="en-US" b="1" dirty="0">
                <a:latin typeface="Times New Roman" panose="02020603050405020304" pitchFamily="18" charset="0"/>
                <a:cs typeface="Times New Roman" panose="02020603050405020304" pitchFamily="18" charset="0"/>
              </a:rPr>
              <a:t>2</a:t>
            </a:r>
            <a:r>
              <a:rPr lang="en-US" b="1"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day </a:t>
            </a:r>
            <a:r>
              <a:rPr lang="en-US" i="1" u="sng" dirty="0">
                <a:latin typeface="Times New Roman" panose="02020603050405020304" pitchFamily="18" charset="0"/>
                <a:cs typeface="Times New Roman" panose="02020603050405020304" pitchFamily="18" charset="0"/>
              </a:rPr>
              <a:t>after</a:t>
            </a:r>
            <a:r>
              <a:rPr lang="en-US" dirty="0">
                <a:latin typeface="Times New Roman" panose="02020603050405020304" pitchFamily="18" charset="0"/>
                <a:cs typeface="Times New Roman" panose="02020603050405020304" pitchFamily="18" charset="0"/>
              </a:rPr>
              <a:t> Stroke Onset </a:t>
            </a:r>
          </a:p>
          <a:p>
            <a:pPr lvl="1">
              <a:buSzPct val="100000"/>
            </a:pPr>
            <a:r>
              <a:rPr lang="en-US" dirty="0">
                <a:latin typeface="Times New Roman" panose="02020603050405020304" pitchFamily="18" charset="0"/>
                <a:cs typeface="Times New Roman" panose="02020603050405020304" pitchFamily="18" charset="0"/>
              </a:rPr>
              <a:t>And has a </a:t>
            </a:r>
            <a:r>
              <a:rPr lang="en-US" b="1" dirty="0">
                <a:latin typeface="Times New Roman" panose="02020603050405020304" pitchFamily="18" charset="0"/>
                <a:cs typeface="Times New Roman" panose="02020603050405020304" pitchFamily="18" charset="0"/>
              </a:rPr>
              <a:t>PEAK</a:t>
            </a:r>
            <a:r>
              <a:rPr lang="en-US" dirty="0">
                <a:latin typeface="Times New Roman" panose="02020603050405020304" pitchFamily="18" charset="0"/>
                <a:cs typeface="Times New Roman" panose="02020603050405020304" pitchFamily="18" charset="0"/>
              </a:rPr>
              <a:t> incidence between 2 to 7 days</a:t>
            </a:r>
          </a:p>
          <a:p>
            <a:pPr marL="0" indent="0">
              <a:buSzPct val="100000"/>
              <a:buNone/>
            </a:pPr>
            <a:endParaRPr lang="en-US" sz="2600" dirty="0">
              <a:latin typeface="Times New Roman" panose="02020603050405020304" pitchFamily="18" charset="0"/>
              <a:cs typeface="Times New Roman" panose="02020603050405020304" pitchFamily="18" charset="0"/>
            </a:endParaRPr>
          </a:p>
          <a:p>
            <a:pPr marL="0" indent="0">
              <a:buSzPct val="100000"/>
              <a:buNone/>
            </a:pPr>
            <a:r>
              <a:rPr lang="en-US" sz="2600" dirty="0">
                <a:latin typeface="Times New Roman" panose="02020603050405020304" pitchFamily="18" charset="0"/>
                <a:cs typeface="Times New Roman" panose="02020603050405020304" pitchFamily="18" charset="0"/>
              </a:rPr>
              <a:t>Patients with </a:t>
            </a:r>
            <a:r>
              <a:rPr lang="en-US" sz="2600" b="1" i="1" dirty="0">
                <a:solidFill>
                  <a:srgbClr val="0070C0"/>
                </a:solidFill>
                <a:latin typeface="Times New Roman" panose="02020603050405020304" pitchFamily="18" charset="0"/>
                <a:cs typeface="Times New Roman" panose="02020603050405020304" pitchFamily="18" charset="0"/>
              </a:rPr>
              <a:t>hemiparesis</a:t>
            </a:r>
            <a:r>
              <a:rPr lang="en-US" sz="2600" dirty="0">
                <a:latin typeface="Times New Roman" panose="02020603050405020304" pitchFamily="18" charset="0"/>
                <a:cs typeface="Times New Roman" panose="02020603050405020304" pitchFamily="18" charset="0"/>
              </a:rPr>
              <a:t> </a:t>
            </a:r>
            <a:r>
              <a:rPr lang="en-US" sz="1300" dirty="0">
                <a:latin typeface="Times New Roman" panose="02020603050405020304" pitchFamily="18" charset="0"/>
                <a:cs typeface="Times New Roman" panose="02020603050405020304" pitchFamily="18" charset="0"/>
              </a:rPr>
              <a:t>(one sided weakness/paralysis) </a:t>
            </a:r>
            <a:r>
              <a:rPr lang="en-US" sz="2600" dirty="0">
                <a:latin typeface="Times New Roman" panose="02020603050405020304" pitchFamily="18" charset="0"/>
                <a:cs typeface="Times New Roman" panose="02020603050405020304" pitchFamily="18" charset="0"/>
              </a:rPr>
              <a:t>are </a:t>
            </a:r>
            <a:r>
              <a:rPr lang="en-US" sz="2600" b="1" dirty="0">
                <a:latin typeface="Times New Roman" panose="02020603050405020304" pitchFamily="18" charset="0"/>
                <a:cs typeface="Times New Roman" panose="02020603050405020304" pitchFamily="18" charset="0"/>
              </a:rPr>
              <a:t>PREDISPOSED</a:t>
            </a:r>
            <a:r>
              <a:rPr lang="en-US" sz="2600" dirty="0">
                <a:latin typeface="Times New Roman" panose="02020603050405020304" pitchFamily="18" charset="0"/>
                <a:cs typeface="Times New Roman" panose="02020603050405020304" pitchFamily="18" charset="0"/>
              </a:rPr>
              <a:t> to </a:t>
            </a:r>
            <a:r>
              <a:rPr lang="en-US" sz="2600" b="1" dirty="0">
                <a:latin typeface="Times New Roman" panose="02020603050405020304" pitchFamily="18" charset="0"/>
                <a:cs typeface="Times New Roman" panose="02020603050405020304" pitchFamily="18" charset="0"/>
              </a:rPr>
              <a:t>DVT</a:t>
            </a:r>
            <a:r>
              <a:rPr lang="en-US" sz="2600" dirty="0">
                <a:latin typeface="Times New Roman" panose="02020603050405020304" pitchFamily="18" charset="0"/>
                <a:cs typeface="Times New Roman" panose="02020603050405020304" pitchFamily="18" charset="0"/>
              </a:rPr>
              <a:t> </a:t>
            </a:r>
            <a:r>
              <a:rPr lang="en-US" sz="2600" i="1" dirty="0">
                <a:solidFill>
                  <a:srgbClr val="00B0F0"/>
                </a:solidFill>
                <a:latin typeface="Times New Roman" panose="02020603050405020304" pitchFamily="18" charset="0"/>
                <a:cs typeface="Times New Roman" panose="02020603050405020304" pitchFamily="18" charset="0"/>
              </a:rPr>
              <a:t>development</a:t>
            </a:r>
            <a:r>
              <a:rPr lang="en-US" sz="2600" dirty="0">
                <a:latin typeface="Times New Roman" panose="02020603050405020304" pitchFamily="18" charset="0"/>
                <a:cs typeface="Times New Roman" panose="02020603050405020304" pitchFamily="18" charset="0"/>
              </a:rPr>
              <a:t>, and the degree of paresis confers a graded </a:t>
            </a:r>
            <a:r>
              <a:rPr lang="en-US" sz="2600" b="1" dirty="0">
                <a:solidFill>
                  <a:srgbClr val="C00000"/>
                </a:solidFill>
                <a:latin typeface="Times New Roman" panose="02020603050405020304" pitchFamily="18" charset="0"/>
                <a:cs typeface="Times New Roman" panose="02020603050405020304" pitchFamily="18" charset="0"/>
              </a:rPr>
              <a:t>RISK</a:t>
            </a:r>
            <a:r>
              <a:rPr lang="en-US" sz="2600" dirty="0">
                <a:latin typeface="Times New Roman" panose="02020603050405020304" pitchFamily="18" charset="0"/>
                <a:cs typeface="Times New Roman" panose="02020603050405020304" pitchFamily="18" charset="0"/>
              </a:rPr>
              <a:t> of </a:t>
            </a:r>
            <a:r>
              <a:rPr lang="en-US" sz="2600" b="1" dirty="0">
                <a:latin typeface="Times New Roman" panose="02020603050405020304" pitchFamily="18" charset="0"/>
                <a:cs typeface="Times New Roman" panose="02020603050405020304" pitchFamily="18" charset="0"/>
              </a:rPr>
              <a:t>DVT</a:t>
            </a:r>
          </a:p>
          <a:p>
            <a:pPr lvl="1">
              <a:buSzPct val="100000"/>
            </a:pPr>
            <a:r>
              <a:rPr lang="en-US" sz="2000" b="1" dirty="0">
                <a:latin typeface="Times New Roman" panose="02020603050405020304" pitchFamily="18" charset="0"/>
                <a:cs typeface="Times New Roman" panose="02020603050405020304" pitchFamily="18" charset="0"/>
              </a:rPr>
              <a:t>Ipsilateral</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(same side) </a:t>
            </a:r>
            <a:r>
              <a:rPr lang="en-US" sz="2000" dirty="0">
                <a:latin typeface="Times New Roman" panose="02020603050405020304" pitchFamily="18" charset="0"/>
                <a:cs typeface="Times New Roman" panose="02020603050405020304" pitchFamily="18" charset="0"/>
              </a:rPr>
              <a:t>= 73%</a:t>
            </a:r>
          </a:p>
          <a:p>
            <a:pPr lvl="1">
              <a:buSzPct val="100000"/>
            </a:pPr>
            <a:r>
              <a:rPr lang="en-US" sz="2000" b="1" dirty="0">
                <a:latin typeface="Times New Roman" panose="02020603050405020304" pitchFamily="18" charset="0"/>
                <a:cs typeface="Times New Roman" panose="02020603050405020304" pitchFamily="18" charset="0"/>
              </a:rPr>
              <a:t>Contralateral</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(opposite)</a:t>
            </a:r>
            <a:r>
              <a:rPr lang="en-US" sz="2000" dirty="0">
                <a:latin typeface="Times New Roman" panose="02020603050405020304" pitchFamily="18" charset="0"/>
                <a:cs typeface="Times New Roman" panose="02020603050405020304" pitchFamily="18" charset="0"/>
              </a:rPr>
              <a:t> = 11%</a:t>
            </a:r>
          </a:p>
          <a:p>
            <a:pPr lvl="1">
              <a:buSzPct val="100000"/>
            </a:pPr>
            <a:r>
              <a:rPr lang="en-US" sz="2000" b="1" dirty="0">
                <a:latin typeface="Times New Roman" panose="02020603050405020304" pitchFamily="18" charset="0"/>
                <a:cs typeface="Times New Roman" panose="02020603050405020304" pitchFamily="18" charset="0"/>
              </a:rPr>
              <a:t>Bilateral</a:t>
            </a:r>
            <a:r>
              <a:rPr lang="en-US" sz="2000" dirty="0">
                <a:latin typeface="Times New Roman" panose="02020603050405020304" pitchFamily="18" charset="0"/>
                <a:cs typeface="Times New Roman" panose="02020603050405020304" pitchFamily="18" charset="0"/>
              </a:rPr>
              <a:t> = 16%</a:t>
            </a:r>
          </a:p>
          <a:p>
            <a:pPr>
              <a:buSzPct val="100000"/>
            </a:pPr>
            <a:endParaRPr lang="en-US" b="1" dirty="0">
              <a:latin typeface="Times New Roman" panose="02020603050405020304" pitchFamily="18" charset="0"/>
              <a:cs typeface="Times New Roman" panose="02020603050405020304" pitchFamily="18" charset="0"/>
            </a:endParaRPr>
          </a:p>
          <a:p>
            <a:pPr>
              <a:buSzPct val="100000"/>
            </a:pPr>
            <a:r>
              <a:rPr lang="en-US" b="1" dirty="0">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a:t>
            </a:r>
            <a:r>
              <a:rPr lang="en-US" sz="1700" i="1" dirty="0">
                <a:latin typeface="Times New Roman" panose="02020603050405020304" pitchFamily="18" charset="0"/>
                <a:cs typeface="Times New Roman" panose="02020603050405020304" pitchFamily="18" charset="0"/>
              </a:rPr>
              <a:t>often unassociated with clinically recognized </a:t>
            </a:r>
            <a:r>
              <a:rPr lang="en-US" sz="1700" b="1" dirty="0">
                <a:latin typeface="Times New Roman" panose="02020603050405020304" pitchFamily="18" charset="0"/>
                <a:cs typeface="Times New Roman" panose="02020603050405020304" pitchFamily="18" charset="0"/>
              </a:rPr>
              <a:t>DVT</a:t>
            </a:r>
            <a:r>
              <a:rPr lang="en-US" dirty="0">
                <a:latin typeface="Times New Roman" panose="02020603050405020304" pitchFamily="18" charset="0"/>
                <a:cs typeface="Times New Roman" panose="02020603050405020304" pitchFamily="18" charset="0"/>
              </a:rPr>
              <a:t>, accounts for:</a:t>
            </a:r>
          </a:p>
          <a:p>
            <a:pPr lvl="1">
              <a:buSzPct val="100000"/>
            </a:pPr>
            <a:r>
              <a:rPr lang="en-US" dirty="0">
                <a:latin typeface="Times New Roman" panose="02020603050405020304" pitchFamily="18" charset="0"/>
                <a:cs typeface="Times New Roman" panose="02020603050405020304" pitchFamily="18" charset="0"/>
              </a:rPr>
              <a:t>13 to 25% of </a:t>
            </a:r>
            <a:r>
              <a:rPr lang="en-US" b="1" u="sng" dirty="0">
                <a:latin typeface="Times New Roman" panose="02020603050405020304" pitchFamily="18" charset="0"/>
                <a:cs typeface="Times New Roman" panose="02020603050405020304" pitchFamily="18" charset="0"/>
              </a:rPr>
              <a:t>early</a:t>
            </a:r>
            <a:r>
              <a:rPr lang="en-US" dirty="0">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deaths</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after</a:t>
            </a:r>
            <a:r>
              <a:rPr lang="en-US" dirty="0">
                <a:latin typeface="Times New Roman" panose="02020603050405020304" pitchFamily="18" charset="0"/>
                <a:cs typeface="Times New Roman" panose="02020603050405020304" pitchFamily="18" charset="0"/>
              </a:rPr>
              <a:t> Stroke </a:t>
            </a:r>
            <a:r>
              <a:rPr lang="en-US" b="1" dirty="0">
                <a:latin typeface="Times New Roman" panose="02020603050405020304" pitchFamily="18" charset="0"/>
                <a:cs typeface="Times New Roman" panose="02020603050405020304" pitchFamily="18" charset="0"/>
              </a:rPr>
              <a:t>&amp;</a:t>
            </a:r>
            <a:r>
              <a:rPr lang="en-US"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IS</a:t>
            </a:r>
          </a:p>
          <a:p>
            <a:pPr lvl="1">
              <a:buSzPct val="100000"/>
            </a:pPr>
            <a:r>
              <a:rPr lang="en-US" dirty="0">
                <a:latin typeface="Times New Roman" panose="02020603050405020304" pitchFamily="18" charset="0"/>
                <a:cs typeface="Times New Roman" panose="02020603050405020304" pitchFamily="18" charset="0"/>
              </a:rPr>
              <a:t>The </a:t>
            </a:r>
            <a:r>
              <a:rPr lang="en-US" b="1" i="1" u="sng" dirty="0">
                <a:latin typeface="Times New Roman" panose="02020603050405020304" pitchFamily="18" charset="0"/>
                <a:cs typeface="Times New Roman" panose="02020603050405020304" pitchFamily="18" charset="0"/>
              </a:rPr>
              <a:t>most common cause </a:t>
            </a:r>
            <a:r>
              <a:rPr lang="en-US" dirty="0">
                <a:latin typeface="Times New Roman" panose="02020603050405020304" pitchFamily="18" charset="0"/>
                <a:cs typeface="Times New Roman" panose="02020603050405020304" pitchFamily="18" charset="0"/>
              </a:rPr>
              <a:t>of </a:t>
            </a:r>
            <a:r>
              <a:rPr lang="en-US" b="1" dirty="0">
                <a:solidFill>
                  <a:srgbClr val="C00000"/>
                </a:solidFill>
                <a:latin typeface="Times New Roman" panose="02020603050405020304" pitchFamily="18" charset="0"/>
                <a:cs typeface="Times New Roman" panose="02020603050405020304" pitchFamily="18" charset="0"/>
              </a:rPr>
              <a:t>death</a:t>
            </a:r>
            <a:r>
              <a:rPr lang="en-US"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at its </a:t>
            </a:r>
            <a:r>
              <a:rPr lang="en-US" sz="1900" b="1" dirty="0">
                <a:latin typeface="Times New Roman" panose="02020603050405020304" pitchFamily="18" charset="0"/>
                <a:cs typeface="Times New Roman" panose="02020603050405020304" pitchFamily="18" charset="0"/>
              </a:rPr>
              <a:t>PEAK</a:t>
            </a:r>
            <a:r>
              <a:rPr lang="en-US" sz="1900" i="1" dirty="0">
                <a:latin typeface="Times New Roman" panose="02020603050405020304" pitchFamily="18" charset="0"/>
                <a:cs typeface="Times New Roman" panose="02020603050405020304" pitchFamily="18" charset="0"/>
              </a:rPr>
              <a:t> occurrence</a:t>
            </a:r>
            <a:r>
              <a:rPr lang="en-US" dirty="0">
                <a:latin typeface="Times New Roman" panose="02020603050405020304" pitchFamily="18" charset="0"/>
                <a:cs typeface="Times New Roman" panose="02020603050405020304" pitchFamily="18" charset="0"/>
              </a:rPr>
              <a:t>, about 2 to 4 weeks </a:t>
            </a:r>
            <a:r>
              <a:rPr lang="en-US" i="1" dirty="0">
                <a:latin typeface="Times New Roman" panose="02020603050405020304" pitchFamily="18" charset="0"/>
                <a:cs typeface="Times New Roman" panose="02020603050405020304" pitchFamily="18" charset="0"/>
              </a:rPr>
              <a:t>after</a:t>
            </a:r>
            <a:r>
              <a:rPr lang="en-US" dirty="0">
                <a:latin typeface="Times New Roman" panose="02020603050405020304" pitchFamily="18" charset="0"/>
                <a:cs typeface="Times New Roman" panose="02020603050405020304" pitchFamily="18" charset="0"/>
              </a:rPr>
              <a:t> stroke onset  </a:t>
            </a:r>
          </a:p>
          <a:p>
            <a:pPr>
              <a:buSzPct val="100000"/>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8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232570" y="5355769"/>
            <a:ext cx="1175659" cy="1175659"/>
          </a:xfrm>
          <a:prstGeom prst="rect">
            <a:avLst/>
          </a:prstGeom>
        </p:spPr>
      </p:pic>
      <p:pic>
        <p:nvPicPr>
          <p:cNvPr id="4" name="Picture 3"/>
          <p:cNvPicPr>
            <a:picLocks noChangeAspect="1"/>
          </p:cNvPicPr>
          <p:nvPr/>
        </p:nvPicPr>
        <p:blipFill>
          <a:blip r:embed="rId3"/>
          <a:stretch>
            <a:fillRect/>
          </a:stretch>
        </p:blipFill>
        <p:spPr>
          <a:xfrm>
            <a:off x="10297886" y="2603241"/>
            <a:ext cx="1894114" cy="1163216"/>
          </a:xfrm>
          <a:prstGeom prst="rect">
            <a:avLst/>
          </a:prstGeom>
        </p:spPr>
      </p:pic>
      <p:sp>
        <p:nvSpPr>
          <p:cNvPr id="10" name="Rectangle 9"/>
          <p:cNvSpPr/>
          <p:nvPr/>
        </p:nvSpPr>
        <p:spPr>
          <a:xfrm>
            <a:off x="109976" y="970315"/>
            <a:ext cx="7124201" cy="5216813"/>
          </a:xfrm>
          <a:prstGeom prst="rect">
            <a:avLst/>
          </a:prstGeom>
          <a:noFill/>
        </p:spPr>
        <p:txBody>
          <a:bodyPr wrap="square" lIns="91440" tIns="45720" rIns="91440" bIns="45720">
            <a:spAutoFit/>
          </a:bodyPr>
          <a:lstStyle/>
          <a:p>
            <a:r>
              <a:rPr lang="en-US" sz="28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What are Core Measures?</a:t>
            </a:r>
          </a:p>
          <a:p>
            <a:endParaRPr lang="en-US" sz="14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i="1" u="sng" dirty="0">
                <a:solidFill>
                  <a:schemeClr val="accent5">
                    <a:lumMod val="50000"/>
                  </a:schemeClr>
                </a:solidFill>
                <a:latin typeface="Times New Roman" panose="02020603050405020304" pitchFamily="18" charset="0"/>
                <a:cs typeface="Times New Roman" panose="02020603050405020304" pitchFamily="18" charset="0"/>
              </a:rPr>
              <a:t>Minimum</a:t>
            </a:r>
            <a:r>
              <a:rPr lang="en-US" b="1" dirty="0">
                <a:solidFill>
                  <a:schemeClr val="accent5">
                    <a:lumMod val="50000"/>
                  </a:schemeClr>
                </a:solidFill>
                <a:latin typeface="Times New Roman" panose="02020603050405020304" pitchFamily="18" charset="0"/>
                <a:cs typeface="Times New Roman" panose="02020603050405020304" pitchFamily="18" charset="0"/>
              </a:rPr>
              <a:t> Federal Healthcare Rules/Regulations </a:t>
            </a:r>
            <a:r>
              <a:rPr lang="en-US" sz="1500" dirty="0">
                <a:solidFill>
                  <a:schemeClr val="accent5">
                    <a:lumMod val="50000"/>
                  </a:schemeClr>
                </a:solidFill>
                <a:latin typeface="Times New Roman" panose="02020603050405020304" pitchFamily="18" charset="0"/>
                <a:cs typeface="Times New Roman" panose="02020603050405020304" pitchFamily="18" charset="0"/>
              </a:rPr>
              <a:t>(Laws), </a:t>
            </a:r>
            <a:r>
              <a:rPr lang="en-US" sz="1400" dirty="0">
                <a:solidFill>
                  <a:schemeClr val="accent5">
                    <a:lumMod val="50000"/>
                  </a:schemeClr>
                </a:solidFill>
                <a:latin typeface="Times New Roman" panose="02020603050405020304" pitchFamily="18" charset="0"/>
                <a:cs typeface="Times New Roman" panose="02020603050405020304" pitchFamily="18" charset="0"/>
              </a:rPr>
              <a:t>issued annually by the Department of Health &amp; Human Services (</a:t>
            </a:r>
            <a:r>
              <a:rPr lang="en-US" sz="1400" b="1" dirty="0">
                <a:solidFill>
                  <a:schemeClr val="accent5">
                    <a:lumMod val="50000"/>
                  </a:schemeClr>
                </a:solidFill>
                <a:latin typeface="Times New Roman" panose="02020603050405020304" pitchFamily="18" charset="0"/>
                <a:cs typeface="Times New Roman" panose="02020603050405020304" pitchFamily="18" charset="0"/>
              </a:rPr>
              <a:t>HHS</a:t>
            </a:r>
            <a:r>
              <a:rPr lang="en-US" sz="1400" dirty="0">
                <a:solidFill>
                  <a:schemeClr val="accent5">
                    <a:lumMod val="50000"/>
                  </a:schemeClr>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i="1" dirty="0">
                <a:solidFill>
                  <a:schemeClr val="accent5">
                    <a:lumMod val="50000"/>
                  </a:schemeClr>
                </a:solidFill>
                <a:latin typeface="Times New Roman" panose="02020603050405020304" pitchFamily="18" charset="0"/>
                <a:cs typeface="Times New Roman" panose="02020603050405020304" pitchFamily="18" charset="0"/>
              </a:rPr>
              <a:t>National</a:t>
            </a:r>
            <a:r>
              <a:rPr lang="en-US" b="1" dirty="0">
                <a:solidFill>
                  <a:schemeClr val="accent5">
                    <a:lumMod val="50000"/>
                  </a:schemeClr>
                </a:solidFill>
                <a:latin typeface="Times New Roman" panose="02020603050405020304" pitchFamily="18" charset="0"/>
                <a:cs typeface="Times New Roman" panose="02020603050405020304" pitchFamily="18" charset="0"/>
              </a:rPr>
              <a:t> Standards of Care and Treatment Processes</a:t>
            </a:r>
            <a:endParaRPr lang="en-US" i="1" dirty="0">
              <a:solidFill>
                <a:schemeClr val="accent5">
                  <a:lumMod val="5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1600" b="1" dirty="0">
                <a:solidFill>
                  <a:schemeClr val="accent5">
                    <a:lumMod val="50000"/>
                  </a:schemeClr>
                </a:solidFill>
                <a:latin typeface="Times New Roman" panose="02020603050405020304" pitchFamily="18" charset="0"/>
                <a:cs typeface="Times New Roman" panose="02020603050405020304" pitchFamily="18" charset="0"/>
              </a:rPr>
              <a:t>Evidenced Based Proven Best Practices to:</a:t>
            </a:r>
          </a:p>
          <a:p>
            <a:pPr marL="1371600" lvl="2" indent="-457200">
              <a:buFont typeface="Arial" panose="020B0604020202020204" pitchFamily="34" charset="0"/>
              <a:buChar char="•"/>
            </a:pPr>
            <a:r>
              <a:rPr lang="en-US" sz="1400" b="1" dirty="0">
                <a:solidFill>
                  <a:schemeClr val="accent5">
                    <a:lumMod val="50000"/>
                  </a:schemeClr>
                </a:solidFill>
                <a:latin typeface="Times New Roman" panose="02020603050405020304" pitchFamily="18" charset="0"/>
                <a:cs typeface="Times New Roman" panose="02020603050405020304" pitchFamily="18" charset="0"/>
              </a:rPr>
              <a:t>Reduce Complications</a:t>
            </a:r>
          </a:p>
          <a:p>
            <a:pPr lvl="2"/>
            <a:r>
              <a:rPr lang="en-US" sz="1400" b="1" dirty="0">
                <a:solidFill>
                  <a:schemeClr val="accent5">
                    <a:lumMod val="50000"/>
                  </a:schemeClr>
                </a:solidFill>
                <a:latin typeface="Times New Roman" panose="02020603050405020304" pitchFamily="18" charset="0"/>
                <a:cs typeface="Times New Roman" panose="02020603050405020304" pitchFamily="18" charset="0"/>
              </a:rPr>
              <a:t>&amp;</a:t>
            </a:r>
          </a:p>
          <a:p>
            <a:pPr marL="1371600" lvl="2" indent="-457200">
              <a:buFont typeface="Arial" panose="020B0604020202020204" pitchFamily="34" charset="0"/>
              <a:buChar char="•"/>
            </a:pPr>
            <a:r>
              <a:rPr lang="en-US" sz="1400" b="1" dirty="0">
                <a:solidFill>
                  <a:schemeClr val="accent5">
                    <a:lumMod val="50000"/>
                  </a:schemeClr>
                </a:solidFill>
                <a:latin typeface="Times New Roman" panose="02020603050405020304" pitchFamily="18" charset="0"/>
                <a:cs typeface="Times New Roman" panose="02020603050405020304" pitchFamily="18" charset="0"/>
              </a:rPr>
              <a:t>Lead to Better Patient Outcomes</a:t>
            </a:r>
          </a:p>
          <a:p>
            <a:pPr marL="457200" indent="-457200">
              <a:buFont typeface="Arial" panose="020B0604020202020204" pitchFamily="34" charset="0"/>
              <a:buChar char="•"/>
            </a:pPr>
            <a:r>
              <a:rPr lang="en-US" b="1" dirty="0">
                <a:solidFill>
                  <a:schemeClr val="accent5">
                    <a:lumMod val="50000"/>
                  </a:schemeClr>
                </a:solidFill>
                <a:latin typeface="Times New Roman" panose="02020603050405020304" pitchFamily="18" charset="0"/>
                <a:cs typeface="Times New Roman" panose="02020603050405020304" pitchFamily="18" charset="0"/>
              </a:rPr>
              <a:t>Compliance </a:t>
            </a:r>
            <a:r>
              <a:rPr lang="en-US" i="1" dirty="0">
                <a:solidFill>
                  <a:schemeClr val="accent5">
                    <a:lumMod val="50000"/>
                  </a:schemeClr>
                </a:solidFill>
                <a:latin typeface="Times New Roman" panose="02020603050405020304" pitchFamily="18" charset="0"/>
                <a:cs typeface="Times New Roman" panose="02020603050405020304" pitchFamily="18" charset="0"/>
              </a:rPr>
              <a:t>in providing </a:t>
            </a:r>
            <a:r>
              <a:rPr lang="en-US" b="1" dirty="0">
                <a:solidFill>
                  <a:schemeClr val="accent5">
                    <a:lumMod val="50000"/>
                  </a:schemeClr>
                </a:solidFill>
                <a:latin typeface="Times New Roman" panose="02020603050405020304" pitchFamily="18" charset="0"/>
                <a:cs typeface="Times New Roman" panose="02020603050405020304" pitchFamily="18" charset="0"/>
              </a:rPr>
              <a:t>each recommended treatment is: </a:t>
            </a:r>
          </a:p>
          <a:p>
            <a:pPr marL="914400" lvl="1" indent="-457200">
              <a:buFont typeface="Arial" panose="020B0604020202020204" pitchFamily="34" charset="0"/>
              <a:buChar char="•"/>
            </a:pPr>
            <a:r>
              <a:rPr lang="en-US" sz="1600" b="1" dirty="0">
                <a:solidFill>
                  <a:schemeClr val="accent5">
                    <a:lumMod val="50000"/>
                  </a:schemeClr>
                </a:solidFill>
                <a:latin typeface="Times New Roman" panose="02020603050405020304" pitchFamily="18" charset="0"/>
                <a:cs typeface="Times New Roman" panose="02020603050405020304" pitchFamily="18" charset="0"/>
              </a:rPr>
              <a:t>Publically Reported on Hospital Compare</a:t>
            </a:r>
            <a:r>
              <a:rPr lang="en-US" sz="1600" dirty="0">
                <a:solidFill>
                  <a:schemeClr val="accent5">
                    <a:lumMod val="50000"/>
                  </a:schemeClr>
                </a:solidFill>
                <a:latin typeface="Times New Roman" panose="02020603050405020304" pitchFamily="18" charset="0"/>
                <a:cs typeface="Times New Roman" panose="02020603050405020304" pitchFamily="18" charset="0"/>
              </a:rPr>
              <a:t> </a:t>
            </a:r>
            <a:r>
              <a:rPr lang="en-US" sz="1500" dirty="0">
                <a:solidFill>
                  <a:schemeClr val="accent5">
                    <a:lumMod val="50000"/>
                  </a:schemeClr>
                </a:solidFill>
                <a:latin typeface="Times New Roman" panose="02020603050405020304" pitchFamily="18" charset="0"/>
                <a:cs typeface="Times New Roman" panose="02020603050405020304" pitchFamily="18" charset="0"/>
              </a:rPr>
              <a:t>(CMS)</a:t>
            </a:r>
          </a:p>
          <a:p>
            <a:pPr marL="914400" lvl="1" indent="-457200">
              <a:buFont typeface="Arial" panose="020B0604020202020204" pitchFamily="34" charset="0"/>
              <a:buChar char="•"/>
            </a:pPr>
            <a:r>
              <a:rPr lang="en-US" sz="1600" b="1" dirty="0">
                <a:solidFill>
                  <a:schemeClr val="accent5">
                    <a:lumMod val="50000"/>
                  </a:schemeClr>
                </a:solidFill>
                <a:latin typeface="Times New Roman" panose="02020603050405020304" pitchFamily="18" charset="0"/>
                <a:cs typeface="Times New Roman" panose="02020603050405020304" pitchFamily="18" charset="0"/>
              </a:rPr>
              <a:t>Required for hospital Accreditation/Certification </a:t>
            </a:r>
            <a:r>
              <a:rPr lang="en-US" sz="1500" dirty="0">
                <a:solidFill>
                  <a:schemeClr val="accent5">
                    <a:lumMod val="50000"/>
                  </a:schemeClr>
                </a:solidFill>
                <a:latin typeface="Times New Roman" panose="02020603050405020304" pitchFamily="18" charset="0"/>
                <a:cs typeface="Times New Roman" panose="02020603050405020304" pitchFamily="18" charset="0"/>
              </a:rPr>
              <a:t>(TJC) </a:t>
            </a:r>
          </a:p>
          <a:p>
            <a:endParaRPr lang="en-US" sz="1500" dirty="0">
              <a:solidFill>
                <a:schemeClr val="accent5">
                  <a:lumMod val="50000"/>
                </a:schemeClr>
              </a:solidFill>
              <a:latin typeface="Times New Roman" panose="02020603050405020304" pitchFamily="18" charset="0"/>
              <a:cs typeface="Times New Roman" panose="02020603050405020304" pitchFamily="18" charset="0"/>
            </a:endParaRPr>
          </a:p>
          <a:p>
            <a:endParaRPr lang="en-US" sz="2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2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Focus: </a:t>
            </a:r>
            <a:r>
              <a:rPr lang="en-US" sz="28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Sepsis</a:t>
            </a:r>
            <a:r>
              <a:rPr lang="en-US" sz="2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n-US" sz="28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VTE, and </a:t>
            </a:r>
            <a:r>
              <a:rPr lang="en-US"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Stroke</a:t>
            </a:r>
          </a:p>
          <a:p>
            <a:pPr marL="285750" indent="-285750">
              <a:buFont typeface="Arial" panose="020B0604020202020204" pitchFamily="34" charset="0"/>
              <a:buChar char="•"/>
            </a:pPr>
            <a:endParaRPr lang="en-US" dirty="0">
              <a:solidFill>
                <a:schemeClr val="accent5">
                  <a:lumMod val="50000"/>
                </a:schemeClr>
              </a:solidFill>
              <a:latin typeface="Times New Roman" panose="02020603050405020304" pitchFamily="18" charset="0"/>
              <a:cs typeface="Times New Roman" panose="02020603050405020304" pitchFamily="18" charset="0"/>
            </a:endParaRPr>
          </a:p>
          <a:p>
            <a:pPr lvl="2"/>
            <a:endParaRPr lang="en-US" sz="1600" i="1" cap="none" spc="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2450717064"/>
              </p:ext>
            </p:extLst>
          </p:nvPr>
        </p:nvGraphicFramePr>
        <p:xfrm>
          <a:off x="6651172" y="-108857"/>
          <a:ext cx="5251491" cy="56511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085" y="5313273"/>
            <a:ext cx="1567543" cy="1216413"/>
          </a:xfrm>
          <a:prstGeom prst="rect">
            <a:avLst/>
          </a:prstGeom>
        </p:spPr>
      </p:pic>
    </p:spTree>
    <p:extLst>
      <p:ext uri="{BB962C8B-B14F-4D97-AF65-F5344CB8AC3E}">
        <p14:creationId xmlns:p14="http://schemas.microsoft.com/office/powerpoint/2010/main" val="2276276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0" cy="955964"/>
          </a:xfrm>
        </p:spPr>
        <p:txBody>
          <a:bodyPr/>
          <a:lstStyle/>
          <a:p>
            <a:pPr algn="ctr"/>
            <a:r>
              <a:rPr lang="en-US" b="1" dirty="0">
                <a:solidFill>
                  <a:srgbClr val="7030A0"/>
                </a:solidFill>
                <a:latin typeface="Times New Roman" panose="02020603050405020304" pitchFamily="18" charset="0"/>
                <a:cs typeface="Times New Roman" panose="02020603050405020304" pitchFamily="18" charset="0"/>
              </a:rPr>
              <a:t>STK:</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Signs</a:t>
            </a:r>
            <a:r>
              <a:rPr lang="en-US" dirty="0">
                <a:latin typeface="Times New Roman" panose="02020603050405020304" pitchFamily="18" charset="0"/>
                <a:cs typeface="Times New Roman" panose="02020603050405020304" pitchFamily="18" charset="0"/>
              </a:rPr>
              <a:t> &amp; </a:t>
            </a:r>
            <a:r>
              <a:rPr lang="en-US" i="1" dirty="0">
                <a:latin typeface="Times New Roman" panose="02020603050405020304" pitchFamily="18" charset="0"/>
                <a:cs typeface="Times New Roman" panose="02020603050405020304" pitchFamily="18" charset="0"/>
              </a:rPr>
              <a:t>Symptoms </a:t>
            </a:r>
            <a:r>
              <a:rPr lang="en-US" sz="3600" b="1" dirty="0">
                <a:latin typeface="Times New Roman" panose="02020603050405020304" pitchFamily="18" charset="0"/>
                <a:cs typeface="Times New Roman" panose="02020603050405020304" pitchFamily="18" charset="0"/>
              </a:rPr>
              <a:t>(S/S)</a:t>
            </a:r>
          </a:p>
        </p:txBody>
      </p:sp>
      <p:sp>
        <p:nvSpPr>
          <p:cNvPr id="3" name="Content Placeholder 2"/>
          <p:cNvSpPr>
            <a:spLocks noGrp="1"/>
          </p:cNvSpPr>
          <p:nvPr>
            <p:ph idx="1"/>
          </p:nvPr>
        </p:nvSpPr>
        <p:spPr>
          <a:xfrm>
            <a:off x="92597" y="1225471"/>
            <a:ext cx="11945073" cy="5632529"/>
          </a:xfrm>
        </p:spPr>
        <p:txBody>
          <a:bodyPr>
            <a:normAutofit fontScale="92500" lnSpcReduction="20000"/>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Most Common: </a:t>
            </a:r>
            <a:r>
              <a:rPr lang="en-US" b="1" dirty="0">
                <a:latin typeface="Times New Roman" panose="02020603050405020304" pitchFamily="18" charset="0"/>
                <a:cs typeface="Times New Roman" panose="02020603050405020304" pitchFamily="18" charset="0"/>
              </a:rPr>
              <a:t> </a:t>
            </a:r>
          </a:p>
          <a:p>
            <a:pPr lvl="1"/>
            <a:r>
              <a:rPr lang="en-US" sz="1900" dirty="0">
                <a:latin typeface="Times New Roman" panose="02020603050405020304" pitchFamily="18" charset="0"/>
                <a:cs typeface="Times New Roman" panose="02020603050405020304" pitchFamily="18" charset="0"/>
              </a:rPr>
              <a:t>Facial, Arm, </a:t>
            </a:r>
            <a:r>
              <a:rPr lang="en-US" sz="1900" i="1" dirty="0">
                <a:latin typeface="Times New Roman" panose="02020603050405020304" pitchFamily="18" charset="0"/>
                <a:cs typeface="Times New Roman" panose="02020603050405020304" pitchFamily="18" charset="0"/>
              </a:rPr>
              <a:t>or</a:t>
            </a:r>
            <a:r>
              <a:rPr lang="en-US" sz="1900" dirty="0">
                <a:latin typeface="Times New Roman" panose="02020603050405020304" pitchFamily="18" charset="0"/>
                <a:cs typeface="Times New Roman" panose="02020603050405020304" pitchFamily="18" charset="0"/>
              </a:rPr>
              <a:t> Leg: </a:t>
            </a:r>
            <a:r>
              <a:rPr lang="en-US" sz="1900" b="1" dirty="0">
                <a:latin typeface="Times New Roman" panose="02020603050405020304" pitchFamily="18" charset="0"/>
                <a:cs typeface="Times New Roman" panose="02020603050405020304" pitchFamily="18" charset="0"/>
              </a:rPr>
              <a:t>Paralysis</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Tingling</a:t>
            </a: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Numbness</a:t>
            </a:r>
            <a:r>
              <a:rPr lang="en-US" sz="1900" dirty="0">
                <a:latin typeface="Times New Roman" panose="02020603050405020304" pitchFamily="18" charset="0"/>
                <a:cs typeface="Times New Roman" panose="02020603050405020304" pitchFamily="18" charset="0"/>
              </a:rPr>
              <a:t>, or Weakness</a:t>
            </a:r>
          </a:p>
          <a:p>
            <a:pPr lvl="2"/>
            <a:r>
              <a:rPr lang="en-US" sz="1700" i="1" dirty="0">
                <a:latin typeface="Times New Roman" panose="02020603050405020304" pitchFamily="18" charset="0"/>
                <a:cs typeface="Times New Roman" panose="02020603050405020304" pitchFamily="18" charset="0"/>
              </a:rPr>
              <a:t>Especially on one side of the body</a:t>
            </a:r>
          </a:p>
          <a:p>
            <a:pPr lvl="1"/>
            <a:r>
              <a:rPr lang="en-US" sz="1900" b="1" dirty="0">
                <a:latin typeface="Times New Roman" panose="02020603050405020304" pitchFamily="18" charset="0"/>
                <a:cs typeface="Times New Roman" panose="02020603050405020304" pitchFamily="18" charset="0"/>
              </a:rPr>
              <a:t>Changes</a:t>
            </a:r>
            <a:r>
              <a:rPr lang="en-US" sz="1900" dirty="0">
                <a:latin typeface="Times New Roman" panose="02020603050405020304" pitchFamily="18" charset="0"/>
                <a:cs typeface="Times New Roman" panose="02020603050405020304" pitchFamily="18" charset="0"/>
              </a:rPr>
              <a:t> in </a:t>
            </a:r>
            <a:r>
              <a:rPr lang="en-US" sz="1900" b="1" dirty="0">
                <a:latin typeface="Times New Roman" panose="02020603050405020304" pitchFamily="18" charset="0"/>
                <a:cs typeface="Times New Roman" panose="02020603050405020304" pitchFamily="18" charset="0"/>
              </a:rPr>
              <a:t>LOC </a:t>
            </a:r>
          </a:p>
          <a:p>
            <a:pPr lvl="2"/>
            <a:r>
              <a:rPr lang="en-US" sz="1700" b="1" dirty="0">
                <a:latin typeface="Times New Roman" panose="02020603050405020304" pitchFamily="18" charset="0"/>
                <a:cs typeface="Times New Roman" panose="02020603050405020304" pitchFamily="18" charset="0"/>
              </a:rPr>
              <a:t>Syncope</a:t>
            </a:r>
            <a:r>
              <a:rPr lang="en-US" sz="17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a:t>
            </a:r>
            <a:r>
              <a:rPr lang="en-US" sz="1500" i="1" dirty="0">
                <a:latin typeface="Times New Roman" panose="02020603050405020304" pitchFamily="18" charset="0"/>
                <a:cs typeface="Times New Roman" panose="02020603050405020304" pitchFamily="18" charset="0"/>
              </a:rPr>
              <a:t>fainting, loss of consciousness</a:t>
            </a:r>
            <a:r>
              <a:rPr lang="en-US" sz="1500"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AMS</a:t>
            </a:r>
            <a:r>
              <a:rPr lang="en-US" sz="1700"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Confusion</a:t>
            </a:r>
            <a:r>
              <a:rPr lang="en-US" sz="1700" dirty="0">
                <a:latin typeface="Times New Roman" panose="02020603050405020304" pitchFamily="18" charset="0"/>
                <a:cs typeface="Times New Roman" panose="02020603050405020304" pitchFamily="18" charset="0"/>
              </a:rPr>
              <a:t>, &amp;/or </a:t>
            </a:r>
            <a:r>
              <a:rPr lang="en-US" sz="1700" b="1" dirty="0">
                <a:latin typeface="Times New Roman" panose="02020603050405020304" pitchFamily="18" charset="0"/>
                <a:cs typeface="Times New Roman" panose="02020603050405020304" pitchFamily="18" charset="0"/>
              </a:rPr>
              <a:t>Inability/</a:t>
            </a:r>
            <a:r>
              <a:rPr lang="en-US" sz="1700" i="1" dirty="0">
                <a:latin typeface="Times New Roman" panose="02020603050405020304" pitchFamily="18" charset="0"/>
                <a:cs typeface="Times New Roman" panose="02020603050405020304" pitchFamily="18" charset="0"/>
              </a:rPr>
              <a:t>Difficulty</a:t>
            </a:r>
            <a:r>
              <a:rPr lang="en-US" sz="1700" dirty="0">
                <a:latin typeface="Times New Roman" panose="02020603050405020304" pitchFamily="18" charset="0"/>
                <a:cs typeface="Times New Roman" panose="02020603050405020304" pitchFamily="18" charset="0"/>
              </a:rPr>
              <a:t> Understanding </a:t>
            </a:r>
            <a:r>
              <a:rPr lang="en-US" sz="1700" b="1" dirty="0">
                <a:latin typeface="Times New Roman" panose="02020603050405020304" pitchFamily="18" charset="0"/>
                <a:cs typeface="Times New Roman" panose="02020603050405020304" pitchFamily="18" charset="0"/>
              </a:rPr>
              <a:t>Speech</a:t>
            </a:r>
            <a:r>
              <a:rPr lang="en-US" sz="1700" dirty="0">
                <a:latin typeface="Times New Roman" panose="02020603050405020304" pitchFamily="18" charset="0"/>
                <a:cs typeface="Times New Roman" panose="02020603050405020304" pitchFamily="18" charset="0"/>
              </a:rPr>
              <a:t>  </a:t>
            </a:r>
          </a:p>
          <a:p>
            <a:pPr lvl="1"/>
            <a:r>
              <a:rPr lang="en-US" sz="1700" b="1" dirty="0">
                <a:latin typeface="Times New Roman" panose="02020603050405020304" pitchFamily="18" charset="0"/>
                <a:cs typeface="Times New Roman" panose="02020603050405020304" pitchFamily="18" charset="0"/>
              </a:rPr>
              <a:t>Difficulty</a:t>
            </a:r>
            <a:r>
              <a:rPr lang="en-US" sz="1700" dirty="0">
                <a:latin typeface="Times New Roman" panose="02020603050405020304" pitchFamily="18" charset="0"/>
                <a:cs typeface="Times New Roman" panose="02020603050405020304" pitchFamily="18" charset="0"/>
              </a:rPr>
              <a:t> Breathing, </a:t>
            </a:r>
            <a:r>
              <a:rPr lang="en-US" sz="1700" i="1" dirty="0">
                <a:latin typeface="Times New Roman" panose="02020603050405020304" pitchFamily="18" charset="0"/>
                <a:cs typeface="Times New Roman" panose="02020603050405020304" pitchFamily="18" charset="0"/>
              </a:rPr>
              <a:t>Swallowing</a:t>
            </a:r>
            <a:r>
              <a:rPr lang="en-US" sz="1700" dirty="0">
                <a:latin typeface="Times New Roman" panose="02020603050405020304" pitchFamily="18" charset="0"/>
                <a:cs typeface="Times New Roman" panose="02020603050405020304" pitchFamily="18" charset="0"/>
              </a:rPr>
              <a:t>, or Speaking </a:t>
            </a:r>
            <a:r>
              <a:rPr lang="en-US" sz="1500" dirty="0">
                <a:latin typeface="Times New Roman" panose="02020603050405020304" pitchFamily="18" charset="0"/>
                <a:cs typeface="Times New Roman" panose="02020603050405020304" pitchFamily="18" charset="0"/>
              </a:rPr>
              <a:t>(Slurred/Loss)  </a:t>
            </a:r>
          </a:p>
          <a:p>
            <a:pPr lvl="1"/>
            <a:r>
              <a:rPr lang="en-US" sz="1700" b="1" dirty="0">
                <a:latin typeface="Times New Roman" panose="02020603050405020304" pitchFamily="18" charset="0"/>
                <a:cs typeface="Times New Roman" panose="02020603050405020304" pitchFamily="18" charset="0"/>
              </a:rPr>
              <a:t>Visual</a:t>
            </a:r>
            <a:r>
              <a:rPr lang="en-US" sz="1700" dirty="0">
                <a:latin typeface="Times New Roman" panose="02020603050405020304" pitchFamily="18" charset="0"/>
                <a:cs typeface="Times New Roman" panose="02020603050405020304" pitchFamily="18" charset="0"/>
              </a:rPr>
              <a:t> Changes </a:t>
            </a:r>
          </a:p>
          <a:p>
            <a:pPr lvl="2"/>
            <a:r>
              <a:rPr lang="en-US" sz="1500" dirty="0">
                <a:latin typeface="Times New Roman" panose="02020603050405020304" pitchFamily="18" charset="0"/>
                <a:cs typeface="Times New Roman" panose="02020603050405020304" pitchFamily="18" charset="0"/>
              </a:rPr>
              <a:t>Blurry Vision, Double Vision, Vision Loss, </a:t>
            </a:r>
            <a:r>
              <a:rPr lang="en-US" sz="1500" i="1" u="sng" dirty="0">
                <a:latin typeface="Times New Roman" panose="02020603050405020304" pitchFamily="18" charset="0"/>
                <a:cs typeface="Times New Roman" panose="02020603050405020304" pitchFamily="18" charset="0"/>
              </a:rPr>
              <a:t>or</a:t>
            </a:r>
            <a:r>
              <a:rPr lang="en-US" sz="1500" dirty="0">
                <a:latin typeface="Times New Roman" panose="02020603050405020304" pitchFamily="18" charset="0"/>
                <a:cs typeface="Times New Roman" panose="02020603050405020304" pitchFamily="18" charset="0"/>
              </a:rPr>
              <a:t> Rapid Involuntary Eye Movement</a:t>
            </a:r>
          </a:p>
          <a:p>
            <a:pPr lvl="1"/>
            <a:r>
              <a:rPr lang="en-US" sz="1700" b="1" dirty="0">
                <a:latin typeface="Times New Roman" panose="02020603050405020304" pitchFamily="18" charset="0"/>
                <a:cs typeface="Times New Roman" panose="02020603050405020304" pitchFamily="18" charset="0"/>
              </a:rPr>
              <a:t>Vertigo/</a:t>
            </a:r>
            <a:r>
              <a:rPr lang="en-US" sz="1700" dirty="0">
                <a:latin typeface="Times New Roman" panose="02020603050405020304" pitchFamily="18" charset="0"/>
                <a:cs typeface="Times New Roman" panose="02020603050405020304" pitchFamily="18" charset="0"/>
              </a:rPr>
              <a:t>Dizziness </a:t>
            </a:r>
          </a:p>
          <a:p>
            <a:pPr lvl="2"/>
            <a:r>
              <a:rPr lang="en-US" sz="1500" dirty="0">
                <a:latin typeface="Times New Roman" panose="02020603050405020304" pitchFamily="18" charset="0"/>
                <a:cs typeface="Times New Roman" panose="02020603050405020304" pitchFamily="18" charset="0"/>
              </a:rPr>
              <a:t>Fatigue, </a:t>
            </a:r>
            <a:r>
              <a:rPr lang="en-US" sz="1500" i="1" dirty="0">
                <a:latin typeface="Times New Roman" panose="02020603050405020304" pitchFamily="18" charset="0"/>
                <a:cs typeface="Times New Roman" panose="02020603050405020304" pitchFamily="18" charset="0"/>
              </a:rPr>
              <a:t>lightheadedness</a:t>
            </a:r>
            <a:r>
              <a:rPr lang="en-US" sz="1500" dirty="0">
                <a:latin typeface="Times New Roman" panose="02020603050405020304" pitchFamily="18" charset="0"/>
                <a:cs typeface="Times New Roman" panose="02020603050405020304" pitchFamily="18" charset="0"/>
              </a:rPr>
              <a:t>, Instability, Loss of Balance, and/or Difficulty Walking</a:t>
            </a:r>
          </a:p>
          <a:p>
            <a:pPr lvl="1"/>
            <a:r>
              <a:rPr lang="en-US" sz="1700" dirty="0">
                <a:latin typeface="Times New Roman" panose="02020603050405020304" pitchFamily="18" charset="0"/>
                <a:cs typeface="Times New Roman" panose="02020603050405020304" pitchFamily="18" charset="0"/>
              </a:rPr>
              <a:t>Nausea/Vomiting </a:t>
            </a:r>
          </a:p>
          <a:p>
            <a:pPr marL="0" indent="0">
              <a:buNone/>
            </a:pPr>
            <a:endParaRPr lang="en-US" b="1" dirty="0">
              <a:solidFill>
                <a:srgbClr val="C00000"/>
              </a:solidFill>
              <a:latin typeface="Times New Roman" panose="02020603050405020304" pitchFamily="18" charset="0"/>
              <a:cs typeface="Times New Roman" panose="02020603050405020304" pitchFamily="18" charset="0"/>
            </a:endParaRPr>
          </a:p>
          <a:p>
            <a:pPr marL="0" indent="0">
              <a:buNone/>
            </a:pPr>
            <a:r>
              <a:rPr lang="en-US" b="1" dirty="0">
                <a:solidFill>
                  <a:srgbClr val="C00000"/>
                </a:solidFill>
                <a:latin typeface="Times New Roman" panose="02020603050405020304" pitchFamily="18" charset="0"/>
                <a:cs typeface="Times New Roman" panose="02020603050405020304" pitchFamily="18" charset="0"/>
              </a:rPr>
              <a:t>Other</a:t>
            </a:r>
            <a:r>
              <a:rPr lang="en-US" b="1" dirty="0">
                <a:latin typeface="Times New Roman" panose="02020603050405020304" pitchFamily="18" charset="0"/>
                <a:cs typeface="Times New Roman" panose="02020603050405020304" pitchFamily="18" charset="0"/>
              </a:rPr>
              <a:t> noteworthy S/S:</a:t>
            </a:r>
          </a:p>
          <a:p>
            <a:pPr lvl="1"/>
            <a:r>
              <a:rPr lang="en-US" sz="1700" b="1" dirty="0">
                <a:latin typeface="Times New Roman" panose="02020603050405020304" pitchFamily="18" charset="0"/>
                <a:cs typeface="Times New Roman" panose="02020603050405020304" pitchFamily="18" charset="0"/>
              </a:rPr>
              <a:t>Tremors</a:t>
            </a:r>
            <a:r>
              <a:rPr lang="en-US" sz="1700" dirty="0">
                <a:latin typeface="Times New Roman" panose="02020603050405020304" pitchFamily="18" charset="0"/>
                <a:cs typeface="Times New Roman" panose="02020603050405020304" pitchFamily="18" charset="0"/>
              </a:rPr>
              <a:t> </a:t>
            </a:r>
          </a:p>
          <a:p>
            <a:pPr lvl="2"/>
            <a:r>
              <a:rPr lang="en-US" sz="1500" dirty="0">
                <a:latin typeface="Times New Roman" panose="02020603050405020304" pitchFamily="18" charset="0"/>
                <a:cs typeface="Times New Roman" panose="02020603050405020304" pitchFamily="18" charset="0"/>
              </a:rPr>
              <a:t>More common in hemorrhagic strokes </a:t>
            </a:r>
            <a:r>
              <a:rPr lang="en-US" sz="1500" i="1" u="sng" dirty="0">
                <a:latin typeface="Times New Roman" panose="02020603050405020304" pitchFamily="18" charset="0"/>
                <a:cs typeface="Times New Roman" panose="02020603050405020304" pitchFamily="18" charset="0"/>
              </a:rPr>
              <a:t>or</a:t>
            </a:r>
            <a:r>
              <a:rPr lang="en-US" sz="1500" dirty="0">
                <a:latin typeface="Times New Roman" panose="02020603050405020304" pitchFamily="18" charset="0"/>
                <a:cs typeface="Times New Roman" panose="02020603050405020304" pitchFamily="18" charset="0"/>
              </a:rPr>
              <a:t> ischemic strokes in the </a:t>
            </a:r>
            <a:r>
              <a:rPr lang="en-US" sz="1500" b="1" dirty="0">
                <a:latin typeface="Times New Roman" panose="02020603050405020304" pitchFamily="18" charset="0"/>
                <a:cs typeface="Times New Roman" panose="02020603050405020304" pitchFamily="18" charset="0"/>
              </a:rPr>
              <a:t>pons</a:t>
            </a:r>
            <a:r>
              <a:rPr lang="en-US" sz="1500" dirty="0">
                <a:latin typeface="Times New Roman" panose="02020603050405020304" pitchFamily="18" charset="0"/>
                <a:cs typeface="Times New Roman" panose="02020603050405020304" pitchFamily="18" charset="0"/>
              </a:rPr>
              <a:t> </a:t>
            </a:r>
            <a:r>
              <a:rPr lang="en-US" sz="1300" dirty="0">
                <a:latin typeface="Times New Roman" panose="02020603050405020304" pitchFamily="18" charset="0"/>
                <a:cs typeface="Times New Roman" panose="02020603050405020304" pitchFamily="18" charset="0"/>
              </a:rPr>
              <a:t>(</a:t>
            </a:r>
            <a:r>
              <a:rPr lang="en-US" sz="1300" i="1" dirty="0">
                <a:latin typeface="Times New Roman" panose="02020603050405020304" pitchFamily="18" charset="0"/>
                <a:cs typeface="Times New Roman" panose="02020603050405020304" pitchFamily="18" charset="0"/>
              </a:rPr>
              <a:t>brainstem region</a:t>
            </a:r>
            <a:r>
              <a:rPr lang="en-US" sz="1300" dirty="0">
                <a:latin typeface="Times New Roman" panose="02020603050405020304" pitchFamily="18" charset="0"/>
                <a:cs typeface="Times New Roman" panose="02020603050405020304" pitchFamily="18" charset="0"/>
              </a:rPr>
              <a:t>) </a:t>
            </a:r>
            <a:r>
              <a:rPr lang="en-US" sz="1500" b="1" dirty="0">
                <a:latin typeface="Times New Roman" panose="02020603050405020304" pitchFamily="18" charset="0"/>
                <a:cs typeface="Times New Roman" panose="02020603050405020304" pitchFamily="18" charset="0"/>
              </a:rPr>
              <a:t>&amp;/or </a:t>
            </a:r>
            <a:r>
              <a:rPr lang="en-US" sz="1500" dirty="0">
                <a:latin typeface="Times New Roman" panose="02020603050405020304" pitchFamily="18" charset="0"/>
                <a:cs typeface="Times New Roman" panose="02020603050405020304" pitchFamily="18" charset="0"/>
              </a:rPr>
              <a:t>the </a:t>
            </a:r>
            <a:r>
              <a:rPr lang="en-US" sz="1500" b="1" dirty="0">
                <a:latin typeface="Times New Roman" panose="02020603050405020304" pitchFamily="18" charset="0"/>
                <a:cs typeface="Times New Roman" panose="02020603050405020304" pitchFamily="18" charset="0"/>
              </a:rPr>
              <a:t>basal ganglia </a:t>
            </a:r>
            <a:r>
              <a:rPr lang="en-US" sz="1300" dirty="0">
                <a:latin typeface="Times New Roman" panose="02020603050405020304" pitchFamily="18" charset="0"/>
                <a:cs typeface="Times New Roman" panose="02020603050405020304" pitchFamily="18" charset="0"/>
              </a:rPr>
              <a:t>[</a:t>
            </a:r>
            <a:r>
              <a:rPr lang="en-US" sz="1300" i="1" dirty="0">
                <a:latin typeface="Times New Roman" panose="02020603050405020304" pitchFamily="18" charset="0"/>
                <a:cs typeface="Times New Roman" panose="02020603050405020304" pitchFamily="18" charset="0"/>
              </a:rPr>
              <a:t>midbrain</a:t>
            </a:r>
            <a:r>
              <a:rPr lang="en-US" sz="13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areas of the brain </a:t>
            </a:r>
            <a:r>
              <a:rPr lang="en-US" sz="1300" dirty="0">
                <a:latin typeface="Times New Roman" panose="02020603050405020304" pitchFamily="18" charset="0"/>
                <a:cs typeface="Times New Roman" panose="02020603050405020304" pitchFamily="18" charset="0"/>
              </a:rPr>
              <a:t>(NCBI).</a:t>
            </a:r>
          </a:p>
          <a:p>
            <a:pPr lvl="1"/>
            <a:r>
              <a:rPr lang="en-US" sz="1700" b="1" dirty="0">
                <a:latin typeface="Times New Roman" panose="02020603050405020304" pitchFamily="18" charset="0"/>
                <a:cs typeface="Times New Roman" panose="02020603050405020304" pitchFamily="18" charset="0"/>
              </a:rPr>
              <a:t>Headache</a:t>
            </a:r>
            <a:r>
              <a:rPr lang="en-US" dirty="0">
                <a:latin typeface="Times New Roman" panose="02020603050405020304" pitchFamily="18" charset="0"/>
                <a:cs typeface="Times New Roman" panose="02020603050405020304" pitchFamily="18" charset="0"/>
              </a:rPr>
              <a:t> </a:t>
            </a:r>
          </a:p>
          <a:p>
            <a:pPr lvl="2"/>
            <a:r>
              <a:rPr lang="en-US" sz="1500" dirty="0">
                <a:latin typeface="Times New Roman" panose="02020603050405020304" pitchFamily="18" charset="0"/>
                <a:cs typeface="Times New Roman" panose="02020603050405020304" pitchFamily="18" charset="0"/>
              </a:rPr>
              <a:t>In patients with acute ischemic stroke, </a:t>
            </a:r>
            <a:r>
              <a:rPr lang="en-US" sz="1500" b="1" dirty="0">
                <a:latin typeface="Times New Roman" panose="02020603050405020304" pitchFamily="18" charset="0"/>
                <a:cs typeface="Times New Roman" panose="02020603050405020304" pitchFamily="18" charset="0"/>
              </a:rPr>
              <a:t>38</a:t>
            </a:r>
            <a:r>
              <a:rPr lang="en-US" sz="1500" dirty="0">
                <a:latin typeface="Times New Roman" panose="02020603050405020304" pitchFamily="18" charset="0"/>
                <a:cs typeface="Times New Roman" panose="02020603050405020304" pitchFamily="18" charset="0"/>
              </a:rPr>
              <a:t>% reported a </a:t>
            </a:r>
            <a:r>
              <a:rPr lang="en-US" sz="1500" i="1" dirty="0">
                <a:latin typeface="Times New Roman" panose="02020603050405020304" pitchFamily="18" charset="0"/>
                <a:cs typeface="Times New Roman" panose="02020603050405020304" pitchFamily="18" charset="0"/>
              </a:rPr>
              <a:t>concomitant</a:t>
            </a:r>
            <a:r>
              <a:rPr lang="en-US" sz="1500" dirty="0">
                <a:latin typeface="Times New Roman" panose="02020603050405020304" pitchFamily="18" charset="0"/>
                <a:cs typeface="Times New Roman" panose="02020603050405020304" pitchFamily="18" charset="0"/>
              </a:rPr>
              <a:t> headache during the </a:t>
            </a:r>
            <a:r>
              <a:rPr lang="en-US" sz="1500" u="sng" dirty="0">
                <a:latin typeface="Times New Roman" panose="02020603050405020304" pitchFamily="18" charset="0"/>
                <a:cs typeface="Times New Roman" panose="02020603050405020304" pitchFamily="18" charset="0"/>
              </a:rPr>
              <a:t>early</a:t>
            </a:r>
            <a:r>
              <a:rPr lang="en-US" sz="1500" dirty="0">
                <a:latin typeface="Times New Roman" panose="02020603050405020304" pitchFamily="18" charset="0"/>
                <a:cs typeface="Times New Roman" panose="02020603050405020304" pitchFamily="18" charset="0"/>
              </a:rPr>
              <a:t> phase of stroke </a:t>
            </a:r>
            <a:r>
              <a:rPr lang="en-US" sz="1100" b="1" dirty="0">
                <a:latin typeface="Times New Roman" panose="02020603050405020304" pitchFamily="18" charset="0"/>
                <a:cs typeface="Times New Roman" panose="02020603050405020304" pitchFamily="18" charset="0"/>
              </a:rPr>
              <a:t>(UpToDate 2020).</a:t>
            </a:r>
          </a:p>
          <a:p>
            <a:pPr lvl="1"/>
            <a:r>
              <a:rPr lang="en-US" sz="1700" b="1" dirty="0">
                <a:latin typeface="Times New Roman" panose="02020603050405020304" pitchFamily="18" charset="0"/>
                <a:cs typeface="Times New Roman" panose="02020603050405020304" pitchFamily="18" charset="0"/>
              </a:rPr>
              <a:t>Seizures</a:t>
            </a:r>
            <a:r>
              <a:rPr lang="en-US" dirty="0">
                <a:latin typeface="Times New Roman" panose="02020603050405020304" pitchFamily="18" charset="0"/>
                <a:cs typeface="Times New Roman" panose="02020603050405020304" pitchFamily="18" charset="0"/>
              </a:rPr>
              <a:t> </a:t>
            </a:r>
            <a:endParaRPr lang="en-US" sz="1000" dirty="0">
              <a:latin typeface="Times New Roman" panose="02020603050405020304" pitchFamily="18" charset="0"/>
              <a:cs typeface="Times New Roman" panose="02020603050405020304" pitchFamily="18" charset="0"/>
            </a:endParaRPr>
          </a:p>
          <a:p>
            <a:pPr lvl="2"/>
            <a:r>
              <a:rPr lang="en-US" sz="1500" dirty="0">
                <a:latin typeface="Times New Roman" panose="02020603050405020304" pitchFamily="18" charset="0"/>
                <a:cs typeface="Times New Roman" panose="02020603050405020304" pitchFamily="18" charset="0"/>
              </a:rPr>
              <a:t>Stroke is the </a:t>
            </a:r>
            <a:r>
              <a:rPr lang="en-US" sz="1500" b="1" i="1" u="sng" dirty="0">
                <a:latin typeface="Times New Roman" panose="02020603050405020304" pitchFamily="18" charset="0"/>
                <a:cs typeface="Times New Roman" panose="02020603050405020304" pitchFamily="18" charset="0"/>
              </a:rPr>
              <a:t>most common</a:t>
            </a:r>
            <a:r>
              <a:rPr lang="en-US" sz="1500" b="1" i="1" dirty="0">
                <a:latin typeface="Times New Roman" panose="02020603050405020304" pitchFamily="18" charset="0"/>
                <a:cs typeface="Times New Roman" panose="02020603050405020304" pitchFamily="18" charset="0"/>
              </a:rPr>
              <a:t> </a:t>
            </a:r>
            <a:r>
              <a:rPr lang="en-US" sz="1500" b="1" dirty="0">
                <a:latin typeface="Times New Roman" panose="02020603050405020304" pitchFamily="18" charset="0"/>
                <a:cs typeface="Times New Roman" panose="02020603050405020304" pitchFamily="18" charset="0"/>
              </a:rPr>
              <a:t>CAUSE</a:t>
            </a:r>
            <a:r>
              <a:rPr lang="en-US" sz="1500" dirty="0">
                <a:latin typeface="Times New Roman" panose="02020603050405020304" pitchFamily="18" charset="0"/>
                <a:cs typeface="Times New Roman" panose="02020603050405020304" pitchFamily="18" charset="0"/>
              </a:rPr>
              <a:t> of seizures and epilepsy in older adults</a:t>
            </a:r>
            <a:r>
              <a:rPr lang="en-US" sz="1300" dirty="0">
                <a:latin typeface="Times New Roman" panose="02020603050405020304" pitchFamily="18" charset="0"/>
                <a:cs typeface="Times New Roman" panose="02020603050405020304" pitchFamily="18" charset="0"/>
              </a:rPr>
              <a:t> </a:t>
            </a:r>
            <a:r>
              <a:rPr lang="en-US" sz="1100" b="1" dirty="0">
                <a:latin typeface="Times New Roman" panose="02020603050405020304" pitchFamily="18" charset="0"/>
                <a:cs typeface="Times New Roman" panose="02020603050405020304" pitchFamily="18" charset="0"/>
              </a:rPr>
              <a:t>(JAMA 2016) </a:t>
            </a:r>
            <a:r>
              <a:rPr lang="en-US" sz="1500" dirty="0">
                <a:latin typeface="Times New Roman" panose="02020603050405020304" pitchFamily="18" charset="0"/>
                <a:cs typeface="Times New Roman" panose="02020603050405020304" pitchFamily="18" charset="0"/>
              </a:rPr>
              <a:t>over the age of 35 </a:t>
            </a:r>
            <a:r>
              <a:rPr lang="en-US" sz="1100" b="1" dirty="0">
                <a:latin typeface="Times New Roman" panose="02020603050405020304" pitchFamily="18" charset="0"/>
                <a:cs typeface="Times New Roman" panose="02020603050405020304" pitchFamily="18" charset="0"/>
              </a:rPr>
              <a:t>(UpToDate 2018).</a:t>
            </a:r>
            <a:r>
              <a:rPr lang="en-US" sz="1300" dirty="0">
                <a:latin typeface="Times New Roman" panose="02020603050405020304" pitchFamily="18" charset="0"/>
                <a:cs typeface="Times New Roman" panose="02020603050405020304" pitchFamily="18" charset="0"/>
              </a:rPr>
              <a:t> </a:t>
            </a:r>
            <a:r>
              <a:rPr lang="en-US" sz="1500" i="1" dirty="0">
                <a:latin typeface="Times New Roman" panose="02020603050405020304" pitchFamily="18" charset="0"/>
                <a:cs typeface="Times New Roman" panose="02020603050405020304" pitchFamily="18" charset="0"/>
              </a:rPr>
              <a:t>Epilepsy</a:t>
            </a:r>
            <a:r>
              <a:rPr lang="en-US" sz="1500" dirty="0">
                <a:latin typeface="Times New Roman" panose="02020603050405020304" pitchFamily="18" charset="0"/>
                <a:cs typeface="Times New Roman" panose="02020603050405020304" pitchFamily="18" charset="0"/>
              </a:rPr>
              <a:t> in elderly patients is associated with increased risk of ischemic stroke </a:t>
            </a:r>
            <a:r>
              <a:rPr lang="en-US" sz="1300" dirty="0">
                <a:latin typeface="Times New Roman" panose="02020603050405020304" pitchFamily="18" charset="0"/>
                <a:cs typeface="Times New Roman" panose="02020603050405020304" pitchFamily="18" charset="0"/>
              </a:rPr>
              <a:t>(American Heart Association, </a:t>
            </a:r>
            <a:r>
              <a:rPr lang="en-US" sz="1200" b="1" dirty="0">
                <a:latin typeface="Times New Roman" panose="02020603050405020304" pitchFamily="18" charset="0"/>
                <a:cs typeface="Times New Roman" panose="02020603050405020304" pitchFamily="18" charset="0"/>
              </a:rPr>
              <a:t>AHA</a:t>
            </a:r>
            <a:r>
              <a:rPr lang="en-US" sz="1300" dirty="0">
                <a:latin typeface="Times New Roman" panose="02020603050405020304" pitchFamily="18" charset="0"/>
                <a:cs typeface="Times New Roman" panose="02020603050405020304" pitchFamily="18" charset="0"/>
              </a:rPr>
              <a:t> 2017).</a:t>
            </a:r>
          </a:p>
        </p:txBody>
      </p:sp>
      <p:sp>
        <p:nvSpPr>
          <p:cNvPr id="4" name="TextBox 3"/>
          <p:cNvSpPr txBox="1"/>
          <p:nvPr/>
        </p:nvSpPr>
        <p:spPr>
          <a:xfrm>
            <a:off x="1" y="6519446"/>
            <a:ext cx="12191999" cy="338554"/>
          </a:xfrm>
          <a:prstGeom prst="rect">
            <a:avLst/>
          </a:prstGeom>
          <a:solidFill>
            <a:srgbClr val="FFFFC1"/>
          </a:solidFill>
        </p:spPr>
        <p:txBody>
          <a:bodyPr wrap="square" rtlCol="0">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FYI: </a:t>
            </a:r>
            <a:r>
              <a:rPr lang="en-US" sz="1400" dirty="0">
                <a:latin typeface="Times New Roman" panose="02020603050405020304" pitchFamily="18" charset="0"/>
                <a:cs typeface="Times New Roman" panose="02020603050405020304" pitchFamily="18" charset="0"/>
              </a:rPr>
              <a:t>Both the CT &amp;/or MRI </a:t>
            </a:r>
            <a:r>
              <a:rPr lang="en-US" sz="1400" i="1" u="sng" dirty="0">
                <a:latin typeface="Times New Roman" panose="02020603050405020304" pitchFamily="18" charset="0"/>
                <a:cs typeface="Times New Roman" panose="02020603050405020304" pitchFamily="18" charset="0"/>
              </a:rPr>
              <a:t>may be</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NORMAL in patients with Ischemia </a:t>
            </a:r>
            <a:r>
              <a:rPr lang="en-US" sz="1400" b="1" u="sng" dirty="0">
                <a:latin typeface="Times New Roman" panose="02020603050405020304" pitchFamily="18" charset="0"/>
                <a:cs typeface="Times New Roman" panose="02020603050405020304" pitchFamily="18" charset="0"/>
              </a:rPr>
              <a:t>who do not yet</a:t>
            </a: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have brain infarction (</a:t>
            </a:r>
            <a:r>
              <a:rPr lang="en-US" sz="1400" i="1" dirty="0">
                <a:latin typeface="Times New Roman" panose="02020603050405020304" pitchFamily="18" charset="0"/>
                <a:cs typeface="Times New Roman" panose="02020603050405020304" pitchFamily="18" charset="0"/>
              </a:rPr>
              <a:t>damage to tissue due to loss of oxygen</a:t>
            </a:r>
            <a:r>
              <a:rPr lang="en-US" sz="1400" dirty="0">
                <a:latin typeface="Times New Roman" panose="02020603050405020304" pitchFamily="18" charset="0"/>
                <a:cs typeface="Times New Roman" panose="02020603050405020304" pitchFamily="18" charset="0"/>
              </a:rPr>
              <a:t>).</a:t>
            </a:r>
            <a:endParaRPr lang="en-US" dirty="0"/>
          </a:p>
        </p:txBody>
      </p:sp>
      <p:sp>
        <p:nvSpPr>
          <p:cNvPr id="5" name="TextBox 4"/>
          <p:cNvSpPr txBox="1"/>
          <p:nvPr/>
        </p:nvSpPr>
        <p:spPr>
          <a:xfrm>
            <a:off x="0" y="3946967"/>
            <a:ext cx="12192000" cy="307777"/>
          </a:xfrm>
          <a:prstGeom prst="rect">
            <a:avLst/>
          </a:prstGeom>
          <a:solidFill>
            <a:srgbClr val="FFFFC1"/>
          </a:solid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FYI:</a:t>
            </a:r>
            <a:r>
              <a:rPr lang="en-US" sz="1400" dirty="0">
                <a:latin typeface="Times New Roman" panose="02020603050405020304" pitchFamily="18" charset="0"/>
                <a:cs typeface="Times New Roman" panose="02020603050405020304" pitchFamily="18" charset="0"/>
              </a:rPr>
              <a:t> Most common </a:t>
            </a:r>
            <a:r>
              <a:rPr lang="en-US" sz="1400" b="1" dirty="0">
                <a:latin typeface="Times New Roman" panose="02020603050405020304" pitchFamily="18" charset="0"/>
                <a:cs typeface="Times New Roman" panose="02020603050405020304" pitchFamily="18" charset="0"/>
              </a:rPr>
              <a:t>CAUSES </a:t>
            </a:r>
            <a:r>
              <a:rPr lang="en-US" sz="1400" i="1" dirty="0">
                <a:latin typeface="Times New Roman" panose="02020603050405020304" pitchFamily="18" charset="0"/>
                <a:cs typeface="Times New Roman" panose="02020603050405020304" pitchFamily="18" charset="0"/>
              </a:rPr>
              <a:t>of</a:t>
            </a:r>
            <a:r>
              <a:rPr lang="en-US" sz="1400" b="1" dirty="0">
                <a:latin typeface="Times New Roman" panose="02020603050405020304" pitchFamily="18" charset="0"/>
                <a:cs typeface="Times New Roman" panose="02020603050405020304" pitchFamily="18" charset="0"/>
              </a:rPr>
              <a:t> ICH/SAH</a:t>
            </a:r>
            <a:r>
              <a:rPr lang="en-US" sz="1400" dirty="0">
                <a:latin typeface="Times New Roman" panose="02020603050405020304" pitchFamily="18" charset="0"/>
                <a:cs typeface="Times New Roman" panose="02020603050405020304" pitchFamily="18" charset="0"/>
              </a:rPr>
              <a:t>: HTN, Trauma, Vascular Malformations, and Illicit Drug Use </a:t>
            </a:r>
            <a:r>
              <a:rPr lang="en-US" sz="1200" dirty="0">
                <a:latin typeface="Times New Roman" panose="02020603050405020304" pitchFamily="18" charset="0"/>
                <a:cs typeface="Times New Roman" panose="02020603050405020304" pitchFamily="18" charset="0"/>
              </a:rPr>
              <a:t>(</a:t>
            </a:r>
            <a:r>
              <a:rPr lang="en-US" sz="1200" b="1"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mostly </a:t>
            </a:r>
            <a:r>
              <a:rPr lang="en-US" sz="1200" b="1" dirty="0">
                <a:latin typeface="Times New Roman" panose="02020603050405020304" pitchFamily="18" charset="0"/>
                <a:cs typeface="Times New Roman" panose="02020603050405020304" pitchFamily="18" charset="0"/>
              </a:rPr>
              <a:t>amphetamines</a:t>
            </a:r>
            <a:r>
              <a:rPr lang="en-US" sz="1200" dirty="0">
                <a:latin typeface="Times New Roman" panose="02020603050405020304" pitchFamily="18" charset="0"/>
                <a:cs typeface="Times New Roman" panose="02020603050405020304" pitchFamily="18" charset="0"/>
              </a:rPr>
              <a:t> and </a:t>
            </a:r>
            <a:r>
              <a:rPr lang="en-US" sz="1200" b="1" dirty="0">
                <a:latin typeface="Times New Roman" panose="02020603050405020304" pitchFamily="18" charset="0"/>
                <a:cs typeface="Times New Roman" panose="02020603050405020304" pitchFamily="18" charset="0"/>
              </a:rPr>
              <a:t>cocaine</a:t>
            </a:r>
            <a:r>
              <a:rPr lang="en-US" sz="1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57000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935182"/>
          </a:xfrm>
        </p:spPr>
        <p:txBody>
          <a:bodyPr/>
          <a:lstStyle/>
          <a:p>
            <a:pPr algn="ctr"/>
            <a:r>
              <a:rPr lang="en-US" dirty="0">
                <a:latin typeface="Times New Roman" panose="02020603050405020304" pitchFamily="18" charset="0"/>
                <a:cs typeface="Times New Roman" panose="02020603050405020304" pitchFamily="18" charset="0"/>
              </a:rPr>
              <a:t>SEPTIC SHOCK &amp; </a:t>
            </a:r>
            <a:r>
              <a:rPr lang="en-US" b="1" dirty="0">
                <a:latin typeface="Times New Roman" panose="02020603050405020304" pitchFamily="18" charset="0"/>
                <a:cs typeface="Times New Roman" panose="02020603050405020304" pitchFamily="18" charset="0"/>
              </a:rPr>
              <a:t>Lactic Acid</a:t>
            </a:r>
          </a:p>
        </p:txBody>
      </p:sp>
      <p:sp>
        <p:nvSpPr>
          <p:cNvPr id="3" name="Content Placeholder 2"/>
          <p:cNvSpPr>
            <a:spLocks noGrp="1"/>
          </p:cNvSpPr>
          <p:nvPr>
            <p:ph idx="1"/>
          </p:nvPr>
        </p:nvSpPr>
        <p:spPr>
          <a:xfrm>
            <a:off x="0" y="955965"/>
            <a:ext cx="12192000" cy="5756562"/>
          </a:xfrm>
        </p:spPr>
        <p:txBody>
          <a:bodyPr>
            <a:normAutofit fontScale="85000" lnSpcReduction="20000"/>
          </a:bodyPr>
          <a:lstStyle/>
          <a:p>
            <a:pPr lvl="1"/>
            <a:r>
              <a:rPr lang="en-US" sz="1800" dirty="0">
                <a:latin typeface="Times New Roman" panose="02020603050405020304" pitchFamily="18" charset="0"/>
                <a:cs typeface="Times New Roman" panose="02020603050405020304" pitchFamily="18" charset="0"/>
              </a:rPr>
              <a:t>Lactate 0.5 </a:t>
            </a:r>
            <a:r>
              <a:rPr lang="en-US" sz="1800" i="1" dirty="0">
                <a:latin typeface="Times New Roman" panose="02020603050405020304" pitchFamily="18" charset="0"/>
                <a:cs typeface="Times New Roman" panose="02020603050405020304" pitchFamily="18" charset="0"/>
              </a:rPr>
              <a:t>to</a:t>
            </a:r>
            <a:r>
              <a:rPr lang="en-US" sz="1800" dirty="0">
                <a:latin typeface="Times New Roman" panose="02020603050405020304" pitchFamily="18" charset="0"/>
                <a:cs typeface="Times New Roman" panose="02020603050405020304" pitchFamily="18" charset="0"/>
              </a:rPr>
              <a:t> 1.5 mmol = NORMAL</a:t>
            </a:r>
          </a:p>
          <a:p>
            <a:pPr lvl="1"/>
            <a:r>
              <a:rPr lang="en-US" sz="1800" dirty="0">
                <a:latin typeface="Times New Roman" panose="02020603050405020304" pitchFamily="18" charset="0"/>
                <a:cs typeface="Times New Roman" panose="02020603050405020304" pitchFamily="18" charset="0"/>
              </a:rPr>
              <a:t>Lactate </a:t>
            </a:r>
            <a:r>
              <a:rPr lang="en-US" sz="1800" b="1" dirty="0">
                <a:latin typeface="Times New Roman" panose="02020603050405020304" pitchFamily="18" charset="0"/>
                <a:cs typeface="Times New Roman" panose="02020603050405020304" pitchFamily="18" charset="0"/>
              </a:rPr>
              <a:t>&gt;</a:t>
            </a:r>
            <a:r>
              <a:rPr lang="en-US" sz="1800" dirty="0">
                <a:latin typeface="Times New Roman" panose="02020603050405020304" pitchFamily="18" charset="0"/>
                <a:cs typeface="Times New Roman" panose="02020603050405020304" pitchFamily="18" charset="0"/>
              </a:rPr>
              <a:t>2 mmol = </a:t>
            </a:r>
            <a:r>
              <a:rPr lang="en-US" sz="1800" i="1" dirty="0">
                <a:latin typeface="Times New Roman" panose="02020603050405020304" pitchFamily="18" charset="0"/>
                <a:cs typeface="Times New Roman" panose="02020603050405020304" pitchFamily="18" charset="0"/>
              </a:rPr>
              <a:t>Hyperlactatemia</a:t>
            </a:r>
          </a:p>
          <a:p>
            <a:pPr lvl="1"/>
            <a:r>
              <a:rPr lang="en-US" sz="1800" dirty="0">
                <a:latin typeface="Times New Roman" panose="02020603050405020304" pitchFamily="18" charset="0"/>
                <a:cs typeface="Times New Roman" panose="02020603050405020304" pitchFamily="18" charset="0"/>
              </a:rPr>
              <a:t>Lactate </a:t>
            </a:r>
            <a:r>
              <a:rPr lang="en-US" sz="1800" b="1" dirty="0">
                <a:latin typeface="Times New Roman" panose="02020603050405020304" pitchFamily="18" charset="0"/>
                <a:cs typeface="Times New Roman" panose="02020603050405020304" pitchFamily="18" charset="0"/>
              </a:rPr>
              <a:t>&gt;</a:t>
            </a:r>
            <a:r>
              <a:rPr lang="en-US" sz="1800" dirty="0">
                <a:latin typeface="Times New Roman" panose="02020603050405020304" pitchFamily="18" charset="0"/>
                <a:cs typeface="Times New Roman" panose="02020603050405020304" pitchFamily="18" charset="0"/>
              </a:rPr>
              <a:t>4 mmol = </a:t>
            </a:r>
            <a:r>
              <a:rPr lang="en-US" sz="1800" b="1" dirty="0">
                <a:latin typeface="Times New Roman" panose="02020603050405020304" pitchFamily="18" charset="0"/>
                <a:cs typeface="Times New Roman" panose="02020603050405020304" pitchFamily="18" charset="0"/>
              </a:rPr>
              <a:t>Lactic</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Acidosis</a:t>
            </a:r>
          </a:p>
          <a:p>
            <a:pPr marL="0" indent="0">
              <a:buNone/>
            </a:pPr>
            <a:endParaRPr lang="en-US" sz="2100"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en-US" sz="2100" dirty="0">
                <a:latin typeface="Times New Roman" panose="02020603050405020304" pitchFamily="18" charset="0"/>
                <a:cs typeface="Times New Roman" panose="02020603050405020304" pitchFamily="18" charset="0"/>
                <a:sym typeface="Symbol" panose="05050102010706020507" pitchFamily="18" charset="2"/>
              </a:rPr>
              <a:t>Increased lactate production, </a:t>
            </a:r>
            <a:r>
              <a:rPr lang="en-US" sz="1300" i="1" dirty="0">
                <a:latin typeface="Times New Roman" panose="02020603050405020304" pitchFamily="18" charset="0"/>
                <a:cs typeface="Times New Roman" panose="02020603050405020304" pitchFamily="18" charset="0"/>
              </a:rPr>
              <a:t>in part due to catecholamine stimulation of glycolysis</a:t>
            </a:r>
            <a:r>
              <a:rPr lang="en-US" sz="2200"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plays an important role in the </a:t>
            </a:r>
            <a:r>
              <a:rPr lang="en-US" sz="2100" b="1" dirty="0">
                <a:latin typeface="Times New Roman" panose="02020603050405020304" pitchFamily="18" charset="0"/>
                <a:cs typeface="Times New Roman" panose="02020603050405020304" pitchFamily="18" charset="0"/>
              </a:rPr>
              <a:t>Lactic Acidosis </a:t>
            </a:r>
            <a:r>
              <a:rPr lang="en-US" sz="2100" i="1" u="sng" dirty="0">
                <a:latin typeface="Times New Roman" panose="02020603050405020304" pitchFamily="18" charset="0"/>
                <a:cs typeface="Times New Roman" panose="02020603050405020304" pitchFamily="18" charset="0"/>
              </a:rPr>
              <a:t>associated</a:t>
            </a:r>
            <a:r>
              <a:rPr lang="en-US" sz="2100" dirty="0">
                <a:latin typeface="Times New Roman" panose="02020603050405020304" pitchFamily="18" charset="0"/>
                <a:cs typeface="Times New Roman" panose="02020603050405020304" pitchFamily="18" charset="0"/>
              </a:rPr>
              <a:t> with shock</a:t>
            </a:r>
            <a:r>
              <a:rPr lang="en-US" sz="1900" dirty="0">
                <a:latin typeface="Times New Roman" panose="02020603050405020304" pitchFamily="18" charset="0"/>
                <a:cs typeface="Times New Roman" panose="02020603050405020304" pitchFamily="18" charset="0"/>
              </a:rPr>
              <a:t>, </a:t>
            </a:r>
            <a:r>
              <a:rPr lang="en-US" sz="1900" b="1" i="1" dirty="0">
                <a:latin typeface="Times New Roman" panose="02020603050405020304" pitchFamily="18" charset="0"/>
                <a:cs typeface="Times New Roman" panose="02020603050405020304" pitchFamily="18" charset="0"/>
              </a:rPr>
              <a:t>especially</a:t>
            </a: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SEPTIC SHOCK. </a:t>
            </a:r>
          </a:p>
          <a:p>
            <a:pPr lvl="1"/>
            <a:r>
              <a:rPr lang="en-US" sz="1800" dirty="0">
                <a:latin typeface="Times New Roman" panose="02020603050405020304" pitchFamily="18" charset="0"/>
                <a:cs typeface="Times New Roman" panose="02020603050405020304" pitchFamily="18" charset="0"/>
              </a:rPr>
              <a:t>Lactic Acidosis </a:t>
            </a:r>
            <a:r>
              <a:rPr lang="en-US" sz="1800" b="1" dirty="0">
                <a:latin typeface="Times New Roman" panose="02020603050405020304" pitchFamily="18" charset="0"/>
                <a:cs typeface="Times New Roman" panose="02020603050405020304" pitchFamily="18" charset="0"/>
              </a:rPr>
              <a:t>IS </a:t>
            </a:r>
            <a:r>
              <a:rPr lang="en-US" sz="1800" dirty="0">
                <a:latin typeface="Times New Roman" panose="02020603050405020304" pitchFamily="18" charset="0"/>
                <a:cs typeface="Times New Roman" panose="02020603050405020304" pitchFamily="18" charset="0"/>
              </a:rPr>
              <a:t>the</a:t>
            </a:r>
            <a:r>
              <a:rPr lang="en-US" sz="1800" b="1" dirty="0">
                <a:latin typeface="Times New Roman" panose="02020603050405020304" pitchFamily="18" charset="0"/>
                <a:cs typeface="Times New Roman" panose="02020603050405020304" pitchFamily="18" charset="0"/>
              </a:rPr>
              <a:t> </a:t>
            </a:r>
            <a:r>
              <a:rPr lang="en-US" sz="1800" i="1" u="sng" dirty="0">
                <a:latin typeface="Times New Roman" panose="02020603050405020304" pitchFamily="18" charset="0"/>
                <a:cs typeface="Times New Roman" panose="02020603050405020304" pitchFamily="18" charset="0"/>
              </a:rPr>
              <a:t>most common cause</a:t>
            </a:r>
            <a:r>
              <a:rPr lang="en-US" sz="1800" dirty="0">
                <a:latin typeface="Times New Roman" panose="02020603050405020304" pitchFamily="18" charset="0"/>
                <a:cs typeface="Times New Roman" panose="02020603050405020304" pitchFamily="18" charset="0"/>
              </a:rPr>
              <a:t> of </a:t>
            </a:r>
            <a:r>
              <a:rPr lang="en-US" sz="1800" b="1" dirty="0">
                <a:latin typeface="Times New Roman" panose="02020603050405020304" pitchFamily="18" charset="0"/>
                <a:cs typeface="Times New Roman" panose="02020603050405020304" pitchFamily="18" charset="0"/>
              </a:rPr>
              <a:t>Metabolic</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Acidosis</a:t>
            </a:r>
            <a:r>
              <a:rPr lang="en-US" sz="1800" dirty="0">
                <a:latin typeface="Times New Roman" panose="02020603050405020304" pitchFamily="18" charset="0"/>
                <a:cs typeface="Times New Roman" panose="02020603050405020304" pitchFamily="18" charset="0"/>
              </a:rPr>
              <a:t>, </a:t>
            </a:r>
            <a:r>
              <a:rPr lang="en-US" sz="1300" i="1" dirty="0">
                <a:latin typeface="Times New Roman" panose="02020603050405020304" pitchFamily="18" charset="0"/>
                <a:cs typeface="Times New Roman" panose="02020603050405020304" pitchFamily="18" charset="0"/>
              </a:rPr>
              <a:t>in hospitalized patients</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2100" dirty="0">
                <a:latin typeface="Times New Roman" panose="02020603050405020304" pitchFamily="18" charset="0"/>
                <a:cs typeface="Times New Roman" panose="02020603050405020304" pitchFamily="18" charset="0"/>
              </a:rPr>
              <a:t>In Sepsis, there is </a:t>
            </a:r>
            <a:r>
              <a:rPr lang="en-US" sz="2100" b="1" u="sng" dirty="0">
                <a:latin typeface="Times New Roman" panose="02020603050405020304" pitchFamily="18" charset="0"/>
                <a:cs typeface="Times New Roman" panose="02020603050405020304" pitchFamily="18" charset="0"/>
              </a:rPr>
              <a:t>BOTH</a:t>
            </a:r>
            <a:r>
              <a:rPr lang="en-US" sz="2100" dirty="0">
                <a:latin typeface="Times New Roman" panose="02020603050405020304" pitchFamily="18" charset="0"/>
                <a:cs typeface="Times New Roman" panose="02020603050405020304" pitchFamily="18" charset="0"/>
              </a:rPr>
              <a:t> an </a:t>
            </a:r>
            <a:r>
              <a:rPr lang="en-US" sz="21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sz="2100" dirty="0">
                <a:latin typeface="Times New Roman" panose="02020603050405020304" pitchFamily="18" charset="0"/>
                <a:cs typeface="Times New Roman" panose="02020603050405020304" pitchFamily="18" charset="0"/>
                <a:sym typeface="Symbol" panose="05050102010706020507" pitchFamily="18" charset="2"/>
              </a:rPr>
              <a:t> </a:t>
            </a:r>
            <a:r>
              <a:rPr lang="en-US" sz="2100" dirty="0">
                <a:latin typeface="Times New Roman" panose="02020603050405020304" pitchFamily="18" charset="0"/>
                <a:cs typeface="Times New Roman" panose="02020603050405020304" pitchFamily="18" charset="0"/>
              </a:rPr>
              <a:t>in Lactate PRODUCTION</a:t>
            </a:r>
            <a:r>
              <a:rPr lang="en-US" sz="1800" dirty="0">
                <a:latin typeface="Times New Roman" panose="02020603050405020304" pitchFamily="18" charset="0"/>
                <a:cs typeface="Times New Roman" panose="02020603050405020304" pitchFamily="18" charset="0"/>
              </a:rPr>
              <a:t>, </a:t>
            </a:r>
            <a:r>
              <a:rPr lang="en-US" sz="1500" i="1" dirty="0">
                <a:latin typeface="Times New Roman" panose="02020603050405020304" pitchFamily="18" charset="0"/>
                <a:cs typeface="Times New Roman" panose="02020603050405020304" pitchFamily="18" charset="0"/>
              </a:rPr>
              <a:t>resulting from microcirculatory failure</a:t>
            </a:r>
            <a:r>
              <a:rPr lang="en-US" sz="1800" dirty="0">
                <a:latin typeface="Times New Roman" panose="02020603050405020304" pitchFamily="18" charset="0"/>
                <a:cs typeface="Times New Roman" panose="02020603050405020304" pitchFamily="18" charset="0"/>
              </a:rPr>
              <a:t> </a:t>
            </a:r>
            <a:r>
              <a:rPr lang="en-US" sz="2100" b="1" u="sng" dirty="0">
                <a:latin typeface="Times New Roman" panose="02020603050405020304" pitchFamily="18" charset="0"/>
                <a:cs typeface="Times New Roman" panose="02020603050405020304" pitchFamily="18" charset="0"/>
              </a:rPr>
              <a:t>&amp;</a:t>
            </a:r>
            <a:r>
              <a:rPr lang="en-US" sz="2100" dirty="0">
                <a:latin typeface="Times New Roman" panose="02020603050405020304" pitchFamily="18" charset="0"/>
                <a:cs typeface="Times New Roman" panose="02020603050405020304" pitchFamily="18" charset="0"/>
              </a:rPr>
              <a:t> a </a:t>
            </a:r>
            <a:r>
              <a:rPr lang="en-US" sz="21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sz="2100" dirty="0">
                <a:latin typeface="Times New Roman" panose="02020603050405020304" pitchFamily="18" charset="0"/>
                <a:cs typeface="Times New Roman" panose="02020603050405020304" pitchFamily="18" charset="0"/>
                <a:sym typeface="Symbol" panose="05050102010706020507" pitchFamily="18" charset="2"/>
              </a:rPr>
              <a:t> </a:t>
            </a:r>
            <a:r>
              <a:rPr lang="en-US" sz="2100" dirty="0">
                <a:latin typeface="Times New Roman" panose="02020603050405020304" pitchFamily="18" charset="0"/>
                <a:cs typeface="Times New Roman" panose="02020603050405020304" pitchFamily="18" charset="0"/>
              </a:rPr>
              <a:t>in Lactate CLEARANCE</a:t>
            </a:r>
            <a:r>
              <a:rPr lang="en-US" sz="1800" dirty="0">
                <a:latin typeface="Times New Roman" panose="02020603050405020304" pitchFamily="18" charset="0"/>
                <a:cs typeface="Times New Roman" panose="02020603050405020304" pitchFamily="18" charset="0"/>
              </a:rPr>
              <a:t>, </a:t>
            </a:r>
            <a:r>
              <a:rPr lang="en-US" sz="1500" i="1" dirty="0">
                <a:latin typeface="Times New Roman" panose="02020603050405020304" pitchFamily="18" charset="0"/>
                <a:cs typeface="Times New Roman" panose="02020603050405020304" pitchFamily="18" charset="0"/>
              </a:rPr>
              <a:t>that is not solely due to diminished oxygen delivery</a:t>
            </a:r>
          </a:p>
          <a:p>
            <a:r>
              <a:rPr lang="en-US" sz="2200" b="1" dirty="0">
                <a:latin typeface="Times New Roman" panose="02020603050405020304" pitchFamily="18" charset="0"/>
                <a:cs typeface="Times New Roman" panose="02020603050405020304" pitchFamily="18" charset="0"/>
              </a:rPr>
              <a:t>Type A Lactic Acidosis: </a:t>
            </a:r>
            <a:r>
              <a:rPr lang="en-US" sz="2200" b="1" dirty="0">
                <a:solidFill>
                  <a:srgbClr val="C00000"/>
                </a:solidFill>
                <a:latin typeface="Times New Roman" panose="02020603050405020304" pitchFamily="18" charset="0"/>
                <a:cs typeface="Times New Roman" panose="02020603050405020304" pitchFamily="18" charset="0"/>
              </a:rPr>
              <a:t>marked tissue hypo-perfusion</a:t>
            </a:r>
            <a:r>
              <a:rPr lang="en-US" sz="22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resulting from hypovolemia, cardiac failure, sepsis, or cardiopulmonary arrest</a:t>
            </a:r>
            <a:r>
              <a:rPr lang="en-US" sz="1600" dirty="0">
                <a:latin typeface="Times New Roman" panose="02020603050405020304" pitchFamily="18" charset="0"/>
                <a:cs typeface="Times New Roman" panose="02020603050405020304" pitchFamily="18" charset="0"/>
              </a:rPr>
              <a:t>. </a:t>
            </a:r>
          </a:p>
          <a:p>
            <a:pPr lvl="1"/>
            <a:r>
              <a:rPr lang="en-US" sz="2000" b="1" dirty="0">
                <a:latin typeface="Times New Roman" panose="02020603050405020304" pitchFamily="18" charset="0"/>
                <a:cs typeface="Times New Roman" panose="02020603050405020304" pitchFamily="18" charset="0"/>
              </a:rPr>
              <a:t>Clinical Manifestations of Shock</a:t>
            </a:r>
            <a:r>
              <a:rPr lang="en-US" sz="2000" dirty="0">
                <a:latin typeface="Times New Roman" panose="02020603050405020304" pitchFamily="18" charset="0"/>
                <a:cs typeface="Times New Roman" panose="02020603050405020304" pitchFamily="18" charset="0"/>
              </a:rPr>
              <a:t>, </a:t>
            </a:r>
            <a:r>
              <a:rPr lang="en-US" sz="2000" b="1" i="1" dirty="0">
                <a:solidFill>
                  <a:srgbClr val="FF3300"/>
                </a:solidFill>
                <a:latin typeface="Times New Roman" panose="02020603050405020304" pitchFamily="18" charset="0"/>
                <a:cs typeface="Times New Roman" panose="02020603050405020304" pitchFamily="18" charset="0"/>
              </a:rPr>
              <a:t>with poor prognosis unless tissue perfusion can be rapidly restored</a:t>
            </a:r>
            <a:r>
              <a:rPr lang="en-US" sz="2000" dirty="0">
                <a:latin typeface="Times New Roman" panose="02020603050405020304" pitchFamily="18" charset="0"/>
                <a:cs typeface="Times New Roman" panose="02020603050405020304" pitchFamily="18" charset="0"/>
              </a:rPr>
              <a:t>, include:</a:t>
            </a:r>
            <a:r>
              <a:rPr lang="en-US" sz="1800" dirty="0">
                <a:latin typeface="Times New Roman" panose="02020603050405020304" pitchFamily="18" charset="0"/>
                <a:cs typeface="Times New Roman" panose="02020603050405020304" pitchFamily="18" charset="0"/>
              </a:rPr>
              <a:t> </a:t>
            </a:r>
          </a:p>
          <a:p>
            <a:pPr lvl="2">
              <a:buClr>
                <a:schemeClr val="tx1"/>
              </a:buClr>
            </a:pPr>
            <a:r>
              <a:rPr lang="en-US" sz="16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sz="1600" dirty="0">
                <a:latin typeface="Times New Roman" panose="02020603050405020304" pitchFamily="18" charset="0"/>
                <a:cs typeface="Times New Roman" panose="02020603050405020304" pitchFamily="18" charset="0"/>
                <a:sym typeface="Symbol" panose="05050102010706020507" pitchFamily="18" charset="2"/>
              </a:rPr>
              <a:t> systemic blood pressure, degree may be minimized by marked vasoconstriction</a:t>
            </a:r>
          </a:p>
          <a:p>
            <a:pPr lvl="2">
              <a:buClr>
                <a:schemeClr val="tx1"/>
              </a:buClr>
            </a:pPr>
            <a:r>
              <a:rPr lang="en-US" sz="1600" dirty="0">
                <a:latin typeface="Times New Roman" panose="02020603050405020304" pitchFamily="18" charset="0"/>
                <a:cs typeface="Times New Roman" panose="02020603050405020304" pitchFamily="18" charset="0"/>
                <a:sym typeface="Symbol" panose="05050102010706020507" pitchFamily="18" charset="2"/>
              </a:rPr>
              <a:t>Cool, clammy extremities, with </a:t>
            </a:r>
            <a:r>
              <a:rPr lang="en-US" sz="1600" i="1" u="sng" dirty="0">
                <a:latin typeface="Times New Roman" panose="02020603050405020304" pitchFamily="18" charset="0"/>
                <a:cs typeface="Times New Roman" panose="02020603050405020304" pitchFamily="18" charset="0"/>
                <a:sym typeface="Symbol" panose="05050102010706020507" pitchFamily="18" charset="2"/>
              </a:rPr>
              <a:t>exception</a:t>
            </a:r>
            <a:r>
              <a:rPr lang="en-US" sz="1600" dirty="0">
                <a:latin typeface="Times New Roman" panose="02020603050405020304" pitchFamily="18" charset="0"/>
                <a:cs typeface="Times New Roman" panose="02020603050405020304" pitchFamily="18" charset="0"/>
                <a:sym typeface="Symbol" panose="05050102010706020507" pitchFamily="18" charset="2"/>
              </a:rPr>
              <a:t> of the flushed, hyperemic skin of early Septic Shock</a:t>
            </a:r>
          </a:p>
          <a:p>
            <a:pPr lvl="2">
              <a:buClr>
                <a:schemeClr val="tx1"/>
              </a:buClr>
            </a:pPr>
            <a:r>
              <a:rPr lang="en-US" sz="1600" dirty="0">
                <a:latin typeface="Times New Roman" panose="02020603050405020304" pitchFamily="18" charset="0"/>
                <a:cs typeface="Times New Roman" panose="02020603050405020304" pitchFamily="18" charset="0"/>
                <a:sym typeface="Symbol" panose="05050102010706020507" pitchFamily="18" charset="2"/>
              </a:rPr>
              <a:t>Oligoanuria</a:t>
            </a:r>
          </a:p>
          <a:p>
            <a:pPr lvl="2">
              <a:buClr>
                <a:schemeClr val="tx1"/>
              </a:buClr>
            </a:pPr>
            <a:r>
              <a:rPr lang="en-US" sz="1600" dirty="0">
                <a:latin typeface="Times New Roman" panose="02020603050405020304" pitchFamily="18" charset="0"/>
                <a:cs typeface="Times New Roman" panose="02020603050405020304" pitchFamily="18" charset="0"/>
                <a:sym typeface="Symbol" panose="05050102010706020507" pitchFamily="18" charset="2"/>
              </a:rPr>
              <a:t>Impaired Mental Status (</a:t>
            </a:r>
            <a:r>
              <a:rPr lang="en-US" sz="1600" b="1" dirty="0">
                <a:latin typeface="Times New Roman" panose="02020603050405020304" pitchFamily="18" charset="0"/>
                <a:cs typeface="Times New Roman" panose="02020603050405020304" pitchFamily="18" charset="0"/>
                <a:sym typeface="Symbol" panose="05050102010706020507" pitchFamily="18" charset="2"/>
              </a:rPr>
              <a:t>AMS</a:t>
            </a:r>
            <a:r>
              <a:rPr lang="en-US" sz="1600" dirty="0">
                <a:latin typeface="Times New Roman" panose="02020603050405020304" pitchFamily="18" charset="0"/>
                <a:cs typeface="Times New Roman" panose="02020603050405020304" pitchFamily="18" charset="0"/>
                <a:sym typeface="Symbol" panose="05050102010706020507" pitchFamily="18" charset="2"/>
              </a:rPr>
              <a:t>)</a:t>
            </a:r>
          </a:p>
          <a:p>
            <a:pPr lvl="1"/>
            <a:r>
              <a:rPr lang="en-US" sz="1900" b="1" dirty="0">
                <a:latin typeface="Times New Roman" panose="02020603050405020304" pitchFamily="18" charset="0"/>
                <a:cs typeface="Times New Roman" panose="02020603050405020304" pitchFamily="18" charset="0"/>
                <a:sym typeface="Symbol" panose="05050102010706020507" pitchFamily="18" charset="2"/>
              </a:rPr>
              <a:t>BOTH</a:t>
            </a:r>
            <a:r>
              <a:rPr lang="en-US" sz="1900" dirty="0">
                <a:latin typeface="Times New Roman" panose="02020603050405020304" pitchFamily="18" charset="0"/>
                <a:cs typeface="Times New Roman" panose="02020603050405020304" pitchFamily="18" charset="0"/>
                <a:sym typeface="Symbol" panose="05050102010706020507" pitchFamily="18" charset="2"/>
              </a:rPr>
              <a:t> the </a:t>
            </a:r>
            <a:r>
              <a:rPr lang="en-US" sz="1900" i="1" u="sng" dirty="0">
                <a:latin typeface="Times New Roman" panose="02020603050405020304" pitchFamily="18" charset="0"/>
                <a:cs typeface="Times New Roman" panose="02020603050405020304" pitchFamily="18" charset="0"/>
                <a:sym typeface="Symbol" panose="05050102010706020507" pitchFamily="18" charset="2"/>
              </a:rPr>
              <a:t>Initial</a:t>
            </a:r>
            <a:r>
              <a:rPr lang="en-US" sz="1900" dirty="0">
                <a:latin typeface="Times New Roman" panose="02020603050405020304" pitchFamily="18" charset="0"/>
                <a:cs typeface="Times New Roman" panose="02020603050405020304" pitchFamily="18" charset="0"/>
                <a:sym typeface="Symbol" panose="05050102010706020507" pitchFamily="18" charset="2"/>
              </a:rPr>
              <a:t> LA level </a:t>
            </a:r>
            <a:r>
              <a:rPr lang="en-US" sz="1900" b="1" dirty="0">
                <a:latin typeface="Times New Roman" panose="02020603050405020304" pitchFamily="18" charset="0"/>
                <a:cs typeface="Times New Roman" panose="02020603050405020304" pitchFamily="18" charset="0"/>
                <a:sym typeface="Symbol" panose="05050102010706020507" pitchFamily="18" charset="2"/>
              </a:rPr>
              <a:t>&amp;</a:t>
            </a:r>
            <a:r>
              <a:rPr lang="en-US" sz="1900" dirty="0">
                <a:latin typeface="Times New Roman" panose="02020603050405020304" pitchFamily="18" charset="0"/>
                <a:cs typeface="Times New Roman" panose="02020603050405020304" pitchFamily="18" charset="0"/>
                <a:sym typeface="Symbol" panose="05050102010706020507" pitchFamily="18" charset="2"/>
              </a:rPr>
              <a:t> RATE at which it falls, </a:t>
            </a:r>
            <a:r>
              <a:rPr lang="en-US" sz="1900" i="1" dirty="0">
                <a:latin typeface="Times New Roman" panose="02020603050405020304" pitchFamily="18" charset="0"/>
                <a:cs typeface="Times New Roman" panose="02020603050405020304" pitchFamily="18" charset="0"/>
                <a:sym typeface="Symbol" panose="05050102010706020507" pitchFamily="18" charset="2"/>
              </a:rPr>
              <a:t>after treatment</a:t>
            </a:r>
            <a:r>
              <a:rPr lang="en-US" sz="1900" dirty="0">
                <a:latin typeface="Times New Roman" panose="02020603050405020304" pitchFamily="18" charset="0"/>
                <a:cs typeface="Times New Roman" panose="02020603050405020304" pitchFamily="18" charset="0"/>
                <a:sym typeface="Symbol" panose="05050102010706020507" pitchFamily="18" charset="2"/>
              </a:rPr>
              <a:t>, </a:t>
            </a:r>
            <a:r>
              <a:rPr lang="en-US" sz="19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are strong predictors of survival </a:t>
            </a:r>
            <a:r>
              <a:rPr lang="en-US" sz="1900" dirty="0">
                <a:latin typeface="Times New Roman" panose="02020603050405020304" pitchFamily="18" charset="0"/>
                <a:cs typeface="Times New Roman" panose="02020603050405020304" pitchFamily="18" charset="0"/>
                <a:sym typeface="Symbol" panose="05050102010706020507" pitchFamily="18" charset="2"/>
              </a:rPr>
              <a:t>in patients with shock due to sepsis</a:t>
            </a:r>
          </a:p>
          <a:p>
            <a:pPr marL="0" indent="0">
              <a:buNone/>
            </a:pPr>
            <a:endParaRPr lang="en-US" sz="1800" b="1"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en-US" sz="1800" b="1" dirty="0">
                <a:latin typeface="Times New Roman" panose="02020603050405020304" pitchFamily="18" charset="0"/>
                <a:cs typeface="Times New Roman" panose="02020603050405020304" pitchFamily="18" charset="0"/>
                <a:sym typeface="Symbol" panose="05050102010706020507" pitchFamily="18" charset="2"/>
              </a:rPr>
              <a:t>Other Types of Lactic Acidosis:</a:t>
            </a:r>
          </a:p>
          <a:p>
            <a:pPr lvl="1"/>
            <a:r>
              <a:rPr lang="en-US" sz="1400" b="1" dirty="0">
                <a:latin typeface="Times New Roman" panose="02020603050405020304" pitchFamily="18" charset="0"/>
                <a:cs typeface="Times New Roman" panose="02020603050405020304" pitchFamily="18" charset="0"/>
                <a:sym typeface="Symbol" panose="05050102010706020507" pitchFamily="18" charset="2"/>
              </a:rPr>
              <a:t>Type B:</a:t>
            </a:r>
            <a:r>
              <a:rPr lang="en-US" sz="1400" dirty="0">
                <a:latin typeface="Times New Roman" panose="02020603050405020304" pitchFamily="18" charset="0"/>
                <a:cs typeface="Times New Roman" panose="02020603050405020304" pitchFamily="18" charset="0"/>
                <a:sym typeface="Symbol" panose="05050102010706020507" pitchFamily="18" charset="2"/>
              </a:rPr>
              <a:t> </a:t>
            </a:r>
            <a:r>
              <a:rPr lang="en-US" sz="1300" dirty="0">
                <a:latin typeface="Times New Roman" panose="02020603050405020304" pitchFamily="18" charset="0"/>
                <a:cs typeface="Times New Roman" panose="02020603050405020304" pitchFamily="18" charset="0"/>
                <a:sym typeface="Symbol" panose="05050102010706020507" pitchFamily="18" charset="2"/>
              </a:rPr>
              <a:t>Evidence of systemic </a:t>
            </a:r>
            <a:r>
              <a:rPr lang="en-US" sz="13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hypo-perfusion</a:t>
            </a:r>
            <a:r>
              <a:rPr lang="en-US" sz="13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is </a:t>
            </a:r>
            <a:r>
              <a:rPr lang="en-US" sz="1300" b="1" u="sng"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NOT</a:t>
            </a:r>
            <a:r>
              <a:rPr lang="en-US" sz="1300"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apparent</a:t>
            </a:r>
            <a:r>
              <a:rPr lang="en-US" sz="1300" dirty="0">
                <a:latin typeface="Times New Roman" panose="02020603050405020304" pitchFamily="18" charset="0"/>
                <a:cs typeface="Times New Roman" panose="02020603050405020304" pitchFamily="18" charset="0"/>
                <a:sym typeface="Symbol" panose="05050102010706020507" pitchFamily="18" charset="2"/>
              </a:rPr>
              <a:t>, and the </a:t>
            </a:r>
            <a:r>
              <a:rPr lang="en-US" sz="1300" b="1" dirty="0">
                <a:latin typeface="Times New Roman" panose="02020603050405020304" pitchFamily="18" charset="0"/>
                <a:cs typeface="Times New Roman" panose="02020603050405020304" pitchFamily="18" charset="0"/>
                <a:sym typeface="Symbol" panose="05050102010706020507" pitchFamily="18" charset="2"/>
              </a:rPr>
              <a:t>mechanisms</a:t>
            </a:r>
            <a:r>
              <a:rPr lang="en-US" sz="1300" dirty="0">
                <a:latin typeface="Times New Roman" panose="02020603050405020304" pitchFamily="18" charset="0"/>
                <a:cs typeface="Times New Roman" panose="02020603050405020304" pitchFamily="18" charset="0"/>
                <a:sym typeface="Symbol" panose="05050102010706020507" pitchFamily="18" charset="2"/>
              </a:rPr>
              <a:t> that may be involved </a:t>
            </a:r>
            <a:r>
              <a:rPr lang="en-US" sz="1300" i="1" u="sng" dirty="0">
                <a:latin typeface="Times New Roman" panose="02020603050405020304" pitchFamily="18" charset="0"/>
                <a:cs typeface="Times New Roman" panose="02020603050405020304" pitchFamily="18" charset="0"/>
                <a:sym typeface="Symbol" panose="05050102010706020507" pitchFamily="18" charset="2"/>
              </a:rPr>
              <a:t>include</a:t>
            </a:r>
            <a:r>
              <a:rPr lang="en-US" sz="1300" dirty="0">
                <a:latin typeface="Times New Roman" panose="02020603050405020304" pitchFamily="18" charset="0"/>
                <a:cs typeface="Times New Roman" panose="02020603050405020304" pitchFamily="18" charset="0"/>
                <a:sym typeface="Symbol" panose="05050102010706020507" pitchFamily="18" charset="2"/>
              </a:rPr>
              <a:t> Toxin-induced impairment of cellular metabolism and regional areas of tissue ischemia, </a:t>
            </a:r>
            <a:r>
              <a:rPr lang="en-US" sz="1300" b="1" dirty="0">
                <a:latin typeface="Times New Roman" panose="02020603050405020304" pitchFamily="18" charset="0"/>
                <a:cs typeface="Times New Roman" panose="02020603050405020304" pitchFamily="18" charset="0"/>
                <a:sym typeface="Symbol" panose="05050102010706020507" pitchFamily="18" charset="2"/>
              </a:rPr>
              <a:t>high </a:t>
            </a:r>
            <a:r>
              <a:rPr lang="en-US" sz="1300" dirty="0">
                <a:latin typeface="Times New Roman" panose="02020603050405020304" pitchFamily="18" charset="0"/>
                <a:cs typeface="Times New Roman" panose="02020603050405020304" pitchFamily="18" charset="0"/>
                <a:sym typeface="Symbol" panose="05050102010706020507" pitchFamily="18" charset="2"/>
              </a:rPr>
              <a:t>levels of Metformin, Malignancy-associated, Alcoholism, and Drug-induced mitochondrial dysfunction, </a:t>
            </a:r>
            <a:r>
              <a:rPr lang="en-US" sz="1300" i="1" dirty="0">
                <a:latin typeface="Times New Roman" panose="02020603050405020304" pitchFamily="18" charset="0"/>
                <a:cs typeface="Times New Roman" panose="02020603050405020304" pitchFamily="18" charset="0"/>
                <a:sym typeface="Symbol" panose="05050102010706020507" pitchFamily="18" charset="2"/>
              </a:rPr>
              <a:t>often in HIV-infected patients</a:t>
            </a:r>
            <a:r>
              <a:rPr lang="en-US" sz="1300" dirty="0">
                <a:latin typeface="Times New Roman" panose="02020603050405020304" pitchFamily="18" charset="0"/>
                <a:cs typeface="Times New Roman" panose="02020603050405020304" pitchFamily="18" charset="0"/>
                <a:sym typeface="Symbol" panose="05050102010706020507" pitchFamily="18" charset="2"/>
              </a:rPr>
              <a:t>. </a:t>
            </a:r>
          </a:p>
          <a:p>
            <a:pPr lvl="1"/>
            <a:r>
              <a:rPr lang="en-US" sz="1400" b="1" dirty="0">
                <a:latin typeface="Times New Roman" panose="02020603050405020304" pitchFamily="18" charset="0"/>
                <a:cs typeface="Times New Roman" panose="02020603050405020304" pitchFamily="18" charset="0"/>
                <a:sym typeface="Symbol" panose="05050102010706020507" pitchFamily="18" charset="2"/>
              </a:rPr>
              <a:t>Type D: </a:t>
            </a:r>
            <a:r>
              <a:rPr lang="en-US" sz="1300" b="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Unusual form </a:t>
            </a:r>
            <a:r>
              <a:rPr lang="en-US" sz="1300" dirty="0">
                <a:latin typeface="Times New Roman" panose="02020603050405020304" pitchFamily="18" charset="0"/>
                <a:cs typeface="Times New Roman" panose="02020603050405020304" pitchFamily="18" charset="0"/>
                <a:sym typeface="Symbol" panose="05050102010706020507" pitchFamily="18" charset="2"/>
              </a:rPr>
              <a:t>of metabolic acidosis that occurs in patients with Short Bowel Syndrome, or other forms of malabsorption.</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362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28699"/>
          </a:xfrm>
        </p:spPr>
        <p:txBody>
          <a:bodyPr/>
          <a:lstStyle/>
          <a:p>
            <a:pPr algn="ctr"/>
            <a:r>
              <a:rPr lang="en-US" dirty="0">
                <a:latin typeface="Times New Roman" panose="02020603050405020304" pitchFamily="18" charset="0"/>
                <a:cs typeface="Times New Roman" panose="02020603050405020304" pitchFamily="18" charset="0"/>
              </a:rPr>
              <a:t>SEPTIC SHOCK &amp; </a:t>
            </a:r>
            <a:r>
              <a:rPr lang="en-US" b="1" dirty="0">
                <a:latin typeface="Times New Roman" panose="02020603050405020304" pitchFamily="18" charset="0"/>
                <a:cs typeface="Times New Roman" panose="02020603050405020304" pitchFamily="18" charset="0"/>
              </a:rPr>
              <a:t>Hypotension</a:t>
            </a:r>
          </a:p>
        </p:txBody>
      </p:sp>
      <p:sp>
        <p:nvSpPr>
          <p:cNvPr id="3" name="Content Placeholder 2"/>
          <p:cNvSpPr>
            <a:spLocks noGrp="1"/>
          </p:cNvSpPr>
          <p:nvPr>
            <p:ph idx="1"/>
          </p:nvPr>
        </p:nvSpPr>
        <p:spPr>
          <a:xfrm>
            <a:off x="0" y="1143000"/>
            <a:ext cx="12192000" cy="5600700"/>
          </a:xfrm>
        </p:spPr>
        <p:txBody>
          <a:bodyPr bIns="0">
            <a:normAutofit fontScale="92500"/>
          </a:bodyPr>
          <a:lstStyle/>
          <a:p>
            <a:pPr marL="0" indent="0">
              <a:buNone/>
            </a:pPr>
            <a:r>
              <a:rPr lang="en-US" sz="2200" b="1" dirty="0">
                <a:latin typeface="Times New Roman" panose="02020603050405020304" pitchFamily="18" charset="0"/>
                <a:cs typeface="Times New Roman" panose="02020603050405020304" pitchFamily="18" charset="0"/>
              </a:rPr>
              <a:t>SEPTIC SHOCK: </a:t>
            </a:r>
            <a:r>
              <a:rPr lang="en-US" sz="2000" dirty="0">
                <a:latin typeface="Times New Roman" panose="02020603050405020304" pitchFamily="18" charset="0"/>
                <a:cs typeface="Times New Roman" panose="02020603050405020304" pitchFamily="18" charset="0"/>
              </a:rPr>
              <a:t>a type of vasodilatory or distributive shock </a:t>
            </a:r>
            <a:r>
              <a:rPr lang="en-US" sz="2000" i="1" u="sng" dirty="0">
                <a:latin typeface="Times New Roman" panose="02020603050405020304" pitchFamily="18" charset="0"/>
                <a:cs typeface="Times New Roman" panose="02020603050405020304" pitchFamily="18" charset="0"/>
              </a:rPr>
              <a:t>and</a:t>
            </a:r>
            <a:r>
              <a:rPr lang="en-US" sz="2000" dirty="0">
                <a:latin typeface="Times New Roman" panose="02020603050405020304" pitchFamily="18" charset="0"/>
                <a:cs typeface="Times New Roman" panose="02020603050405020304" pitchFamily="18" charset="0"/>
              </a:rPr>
              <a:t> is universally DEFINED as Sepsis that has </a:t>
            </a:r>
            <a:r>
              <a:rPr lang="en-US" sz="2000" i="1" dirty="0">
                <a:solidFill>
                  <a:srgbClr val="C00000"/>
                </a:solidFill>
                <a:latin typeface="Times New Roman" panose="02020603050405020304" pitchFamily="18" charset="0"/>
                <a:cs typeface="Times New Roman" panose="02020603050405020304" pitchFamily="18" charset="0"/>
              </a:rPr>
              <a:t>circulatory</a:t>
            </a:r>
            <a:r>
              <a:rPr lang="en-US" sz="2000" dirty="0">
                <a:latin typeface="Times New Roman" panose="02020603050405020304" pitchFamily="18" charset="0"/>
                <a:cs typeface="Times New Roman" panose="02020603050405020304" pitchFamily="18" charset="0"/>
              </a:rPr>
              <a:t>, cellular, and metabolic abnormality that are associated with a greater risk of mortality than sepsis alone </a:t>
            </a:r>
            <a:r>
              <a:rPr lang="en-US" sz="1600" dirty="0">
                <a:latin typeface="Times New Roman" panose="02020603050405020304" pitchFamily="18" charset="0"/>
                <a:cs typeface="Times New Roman" panose="02020603050405020304" pitchFamily="18" charset="0"/>
              </a:rPr>
              <a:t>(</a:t>
            </a:r>
            <a:r>
              <a:rPr lang="en-US" sz="1600" b="1" u="sng" dirty="0">
                <a:latin typeface="Times New Roman" panose="02020603050405020304" pitchFamily="18" charset="0"/>
                <a:cs typeface="Times New Roman" panose="02020603050405020304" pitchFamily="18" charset="0"/>
              </a:rPr>
              <a:t>&gt;</a:t>
            </a:r>
            <a:r>
              <a:rPr lang="en-US" sz="1600" dirty="0">
                <a:latin typeface="Times New Roman" panose="02020603050405020304" pitchFamily="18" charset="0"/>
                <a:cs typeface="Times New Roman" panose="02020603050405020304" pitchFamily="18" charset="0"/>
              </a:rPr>
              <a:t>40% </a:t>
            </a:r>
            <a:r>
              <a:rPr lang="en-US" sz="1600" b="1" i="1" dirty="0">
                <a:latin typeface="Times New Roman" panose="02020603050405020304" pitchFamily="18" charset="0"/>
                <a:cs typeface="Times New Roman" panose="02020603050405020304" pitchFamily="18" charset="0"/>
              </a:rPr>
              <a:t>vs</a:t>
            </a:r>
            <a:r>
              <a:rPr lang="en-US" sz="1600" dirty="0">
                <a:latin typeface="Times New Roman" panose="02020603050405020304" pitchFamily="18" charset="0"/>
                <a:cs typeface="Times New Roman" panose="02020603050405020304" pitchFamily="18" charset="0"/>
              </a:rPr>
              <a:t> </a:t>
            </a:r>
            <a:r>
              <a:rPr lang="en-US" sz="1600" b="1" u="sng" dirty="0">
                <a:latin typeface="Times New Roman" panose="02020603050405020304" pitchFamily="18" charset="0"/>
                <a:cs typeface="Times New Roman" panose="02020603050405020304" pitchFamily="18" charset="0"/>
              </a:rPr>
              <a:t>&gt;</a:t>
            </a:r>
            <a:r>
              <a:rPr lang="en-US" sz="1600" dirty="0">
                <a:latin typeface="Times New Roman" panose="02020603050405020304" pitchFamily="18" charset="0"/>
                <a:cs typeface="Times New Roman" panose="02020603050405020304" pitchFamily="18" charset="0"/>
              </a:rPr>
              <a:t>10%)</a:t>
            </a:r>
          </a:p>
          <a:p>
            <a:pPr lvl="1">
              <a:buClr>
                <a:schemeClr val="tx1"/>
              </a:buClr>
            </a:pPr>
            <a:r>
              <a:rPr lang="en-US" sz="1600" i="1" dirty="0">
                <a:solidFill>
                  <a:srgbClr val="C00000"/>
                </a:solidFill>
                <a:latin typeface="Times New Roman" panose="02020603050405020304" pitchFamily="18" charset="0"/>
                <a:cs typeface="Times New Roman" panose="02020603050405020304" pitchFamily="18" charset="0"/>
              </a:rPr>
              <a:t>Circulatory</a:t>
            </a: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failure</a:t>
            </a:r>
            <a:r>
              <a:rPr lang="en-US" sz="1600" b="1" dirty="0">
                <a:latin typeface="Times New Roman" panose="02020603050405020304" pitchFamily="18" charset="0"/>
                <a:cs typeface="Times New Roman" panose="02020603050405020304" pitchFamily="18" charset="0"/>
              </a:rPr>
              <a:t> </a:t>
            </a:r>
            <a:r>
              <a:rPr lang="en-US" sz="1600" i="1" u="sng" dirty="0">
                <a:latin typeface="Times New Roman" panose="02020603050405020304" pitchFamily="18" charset="0"/>
                <a:cs typeface="Times New Roman" panose="02020603050405020304" pitchFamily="18" charset="0"/>
              </a:rPr>
              <a:t>often</a:t>
            </a:r>
            <a:r>
              <a:rPr lang="en-US" sz="1600" b="1" dirty="0">
                <a:latin typeface="Times New Roman" panose="02020603050405020304" pitchFamily="18" charset="0"/>
                <a:cs typeface="Times New Roman" panose="02020603050405020304" pitchFamily="18" charset="0"/>
              </a:rPr>
              <a:t> manifests </a:t>
            </a:r>
            <a:r>
              <a:rPr lang="en-US" sz="1600" dirty="0">
                <a:latin typeface="Times New Roman" panose="02020603050405020304" pitchFamily="18" charset="0"/>
                <a:cs typeface="Times New Roman" panose="02020603050405020304" pitchFamily="18" charset="0"/>
              </a:rPr>
              <a:t>as</a:t>
            </a:r>
            <a:r>
              <a:rPr lang="en-US" sz="1600" b="1" dirty="0">
                <a:latin typeface="Times New Roman" panose="02020603050405020304" pitchFamily="18" charset="0"/>
                <a:cs typeface="Times New Roman" panose="02020603050405020304" pitchFamily="18" charset="0"/>
              </a:rPr>
              <a:t> hypotension </a:t>
            </a:r>
            <a:r>
              <a:rPr lang="en-US" sz="1400" dirty="0">
                <a:latin typeface="Times New Roman" panose="02020603050405020304" pitchFamily="18" charset="0"/>
                <a:cs typeface="Times New Roman" panose="02020603050405020304" pitchFamily="18" charset="0"/>
              </a:rPr>
              <a:t>(i.e. reduced tissue perfusion) </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Notice there is a slight </a:t>
            </a:r>
            <a:r>
              <a:rPr lang="en-US" sz="2200" i="1" u="sng" dirty="0">
                <a:latin typeface="Times New Roman" panose="02020603050405020304" pitchFamily="18" charset="0"/>
                <a:cs typeface="Times New Roman" panose="02020603050405020304" pitchFamily="18" charset="0"/>
              </a:rPr>
              <a:t>difference</a:t>
            </a:r>
            <a:r>
              <a:rPr lang="en-US" sz="2200" dirty="0">
                <a:latin typeface="Times New Roman" panose="02020603050405020304" pitchFamily="18" charset="0"/>
                <a:cs typeface="Times New Roman" panose="02020603050405020304" pitchFamily="18" charset="0"/>
              </a:rPr>
              <a:t> between this definition and the one by </a:t>
            </a:r>
            <a:r>
              <a:rPr lang="en-US" sz="2200" b="1" dirty="0">
                <a:latin typeface="Times New Roman" panose="02020603050405020304" pitchFamily="18" charset="0"/>
                <a:cs typeface="Times New Roman" panose="02020603050405020304" pitchFamily="18" charset="0"/>
              </a:rPr>
              <a:t>CMS</a:t>
            </a:r>
            <a:r>
              <a:rPr lang="en-US" sz="2200" dirty="0">
                <a:latin typeface="Times New Roman" panose="02020603050405020304" pitchFamily="18" charset="0"/>
                <a:cs typeface="Times New Roman" panose="02020603050405020304" pitchFamily="18" charset="0"/>
              </a:rPr>
              <a:t> and Healthcare Providers </a:t>
            </a:r>
            <a:r>
              <a:rPr lang="en-US" sz="1700" dirty="0">
                <a:latin typeface="Times New Roman" panose="02020603050405020304" pitchFamily="18" charset="0"/>
                <a:cs typeface="Times New Roman" panose="02020603050405020304" pitchFamily="18" charset="0"/>
              </a:rPr>
              <a:t>(MD/NP/PA).</a:t>
            </a:r>
          </a:p>
          <a:p>
            <a:r>
              <a:rPr lang="en-US" sz="2000" b="1" dirty="0">
                <a:latin typeface="Times New Roman" panose="02020603050405020304" pitchFamily="18" charset="0"/>
                <a:cs typeface="Times New Roman" panose="02020603050405020304" pitchFamily="18" charset="0"/>
              </a:rPr>
              <a:t>CMS</a:t>
            </a:r>
            <a:r>
              <a:rPr lang="en-US" sz="2000" dirty="0">
                <a:latin typeface="Times New Roman" panose="02020603050405020304" pitchFamily="18" charset="0"/>
                <a:cs typeface="Times New Roman" panose="02020603050405020304" pitchFamily="18" charset="0"/>
              </a:rPr>
              <a:t> defines Septic Shock as: </a:t>
            </a:r>
            <a:r>
              <a:rPr lang="en-US" sz="2000" b="1" dirty="0">
                <a:latin typeface="Times New Roman" panose="02020603050405020304" pitchFamily="18" charset="0"/>
                <a:cs typeface="Times New Roman" panose="02020603050405020304" pitchFamily="18" charset="0"/>
              </a:rPr>
              <a:t>SIRS</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Infection</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&amp;</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either</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LA</a:t>
            </a:r>
            <a:r>
              <a:rPr lang="en-US" sz="200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&gt;</a:t>
            </a:r>
            <a:r>
              <a:rPr lang="en-US" sz="2000" dirty="0">
                <a:latin typeface="Times New Roman" panose="02020603050405020304" pitchFamily="18" charset="0"/>
                <a:cs typeface="Times New Roman" panose="02020603050405020304" pitchFamily="18" charset="0"/>
              </a:rPr>
              <a:t>4 [</a:t>
            </a:r>
            <a:r>
              <a:rPr lang="en-US" sz="2000" i="1" dirty="0">
                <a:latin typeface="Times New Roman" panose="02020603050405020304" pitchFamily="18" charset="0"/>
                <a:cs typeface="Times New Roman" panose="02020603050405020304" pitchFamily="18" charset="0"/>
              </a:rPr>
              <a:t>or</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SBP</a:t>
            </a:r>
            <a:r>
              <a:rPr lang="en-US" sz="2000" dirty="0">
                <a:latin typeface="Times New Roman" panose="02020603050405020304" pitchFamily="18" charset="0"/>
                <a:cs typeface="Times New Roman" panose="02020603050405020304" pitchFamily="18" charset="0"/>
              </a:rPr>
              <a:t> &lt;90/</a:t>
            </a:r>
            <a:r>
              <a:rPr lang="en-US" sz="2000" b="1" dirty="0">
                <a:latin typeface="Times New Roman" panose="02020603050405020304" pitchFamily="18" charset="0"/>
                <a:cs typeface="Times New Roman" panose="02020603050405020304" pitchFamily="18" charset="0"/>
              </a:rPr>
              <a:t>MAP </a:t>
            </a:r>
            <a:r>
              <a:rPr lang="en-US" sz="2000" dirty="0">
                <a:latin typeface="Times New Roman" panose="02020603050405020304" pitchFamily="18" charset="0"/>
                <a:cs typeface="Times New Roman" panose="02020603050405020304" pitchFamily="18" charset="0"/>
              </a:rPr>
              <a:t>&lt;65</a:t>
            </a:r>
          </a:p>
          <a:p>
            <a:pPr lvl="1"/>
            <a:r>
              <a:rPr lang="en-US" sz="1600" dirty="0">
                <a:latin typeface="Times New Roman" panose="02020603050405020304" pitchFamily="18" charset="0"/>
                <a:cs typeface="Times New Roman" panose="02020603050405020304" pitchFamily="18" charset="0"/>
              </a:rPr>
              <a:t>CMS evaluates, reimburses, and reports hospital’s compliance   </a:t>
            </a:r>
            <a:r>
              <a:rPr lang="en-US" sz="1600" i="1" dirty="0">
                <a:latin typeface="Times New Roman" panose="02020603050405020304" pitchFamily="18" charset="0"/>
                <a:cs typeface="Times New Roman" panose="02020603050405020304" pitchFamily="18" charset="0"/>
              </a:rPr>
              <a:t> </a:t>
            </a:r>
          </a:p>
          <a:p>
            <a:pPr lvl="1"/>
            <a:r>
              <a:rPr lang="en-US" sz="1600" i="1" dirty="0">
                <a:latin typeface="Times New Roman" panose="02020603050405020304" pitchFamily="18" charset="0"/>
                <a:cs typeface="Times New Roman" panose="02020603050405020304" pitchFamily="18" charset="0"/>
              </a:rPr>
              <a:t>Guidelines</a:t>
            </a:r>
            <a:r>
              <a:rPr lang="en-US" sz="1600" dirty="0">
                <a:latin typeface="Times New Roman" panose="02020603050405020304" pitchFamily="18" charset="0"/>
                <a:cs typeface="Times New Roman" panose="02020603050405020304" pitchFamily="18" charset="0"/>
              </a:rPr>
              <a:t> require </a:t>
            </a:r>
            <a:r>
              <a:rPr lang="en-US" sz="1600" b="1" dirty="0">
                <a:latin typeface="Times New Roman" panose="02020603050405020304" pitchFamily="18" charset="0"/>
                <a:cs typeface="Times New Roman" panose="02020603050405020304" pitchFamily="18" charset="0"/>
              </a:rPr>
              <a:t>30mL/kg </a:t>
            </a:r>
            <a:r>
              <a:rPr lang="en-US" sz="1600" dirty="0">
                <a:latin typeface="Times New Roman" panose="02020603050405020304" pitchFamily="18" charset="0"/>
                <a:cs typeface="Times New Roman" panose="02020603050405020304" pitchFamily="18" charset="0"/>
              </a:rPr>
              <a:t>of crystalloid fluid (NS/LR) </a:t>
            </a:r>
            <a:r>
              <a:rPr lang="en-US" sz="1600" i="1" u="sng" dirty="0">
                <a:latin typeface="Times New Roman" panose="02020603050405020304" pitchFamily="18" charset="0"/>
                <a:cs typeface="Times New Roman" panose="02020603050405020304" pitchFamily="18" charset="0"/>
              </a:rPr>
              <a:t>with</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either</a:t>
            </a:r>
            <a:r>
              <a:rPr lang="en-US" sz="1600" dirty="0">
                <a:latin typeface="Times New Roman" panose="02020603050405020304" pitchFamily="18" charset="0"/>
                <a:cs typeface="Times New Roman" panose="02020603050405020304" pitchFamily="18" charset="0"/>
              </a:rPr>
              <a:t> a RATE </a:t>
            </a:r>
            <a:r>
              <a:rPr lang="en-US" sz="1600" b="1" dirty="0">
                <a:latin typeface="Times New Roman" panose="02020603050405020304" pitchFamily="18" charset="0"/>
                <a:cs typeface="Times New Roman" panose="02020603050405020304" pitchFamily="18" charset="0"/>
              </a:rPr>
              <a:t>or</a:t>
            </a:r>
            <a:r>
              <a:rPr lang="en-US" sz="1600" dirty="0">
                <a:latin typeface="Times New Roman" panose="02020603050405020304" pitchFamily="18" charset="0"/>
                <a:cs typeface="Times New Roman" panose="02020603050405020304" pitchFamily="18" charset="0"/>
              </a:rPr>
              <a:t> COMPLETION time </a:t>
            </a:r>
          </a:p>
          <a:p>
            <a:pPr lvl="2"/>
            <a:r>
              <a:rPr lang="en-US" sz="1400" dirty="0">
                <a:latin typeface="Times New Roman" panose="02020603050405020304" pitchFamily="18" charset="0"/>
                <a:cs typeface="Times New Roman" panose="02020603050405020304" pitchFamily="18" charset="0"/>
              </a:rPr>
              <a:t>The rate/completion time is required to review the assessed blood pressures in the “1 Hr” </a:t>
            </a:r>
            <a:r>
              <a:rPr lang="en-US" sz="1400" i="1" u="sng" dirty="0">
                <a:latin typeface="Times New Roman" panose="02020603050405020304" pitchFamily="18" charset="0"/>
                <a:cs typeface="Times New Roman" panose="02020603050405020304" pitchFamily="18" charset="0"/>
              </a:rPr>
              <a:t>following</a:t>
            </a:r>
            <a:r>
              <a:rPr lang="en-US" sz="1400" dirty="0">
                <a:latin typeface="Times New Roman" panose="02020603050405020304" pitchFamily="18" charset="0"/>
                <a:cs typeface="Times New Roman" panose="02020603050405020304" pitchFamily="18" charset="0"/>
              </a:rPr>
              <a:t> fluid completion and to evaluate if the fluid resuscitation attempt was successful or not, to determine if a vasopressor is needed   </a:t>
            </a:r>
          </a:p>
          <a:p>
            <a:pPr lvl="1"/>
            <a:r>
              <a:rPr lang="en-US" sz="1600" dirty="0">
                <a:latin typeface="Times New Roman" panose="02020603050405020304" pitchFamily="18" charset="0"/>
                <a:cs typeface="Times New Roman" panose="02020603050405020304" pitchFamily="18" charset="0"/>
              </a:rPr>
              <a:t>Hospital’s compliance is evaluated based on CMS’ definition of Septic Shock</a:t>
            </a:r>
          </a:p>
          <a:p>
            <a:pPr lvl="2"/>
            <a:r>
              <a:rPr lang="en-US" sz="1500" dirty="0">
                <a:latin typeface="Times New Roman" panose="02020603050405020304" pitchFamily="18" charset="0"/>
                <a:cs typeface="Times New Roman" panose="02020603050405020304" pitchFamily="18" charset="0"/>
              </a:rPr>
              <a:t>States “</a:t>
            </a:r>
            <a:r>
              <a:rPr lang="en-US" sz="1500" i="1" dirty="0">
                <a:latin typeface="Times New Roman" panose="02020603050405020304" pitchFamily="18" charset="0"/>
                <a:cs typeface="Times New Roman" panose="02020603050405020304" pitchFamily="18" charset="0"/>
              </a:rPr>
              <a:t>consistent</a:t>
            </a:r>
            <a:r>
              <a:rPr lang="en-US" sz="1500" dirty="0">
                <a:latin typeface="Times New Roman" panose="02020603050405020304" pitchFamily="18" charset="0"/>
                <a:cs typeface="Times New Roman" panose="02020603050405020304" pitchFamily="18" charset="0"/>
              </a:rPr>
              <a:t> with SSC Guidelines” and *Proven evidenced based best practice to reduce complications and lead to better patient outcomes </a:t>
            </a:r>
          </a:p>
          <a:p>
            <a:endParaRPr lang="en-US" sz="22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SCCM/ESICM/JAMA</a:t>
            </a:r>
            <a:r>
              <a:rPr lang="en-US" sz="22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(not unanimously accepted)</a:t>
            </a: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defines Septic Shock as: SIRS, Infection, </a:t>
            </a:r>
            <a:r>
              <a:rPr lang="en-US" sz="2000" b="1" dirty="0">
                <a:latin typeface="Times New Roman" panose="02020603050405020304" pitchFamily="18" charset="0"/>
                <a:cs typeface="Times New Roman" panose="02020603050405020304" pitchFamily="18" charset="0"/>
              </a:rPr>
              <a:t>&amp; </a:t>
            </a:r>
            <a:r>
              <a:rPr lang="en-US" sz="2000" i="1" u="sng" dirty="0">
                <a:latin typeface="Times New Roman" panose="02020603050405020304" pitchFamily="18" charset="0"/>
                <a:cs typeface="Times New Roman" panose="02020603050405020304" pitchFamily="18" charset="0"/>
              </a:rPr>
              <a:t>despite</a:t>
            </a:r>
            <a:r>
              <a:rPr lang="en-US" sz="2000" dirty="0">
                <a:latin typeface="Times New Roman" panose="02020603050405020304" pitchFamily="18" charset="0"/>
                <a:cs typeface="Times New Roman" panose="02020603050405020304" pitchFamily="18" charset="0"/>
              </a:rPr>
              <a:t> adequate fluid resuscitation, requires vasopressors to maintain a </a:t>
            </a:r>
            <a:r>
              <a:rPr lang="en-US" sz="2000" i="1" dirty="0">
                <a:latin typeface="Times New Roman" panose="02020603050405020304" pitchFamily="18" charset="0"/>
                <a:cs typeface="Times New Roman" panose="02020603050405020304" pitchFamily="18" charset="0"/>
              </a:rPr>
              <a:t>mean arterial pressure </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MAP</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&gt;</a:t>
            </a:r>
            <a:r>
              <a:rPr lang="en-US" sz="2000" dirty="0">
                <a:latin typeface="Times New Roman" panose="02020603050405020304" pitchFamily="18" charset="0"/>
                <a:cs typeface="Times New Roman" panose="02020603050405020304" pitchFamily="18" charset="0"/>
              </a:rPr>
              <a:t>65 [</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LA</a:t>
            </a:r>
            <a:r>
              <a:rPr lang="en-US" sz="2000" dirty="0">
                <a:latin typeface="Times New Roman" panose="02020603050405020304" pitchFamily="18" charset="0"/>
                <a:cs typeface="Times New Roman" panose="02020603050405020304" pitchFamily="18" charset="0"/>
              </a:rPr>
              <a:t> &gt;2</a:t>
            </a:r>
          </a:p>
          <a:p>
            <a:pPr marL="0" indent="0">
              <a:buNone/>
            </a:pPr>
            <a:endParaRPr lang="en-US" sz="2200" dirty="0">
              <a:latin typeface="Times New Roman" panose="02020603050405020304" pitchFamily="18" charset="0"/>
              <a:cs typeface="Times New Roman" panose="02020603050405020304" pitchFamily="18" charset="0"/>
            </a:endParaRPr>
          </a:p>
          <a:p>
            <a:pPr>
              <a:lnSpc>
                <a:spcPct val="100000"/>
              </a:lnSpc>
              <a:spcBef>
                <a:spcPts val="0"/>
              </a:spcBef>
            </a:pPr>
            <a:r>
              <a:rPr lang="en-US" sz="1200" b="1" dirty="0">
                <a:latin typeface="Times New Roman" panose="02020603050405020304" pitchFamily="18" charset="0"/>
                <a:cs typeface="Times New Roman" panose="02020603050405020304" pitchFamily="18" charset="0"/>
              </a:rPr>
              <a:t>CMS</a:t>
            </a:r>
            <a:r>
              <a:rPr lang="en-US" sz="1200" dirty="0">
                <a:latin typeface="Times New Roman" panose="02020603050405020304" pitchFamily="18" charset="0"/>
                <a:cs typeface="Times New Roman" panose="02020603050405020304" pitchFamily="18" charset="0"/>
              </a:rPr>
              <a:t> = Centers of Medicare and Medicaid</a:t>
            </a:r>
          </a:p>
          <a:p>
            <a:pPr>
              <a:lnSpc>
                <a:spcPct val="100000"/>
              </a:lnSpc>
              <a:spcBef>
                <a:spcPts val="0"/>
              </a:spcBef>
            </a:pPr>
            <a:r>
              <a:rPr lang="en-US" sz="1200" dirty="0">
                <a:latin typeface="Times New Roman" panose="02020603050405020304" pitchFamily="18" charset="0"/>
                <a:cs typeface="Times New Roman" panose="02020603050405020304" pitchFamily="18" charset="0"/>
              </a:rPr>
              <a:t>Surviving Sepsis Campaign (</a:t>
            </a:r>
            <a:r>
              <a:rPr lang="en-US" sz="1200" b="1" dirty="0">
                <a:latin typeface="Times New Roman" panose="02020603050405020304" pitchFamily="18" charset="0"/>
                <a:cs typeface="Times New Roman" panose="02020603050405020304" pitchFamily="18" charset="0"/>
              </a:rPr>
              <a:t>SSC</a:t>
            </a:r>
            <a:r>
              <a:rPr lang="en-US" sz="1200" dirty="0">
                <a:latin typeface="Times New Roman" panose="02020603050405020304" pitchFamily="18" charset="0"/>
                <a:cs typeface="Times New Roman" panose="02020603050405020304" pitchFamily="18" charset="0"/>
              </a:rPr>
              <a:t>) is a joint initiative of the Society of Critical Care Medicine (</a:t>
            </a:r>
            <a:r>
              <a:rPr lang="en-US" sz="1200" b="1" dirty="0">
                <a:latin typeface="Times New Roman" panose="02020603050405020304" pitchFamily="18" charset="0"/>
                <a:cs typeface="Times New Roman" panose="02020603050405020304" pitchFamily="18" charset="0"/>
              </a:rPr>
              <a:t>SCCM</a:t>
            </a:r>
            <a:r>
              <a:rPr lang="en-US" sz="1200" dirty="0">
                <a:latin typeface="Times New Roman" panose="02020603050405020304" pitchFamily="18" charset="0"/>
                <a:cs typeface="Times New Roman" panose="02020603050405020304" pitchFamily="18" charset="0"/>
              </a:rPr>
              <a:t>) and European Society of Intensive Care Medicine (</a:t>
            </a:r>
            <a:r>
              <a:rPr lang="en-US" sz="1200" b="1" dirty="0">
                <a:latin typeface="Times New Roman" panose="02020603050405020304" pitchFamily="18" charset="0"/>
                <a:cs typeface="Times New Roman" panose="02020603050405020304" pitchFamily="18" charset="0"/>
              </a:rPr>
              <a:t>ESICM</a:t>
            </a:r>
            <a:r>
              <a:rPr lang="en-US" sz="1200" dirty="0">
                <a:latin typeface="Times New Roman" panose="02020603050405020304" pitchFamily="18" charset="0"/>
                <a:cs typeface="Times New Roman" panose="02020603050405020304" pitchFamily="18" charset="0"/>
              </a:rPr>
              <a:t>)</a:t>
            </a:r>
          </a:p>
          <a:p>
            <a:pPr>
              <a:lnSpc>
                <a:spcPct val="100000"/>
              </a:lnSpc>
              <a:spcBef>
                <a:spcPts val="0"/>
              </a:spcBef>
            </a:pPr>
            <a:r>
              <a:rPr lang="en-US" sz="1200" b="1" dirty="0">
                <a:latin typeface="Times New Roman" panose="02020603050405020304" pitchFamily="18" charset="0"/>
                <a:cs typeface="Times New Roman" panose="02020603050405020304" pitchFamily="18" charset="0"/>
              </a:rPr>
              <a:t>JAMA</a:t>
            </a:r>
            <a:r>
              <a:rPr lang="en-US" sz="1200" dirty="0">
                <a:latin typeface="Times New Roman" panose="02020603050405020304" pitchFamily="18" charset="0"/>
                <a:cs typeface="Times New Roman" panose="02020603050405020304" pitchFamily="18" charset="0"/>
              </a:rPr>
              <a:t> = Journal of American Medical Association </a:t>
            </a:r>
          </a:p>
          <a:p>
            <a:pPr marL="0" indent="0">
              <a:buNone/>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422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42081"/>
            <a:ext cx="4096867" cy="6815919"/>
          </a:xfrm>
          <a:prstGeom prst="rect">
            <a:avLst/>
          </a:prstGeom>
        </p:spPr>
      </p:pic>
      <p:pic>
        <p:nvPicPr>
          <p:cNvPr id="6" name="Picture 5"/>
          <p:cNvPicPr>
            <a:picLocks noChangeAspect="1"/>
          </p:cNvPicPr>
          <p:nvPr/>
        </p:nvPicPr>
        <p:blipFill>
          <a:blip r:embed="rId3"/>
          <a:stretch>
            <a:fillRect/>
          </a:stretch>
        </p:blipFill>
        <p:spPr>
          <a:xfrm>
            <a:off x="3856369" y="29888"/>
            <a:ext cx="4188315" cy="6828112"/>
          </a:xfrm>
          <a:prstGeom prst="rect">
            <a:avLst/>
          </a:prstGeom>
        </p:spPr>
      </p:pic>
      <p:pic>
        <p:nvPicPr>
          <p:cNvPr id="2" name="Picture 1"/>
          <p:cNvPicPr>
            <a:picLocks noChangeAspect="1"/>
          </p:cNvPicPr>
          <p:nvPr/>
        </p:nvPicPr>
        <p:blipFill>
          <a:blip r:embed="rId4"/>
          <a:stretch>
            <a:fillRect/>
          </a:stretch>
        </p:blipFill>
        <p:spPr>
          <a:xfrm>
            <a:off x="7876308" y="83127"/>
            <a:ext cx="4177145" cy="6650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2032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736311"/>
          </a:xfrm>
        </p:spPr>
        <p:txBody>
          <a:bodyPr/>
          <a:lstStyle/>
          <a:p>
            <a:pPr algn="ctr"/>
            <a:r>
              <a:rPr lang="en-US" b="1" dirty="0">
                <a:latin typeface="Times New Roman" panose="02020603050405020304" pitchFamily="18" charset="0"/>
                <a:cs typeface="Times New Roman" panose="02020603050405020304" pitchFamily="18" charset="0"/>
              </a:rPr>
              <a:t>References: </a:t>
            </a:r>
          </a:p>
        </p:txBody>
      </p:sp>
      <p:sp>
        <p:nvSpPr>
          <p:cNvPr id="3" name="Content Placeholder 2"/>
          <p:cNvSpPr>
            <a:spLocks noGrp="1"/>
          </p:cNvSpPr>
          <p:nvPr>
            <p:ph idx="1"/>
          </p:nvPr>
        </p:nvSpPr>
        <p:spPr>
          <a:xfrm>
            <a:off x="124691" y="902825"/>
            <a:ext cx="11845636" cy="5955175"/>
          </a:xfrm>
        </p:spPr>
        <p:txBody>
          <a:bodyPr bIns="0">
            <a:normAutofit fontScale="92500" lnSpcReduction="10000"/>
          </a:bodyPr>
          <a:lstStyle/>
          <a:p>
            <a:pPr>
              <a:buClr>
                <a:schemeClr val="tx1"/>
              </a:buClr>
            </a:pPr>
            <a:r>
              <a:rPr lang="en-US" sz="1200" b="1" dirty="0"/>
              <a:t>Prevention &amp; Treatment of VTE in STK patients</a:t>
            </a:r>
          </a:p>
          <a:p>
            <a:pPr lvl="1">
              <a:buClr>
                <a:schemeClr val="tx1"/>
              </a:buClr>
            </a:pPr>
            <a:r>
              <a:rPr lang="en-US" sz="850" b="1" dirty="0">
                <a:hlinkClick r:id="rId2"/>
              </a:rPr>
              <a:t>https://www.uptodate.com/contents/prevention-and-treatment-of-venous-thromboembolism-in-patients-with-acute-stroke?search=stroke%20dvt%20risk&amp;source=search_result&amp;selectedTitle=2~150&amp;usage_type=default&amp;display_rank=2</a:t>
            </a:r>
            <a:endParaRPr lang="en-US" sz="850" b="1" dirty="0"/>
          </a:p>
          <a:p>
            <a:pPr>
              <a:buClr>
                <a:schemeClr val="tx1"/>
              </a:buClr>
            </a:pPr>
            <a:r>
              <a:rPr lang="en-US" sz="1250" b="1" dirty="0"/>
              <a:t>Prevention of VTE Disease in hospitalized medical adults</a:t>
            </a:r>
          </a:p>
          <a:p>
            <a:pPr lvl="1">
              <a:buClr>
                <a:schemeClr val="tx1"/>
              </a:buClr>
            </a:pPr>
            <a:r>
              <a:rPr lang="en-US" sz="850" b="1" u="sng" dirty="0">
                <a:solidFill>
                  <a:srgbClr val="0070C0"/>
                </a:solidFill>
                <a:hlinkClick r:id="rId3"/>
              </a:rPr>
              <a:t>https://www.uptodate.com/contents/prevention-of-venous-thromboembolic-disease-in-acutely-ill-hospitalized-medical-adults?search=vte%20prevalence&amp;source=search_result&amp;selectedTitle=5~150&amp;usage_type=default&amp;display_rank=5</a:t>
            </a:r>
            <a:endParaRPr lang="en-US" sz="850" b="1" u="sng" dirty="0">
              <a:solidFill>
                <a:srgbClr val="0070C0"/>
              </a:solidFill>
            </a:endParaRPr>
          </a:p>
          <a:p>
            <a:pPr>
              <a:buClr>
                <a:schemeClr val="tx1"/>
              </a:buClr>
            </a:pPr>
            <a:r>
              <a:rPr lang="en-US" sz="1250" b="1" dirty="0"/>
              <a:t>STK Pathological Process</a:t>
            </a:r>
          </a:p>
          <a:p>
            <a:pPr lvl="1">
              <a:buClr>
                <a:schemeClr val="tx1"/>
              </a:buClr>
            </a:pPr>
            <a:r>
              <a:rPr lang="en-US" sz="850" b="1" u="sng" dirty="0">
                <a:solidFill>
                  <a:srgbClr val="0070C0"/>
                </a:solidFill>
              </a:rPr>
              <a:t> </a:t>
            </a:r>
            <a:r>
              <a:rPr lang="en-US" sz="850" b="1" u="sng" dirty="0">
                <a:solidFill>
                  <a:srgbClr val="0070C0"/>
                </a:solidFill>
                <a:hlinkClick r:id="rId4"/>
              </a:rPr>
              <a:t>https://www.physio-pedia.com/Stroke</a:t>
            </a:r>
            <a:endParaRPr lang="en-US" sz="850" b="1" u="sng" dirty="0">
              <a:solidFill>
                <a:srgbClr val="0070C0"/>
              </a:solidFill>
            </a:endParaRPr>
          </a:p>
          <a:p>
            <a:pPr lvl="1">
              <a:buClr>
                <a:schemeClr val="tx1"/>
              </a:buClr>
            </a:pPr>
            <a:r>
              <a:rPr lang="en-US" sz="850" b="1" u="sng" dirty="0">
                <a:solidFill>
                  <a:srgbClr val="0070C0"/>
                </a:solidFill>
              </a:rPr>
              <a:t>https://www.nursingtimes.net/clinical-archive/neurology/stroke-1-definition-burden-risk-factors-and-diagnosis-16-10-2017/</a:t>
            </a:r>
          </a:p>
          <a:p>
            <a:pPr>
              <a:buClr>
                <a:schemeClr val="tx1"/>
              </a:buClr>
            </a:pPr>
            <a:r>
              <a:rPr lang="en-US" sz="1250" b="1" dirty="0"/>
              <a:t>Overview of secondary prevention of Ischemic Stroke – Afib/flutter</a:t>
            </a:r>
          </a:p>
          <a:p>
            <a:pPr lvl="1">
              <a:buClr>
                <a:schemeClr val="tx1"/>
              </a:buClr>
            </a:pPr>
            <a:r>
              <a:rPr lang="en-US" sz="850" b="1" u="sng" dirty="0">
                <a:solidFill>
                  <a:srgbClr val="0070C0"/>
                </a:solidFill>
                <a:hlinkClick r:id="rId5"/>
              </a:rPr>
              <a:t>https://www.uptodate.com/contents/overview-of-secondary-prevention-of-ischemic-stroke?search=stroke%20risk%20from%20afib&amp;source=search_result&amp;selectedTitle=8~150&amp;usage_type=default&amp;display_rank=8</a:t>
            </a:r>
            <a:endParaRPr lang="en-US" sz="850" b="1" u="sng" dirty="0">
              <a:solidFill>
                <a:srgbClr val="0070C0"/>
              </a:solidFill>
            </a:endParaRPr>
          </a:p>
          <a:p>
            <a:pPr>
              <a:buClr>
                <a:schemeClr val="tx1"/>
              </a:buClr>
            </a:pPr>
            <a:r>
              <a:rPr lang="en-US" sz="1250" b="1" dirty="0"/>
              <a:t>Atrial Fibrillation &amp; Risk of embolization</a:t>
            </a:r>
          </a:p>
          <a:p>
            <a:pPr lvl="1">
              <a:buClr>
                <a:schemeClr val="tx1"/>
              </a:buClr>
            </a:pPr>
            <a:r>
              <a:rPr lang="en-US" sz="850" b="1" u="sng" dirty="0">
                <a:solidFill>
                  <a:srgbClr val="0070C0"/>
                </a:solidFill>
                <a:hlinkClick r:id="rId6"/>
              </a:rPr>
              <a:t>https://www.uptodate.com/contents/atrial-fibrillation-risk-of-embolization?search=atrial%20fibrillation%20increases%20stroke%20risk&amp;source=search_result&amp;selectedTitle=3~150&amp;usage_type=default&amp;display_rank=3</a:t>
            </a:r>
            <a:endParaRPr lang="en-US" sz="850" b="1" u="sng" dirty="0">
              <a:solidFill>
                <a:srgbClr val="0070C0"/>
              </a:solidFill>
            </a:endParaRPr>
          </a:p>
          <a:p>
            <a:pPr>
              <a:buClr>
                <a:schemeClr val="tx1"/>
              </a:buClr>
            </a:pPr>
            <a:r>
              <a:rPr lang="en-US" sz="1250" b="1" dirty="0"/>
              <a:t>Stroke in patients with Afib</a:t>
            </a:r>
          </a:p>
          <a:p>
            <a:pPr lvl="1">
              <a:buClr>
                <a:schemeClr val="tx1"/>
              </a:buClr>
            </a:pPr>
            <a:r>
              <a:rPr lang="en-US" sz="850" b="1" u="sng" dirty="0">
                <a:solidFill>
                  <a:srgbClr val="0070C0"/>
                </a:solidFill>
                <a:hlinkClick r:id="rId7"/>
              </a:rPr>
              <a:t>https://www.uptodate.com/contents/stroke-in-patients-with-atrial-fibrillation?search=atrial%20fibrilallation%20increases%20risk%20of%20ischemic%20stroke%20by&amp;source=search_result&amp;selectedTitle=3~150&amp;usage_type=default&amp;display_rank=3</a:t>
            </a:r>
            <a:endParaRPr lang="en-US" sz="850" b="1" u="sng" dirty="0">
              <a:solidFill>
                <a:srgbClr val="0070C0"/>
              </a:solidFill>
            </a:endParaRPr>
          </a:p>
          <a:p>
            <a:pPr>
              <a:buClr>
                <a:schemeClr val="tx1"/>
              </a:buClr>
            </a:pPr>
            <a:r>
              <a:rPr lang="en-US" sz="1250" b="1" dirty="0"/>
              <a:t>Headache, Migraine, and Stroke</a:t>
            </a:r>
          </a:p>
          <a:p>
            <a:pPr lvl="1">
              <a:buClr>
                <a:schemeClr val="tx1"/>
              </a:buClr>
            </a:pPr>
            <a:r>
              <a:rPr lang="en-US" sz="850" b="1" u="sng" dirty="0">
                <a:solidFill>
                  <a:srgbClr val="0070C0"/>
                </a:solidFill>
                <a:hlinkClick r:id="rId8"/>
              </a:rPr>
              <a:t>https://www.uptodate.com/contents/headache-migraine-and-stroke</a:t>
            </a:r>
            <a:endParaRPr lang="en-US" sz="850" b="1" u="sng" dirty="0">
              <a:solidFill>
                <a:srgbClr val="0070C0"/>
              </a:solidFill>
            </a:endParaRPr>
          </a:p>
          <a:p>
            <a:pPr lvl="1">
              <a:buClr>
                <a:schemeClr val="tx1"/>
              </a:buClr>
            </a:pPr>
            <a:r>
              <a:rPr lang="en-US" sz="850" b="1" u="sng" dirty="0">
                <a:solidFill>
                  <a:srgbClr val="0070C0"/>
                </a:solidFill>
              </a:rPr>
              <a:t>https://www.ahajournals.org/doi/10.1161/STROKEAHA.113.002217</a:t>
            </a:r>
          </a:p>
          <a:p>
            <a:pPr>
              <a:buClr>
                <a:schemeClr val="tx1"/>
              </a:buClr>
            </a:pPr>
            <a:r>
              <a:rPr lang="en-US" sz="1250" b="1" dirty="0"/>
              <a:t>Migraine Stroke connection</a:t>
            </a:r>
          </a:p>
          <a:p>
            <a:pPr lvl="1">
              <a:buClr>
                <a:schemeClr val="tx1"/>
              </a:buClr>
            </a:pPr>
            <a:r>
              <a:rPr lang="en-US" sz="850" b="1" u="sng" dirty="0">
                <a:solidFill>
                  <a:srgbClr val="0070C0"/>
                </a:solidFill>
              </a:rPr>
              <a:t>https://www.ncbi.nlm.nih.gov/pmc/articles/PMC4901947/</a:t>
            </a:r>
          </a:p>
          <a:p>
            <a:pPr>
              <a:buClr>
                <a:schemeClr val="tx1"/>
              </a:buClr>
            </a:pPr>
            <a:r>
              <a:rPr lang="en-US" sz="1250" b="1" dirty="0"/>
              <a:t>Stroke with Thunderclap Headache</a:t>
            </a:r>
          </a:p>
          <a:p>
            <a:pPr lvl="1">
              <a:buClr>
                <a:schemeClr val="tx1"/>
              </a:buClr>
            </a:pPr>
            <a:r>
              <a:rPr lang="en-US" sz="850" b="1" u="sng" dirty="0">
                <a:solidFill>
                  <a:srgbClr val="0070C0"/>
                </a:solidFill>
                <a:hlinkClick r:id="rId9"/>
              </a:rPr>
              <a:t>https://www.uptodate.com/contents/overview-of-thunderclap-headache?search=Common%20signs%20and%20symptoms%20of%20stroke&amp;source=search_result&amp;selectedTitle=4~150&amp;usage_type=default&amp;display_rank=4</a:t>
            </a:r>
            <a:endParaRPr lang="en-US" sz="850" b="1" u="sng" dirty="0">
              <a:solidFill>
                <a:srgbClr val="0070C0"/>
              </a:solidFill>
            </a:endParaRPr>
          </a:p>
          <a:p>
            <a:pPr>
              <a:buClr>
                <a:schemeClr val="tx1"/>
              </a:buClr>
            </a:pPr>
            <a:r>
              <a:rPr lang="en-US" sz="1250" b="1" dirty="0"/>
              <a:t>Tremors &amp; Stroke</a:t>
            </a:r>
          </a:p>
          <a:p>
            <a:pPr lvl="1">
              <a:buClr>
                <a:schemeClr val="tx1"/>
              </a:buClr>
            </a:pPr>
            <a:r>
              <a:rPr lang="en-US" sz="850" b="1" u="sng" dirty="0">
                <a:solidFill>
                  <a:srgbClr val="0070C0"/>
                </a:solidFill>
                <a:hlinkClick r:id="rId10"/>
              </a:rPr>
              <a:t>https://www.news-medical.net/health/Tremors-Following-Stroke.aspx</a:t>
            </a:r>
            <a:endParaRPr lang="en-US" sz="850" b="1" u="sng" dirty="0">
              <a:solidFill>
                <a:srgbClr val="0070C0"/>
              </a:solidFill>
            </a:endParaRPr>
          </a:p>
          <a:p>
            <a:pPr lvl="1">
              <a:buClr>
                <a:schemeClr val="tx1"/>
              </a:buClr>
            </a:pPr>
            <a:r>
              <a:rPr lang="en-US" sz="850" b="1" u="sng" dirty="0">
                <a:solidFill>
                  <a:srgbClr val="0070C0"/>
                </a:solidFill>
              </a:rPr>
              <a:t>https://www.ncbi.nlm.nih.gov/pmc/articles/PMC3468879/</a:t>
            </a:r>
          </a:p>
          <a:p>
            <a:pPr>
              <a:buClr>
                <a:schemeClr val="tx1"/>
              </a:buClr>
            </a:pPr>
            <a:r>
              <a:rPr lang="en-US" sz="1250" b="1" dirty="0"/>
              <a:t>Evaluation of Stroke</a:t>
            </a:r>
          </a:p>
          <a:p>
            <a:pPr lvl="1">
              <a:buClr>
                <a:schemeClr val="tx1"/>
              </a:buClr>
            </a:pPr>
            <a:r>
              <a:rPr lang="en-US" sz="850" b="1" u="sng" dirty="0">
                <a:solidFill>
                  <a:srgbClr val="0070C0"/>
                </a:solidFill>
                <a:hlinkClick r:id="rId11"/>
              </a:rPr>
              <a:t>https://www.uptodate.com/contents/overview-of-the-evaluation-of-stroke?search=Common%20signs%20and%20symptoms%20of%20stroke&amp;source=search_result&amp;selectedTitle=1~150&amp;usage_type=default&amp;display_rank=1</a:t>
            </a:r>
            <a:endParaRPr lang="en-US" sz="850" b="1" u="sng" dirty="0">
              <a:solidFill>
                <a:srgbClr val="0070C0"/>
              </a:solidFill>
            </a:endParaRPr>
          </a:p>
          <a:p>
            <a:pPr>
              <a:buClr>
                <a:schemeClr val="tx1"/>
              </a:buClr>
            </a:pPr>
            <a:r>
              <a:rPr lang="en-US" sz="1250" b="1" dirty="0"/>
              <a:t>Stroke Symptom based on vascular territory</a:t>
            </a:r>
          </a:p>
          <a:p>
            <a:pPr lvl="1">
              <a:buClr>
                <a:schemeClr val="tx1"/>
              </a:buClr>
            </a:pPr>
            <a:r>
              <a:rPr lang="en-US" sz="850" b="1" u="sng" dirty="0">
                <a:solidFill>
                  <a:srgbClr val="0070C0"/>
                </a:solidFill>
              </a:rPr>
              <a:t>https://www.uptodate.com/contents/image?imageKey=NEURO%2F75487&amp;topicKey=NEURO%2F1083&amp;search=Common%20signs%20and%20symptoms%20of%20stroke&amp;rank=1~150&amp;source=see_link</a:t>
            </a:r>
          </a:p>
        </p:txBody>
      </p:sp>
    </p:spTree>
    <p:extLst>
      <p:ext uri="{BB962C8B-B14F-4D97-AF65-F5344CB8AC3E}">
        <p14:creationId xmlns:p14="http://schemas.microsoft.com/office/powerpoint/2010/main" val="687677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79675"/>
          </a:xfrm>
        </p:spPr>
        <p:txBody>
          <a:bodyPr/>
          <a:lstStyle/>
          <a:p>
            <a:pPr algn="ctr"/>
            <a:r>
              <a:rPr lang="en-US" b="1" dirty="0">
                <a:latin typeface="Times New Roman" panose="02020603050405020304" pitchFamily="18" charset="0"/>
                <a:cs typeface="Times New Roman" panose="02020603050405020304" pitchFamily="18" charset="0"/>
              </a:rPr>
              <a:t>References</a:t>
            </a:r>
            <a:r>
              <a:rPr lang="en-US" dirty="0"/>
              <a:t> </a:t>
            </a:r>
          </a:p>
        </p:txBody>
      </p:sp>
      <p:sp>
        <p:nvSpPr>
          <p:cNvPr id="3" name="Content Placeholder 2"/>
          <p:cNvSpPr>
            <a:spLocks noGrp="1"/>
          </p:cNvSpPr>
          <p:nvPr>
            <p:ph idx="1"/>
          </p:nvPr>
        </p:nvSpPr>
        <p:spPr>
          <a:xfrm>
            <a:off x="0" y="740780"/>
            <a:ext cx="12192000" cy="6117220"/>
          </a:xfrm>
        </p:spPr>
        <p:txBody>
          <a:bodyPr>
            <a:normAutofit fontScale="92500"/>
          </a:bodyPr>
          <a:lstStyle/>
          <a:p>
            <a:r>
              <a:rPr lang="en-US" sz="1400" b="1" dirty="0">
                <a:latin typeface="Times New Roman" panose="02020603050405020304" pitchFamily="18" charset="0"/>
                <a:cs typeface="Times New Roman" panose="02020603050405020304" pitchFamily="18" charset="0"/>
              </a:rPr>
              <a:t>Stoke &amp; Antithrombotic </a:t>
            </a:r>
          </a:p>
          <a:p>
            <a:pPr lvl="1"/>
            <a:r>
              <a:rPr lang="en-US" sz="1000" b="1" u="sng" dirty="0">
                <a:solidFill>
                  <a:srgbClr val="0070C0"/>
                </a:solidFill>
                <a:latin typeface="Times New Roman" panose="02020603050405020304" pitchFamily="18" charset="0"/>
                <a:cs typeface="Times New Roman" panose="02020603050405020304" pitchFamily="18" charset="0"/>
                <a:hlinkClick r:id="rId2"/>
              </a:rPr>
              <a:t>https://www.ahajournals.org/doi/epub/10.1161/CIRCULATIONAHA.118.036656</a:t>
            </a:r>
            <a:endParaRPr lang="en-US" sz="1000" b="1" u="sng" dirty="0">
              <a:solidFill>
                <a:srgbClr val="0070C0"/>
              </a:solidFill>
              <a:latin typeface="Times New Roman" panose="02020603050405020304" pitchFamily="18" charset="0"/>
              <a:cs typeface="Times New Roman" panose="02020603050405020304" pitchFamily="18" charset="0"/>
            </a:endParaRPr>
          </a:p>
          <a:p>
            <a:pPr lvl="1"/>
            <a:r>
              <a:rPr lang="en-US" sz="1000" b="1" u="sng" dirty="0">
                <a:solidFill>
                  <a:srgbClr val="0070C0"/>
                </a:solidFill>
                <a:latin typeface="Times New Roman" panose="02020603050405020304" pitchFamily="18" charset="0"/>
                <a:cs typeface="Times New Roman" panose="02020603050405020304" pitchFamily="18" charset="0"/>
                <a:hlinkClick r:id="rId3"/>
              </a:rPr>
              <a:t>https://www.uptodate.com/contents/antithrombotic-treatment-of-acute-ischemic-stroke-and-transient-ischemic-attack</a:t>
            </a:r>
            <a:endParaRPr lang="en-US" sz="1000" b="1" u="sng" dirty="0">
              <a:solidFill>
                <a:srgbClr val="0070C0"/>
              </a:solidFill>
              <a:latin typeface="Times New Roman" panose="02020603050405020304" pitchFamily="18" charset="0"/>
              <a:cs typeface="Times New Roman" panose="02020603050405020304" pitchFamily="18" charset="0"/>
            </a:endParaRPr>
          </a:p>
          <a:p>
            <a:pPr lvl="1"/>
            <a:r>
              <a:rPr lang="en-US" sz="1000" b="1" u="sng" dirty="0">
                <a:solidFill>
                  <a:srgbClr val="0070C0"/>
                </a:solidFill>
                <a:latin typeface="Times New Roman" panose="02020603050405020304" pitchFamily="18" charset="0"/>
                <a:cs typeface="Times New Roman" panose="02020603050405020304" pitchFamily="18" charset="0"/>
                <a:hlinkClick r:id="rId4"/>
              </a:rPr>
              <a:t>https://integrisok.com/-/media/pdf/stroke/gordon-antiplatelets-vs-anticoagulation-for-stroke-tia.ashx?revision=48ba6685-ff3b-4cd9-8eeb-d597619e536e&amp;la=en&amp;hash=5A80FD9ABC2D2B6000183A63EF8691013F0BF220</a:t>
            </a:r>
            <a:endParaRPr lang="en-US" sz="1000" b="1" u="sng" dirty="0">
              <a:solidFill>
                <a:srgbClr val="0070C0"/>
              </a:solidFill>
              <a:latin typeface="Times New Roman" panose="02020603050405020304" pitchFamily="18" charset="0"/>
              <a:cs typeface="Times New Roman" panose="02020603050405020304" pitchFamily="18" charset="0"/>
            </a:endParaRPr>
          </a:p>
          <a:p>
            <a:pPr lvl="1"/>
            <a:r>
              <a:rPr lang="en-US" sz="1000" b="1" u="sng" dirty="0">
                <a:solidFill>
                  <a:srgbClr val="0070C0"/>
                </a:solidFill>
                <a:latin typeface="Times New Roman" panose="02020603050405020304" pitchFamily="18" charset="0"/>
                <a:cs typeface="Times New Roman" panose="02020603050405020304" pitchFamily="18" charset="0"/>
                <a:hlinkClick r:id="rId5"/>
              </a:rPr>
              <a:t>https://www.aafp.org/afp/2012/0915/p527.html</a:t>
            </a:r>
            <a:endParaRPr lang="en-US" sz="1000" b="1" u="sng" dirty="0">
              <a:solidFill>
                <a:srgbClr val="0070C0"/>
              </a:solidFill>
              <a:latin typeface="Times New Roman" panose="02020603050405020304" pitchFamily="18" charset="0"/>
              <a:cs typeface="Times New Roman" panose="02020603050405020304" pitchFamily="18" charset="0"/>
            </a:endParaRPr>
          </a:p>
          <a:p>
            <a:pPr lvl="1"/>
            <a:r>
              <a:rPr lang="en-US" sz="1000" b="1" u="sng" dirty="0">
                <a:solidFill>
                  <a:srgbClr val="0070C0"/>
                </a:solidFill>
                <a:latin typeface="Times New Roman" panose="02020603050405020304" pitchFamily="18" charset="0"/>
                <a:cs typeface="Times New Roman" panose="02020603050405020304" pitchFamily="18" charset="0"/>
              </a:rPr>
              <a:t>https://www.stroke.org/en/about-stroke/stroke-risk-factors/understanding-risky-conditions/atherosclerosis-and-stroke</a:t>
            </a:r>
          </a:p>
          <a:p>
            <a:r>
              <a:rPr lang="en-US" sz="1400" b="1" dirty="0">
                <a:latin typeface="Times New Roman" panose="02020603050405020304" pitchFamily="18" charset="0"/>
                <a:cs typeface="Times New Roman" panose="02020603050405020304" pitchFamily="18" charset="0"/>
              </a:rPr>
              <a:t>Stroke location and symptoms</a:t>
            </a:r>
          </a:p>
          <a:p>
            <a:pPr lvl="1"/>
            <a:r>
              <a:rPr lang="en-US" sz="1000" b="1" u="sng" dirty="0">
                <a:solidFill>
                  <a:srgbClr val="0070C0"/>
                </a:solidFill>
                <a:latin typeface="Times New Roman" panose="02020603050405020304" pitchFamily="18" charset="0"/>
                <a:cs typeface="Times New Roman" panose="02020603050405020304" pitchFamily="18" charset="0"/>
                <a:hlinkClick r:id="rId6"/>
              </a:rPr>
              <a:t>https://multco.us/file/76452/download</a:t>
            </a:r>
            <a:endParaRPr lang="en-US" sz="1000" b="1" u="sng" dirty="0">
              <a:solidFill>
                <a:srgbClr val="0070C0"/>
              </a:solidFill>
              <a:latin typeface="Times New Roman" panose="02020603050405020304" pitchFamily="18" charset="0"/>
              <a:cs typeface="Times New Roman" panose="02020603050405020304" pitchFamily="18" charset="0"/>
            </a:endParaRPr>
          </a:p>
          <a:p>
            <a:pPr lvl="1"/>
            <a:r>
              <a:rPr lang="en-US" sz="1000" b="1" u="sng" dirty="0">
                <a:solidFill>
                  <a:srgbClr val="0070C0"/>
                </a:solidFill>
                <a:latin typeface="Times New Roman" panose="02020603050405020304" pitchFamily="18" charset="0"/>
                <a:cs typeface="Times New Roman" panose="02020603050405020304" pitchFamily="18" charset="0"/>
              </a:rPr>
              <a:t>ttp://cerescannew.staging.wpengine.com/wp-content/uploads/2019/04/CereScan-Brain-Card-3.pdf</a:t>
            </a:r>
          </a:p>
          <a:p>
            <a:pPr lvl="1"/>
            <a:r>
              <a:rPr lang="en-US" sz="1000" b="1" u="sng" dirty="0">
                <a:solidFill>
                  <a:srgbClr val="0070C0"/>
                </a:solidFill>
                <a:latin typeface="Times New Roman" panose="02020603050405020304" pitchFamily="18" charset="0"/>
                <a:cs typeface="Times New Roman" panose="02020603050405020304" pitchFamily="18" charset="0"/>
              </a:rPr>
              <a:t>https://www.researchgate.net/publication/274336601_Clinical_pattern_of_hospitalized_strokes_in_28_hospitals_in_Indonesia/fulltext/57aa4c1008ae0932c96e85d8/Clinical-pattern-of-hospitalized-strokes-in-28-hospitals-in-Indonesia.pdf?origin=publication_detail</a:t>
            </a:r>
          </a:p>
          <a:p>
            <a:pPr lvl="1"/>
            <a:r>
              <a:rPr lang="en-US" sz="1000" b="1" u="sng" dirty="0">
                <a:solidFill>
                  <a:srgbClr val="0070C0"/>
                </a:solidFill>
                <a:latin typeface="Times New Roman" panose="02020603050405020304" pitchFamily="18" charset="0"/>
                <a:cs typeface="Times New Roman" panose="02020603050405020304" pitchFamily="18" charset="0"/>
              </a:rPr>
              <a:t>https://www.researchgate.net/publication/303559341_Movement_Disorders_Following_Cerebrovascular_Lesion_in_the_Basal_Ganglia_Circuit/fulltext/5a1858c4a6fdcc50ade7df9b/Movement-Disorders-Following-Cerebrovascular-Lesion-in-the-Basal-Ganglia-Circuit.pdf?origin=publication_detail</a:t>
            </a:r>
          </a:p>
          <a:p>
            <a:r>
              <a:rPr lang="en-US" sz="1400" b="1" dirty="0">
                <a:latin typeface="Times New Roman" panose="02020603050405020304" pitchFamily="18" charset="0"/>
                <a:cs typeface="Times New Roman" panose="02020603050405020304" pitchFamily="18" charset="0"/>
              </a:rPr>
              <a:t>Causes of Seizures in the Elderly</a:t>
            </a:r>
          </a:p>
          <a:p>
            <a:pPr lvl="1"/>
            <a:r>
              <a:rPr lang="en-US" sz="1000" b="1" u="sng" dirty="0">
                <a:solidFill>
                  <a:schemeClr val="accent5"/>
                </a:solidFill>
                <a:latin typeface="Times New Roman" panose="02020603050405020304" pitchFamily="18" charset="0"/>
                <a:cs typeface="Times New Roman" panose="02020603050405020304" pitchFamily="18" charset="0"/>
              </a:rPr>
              <a:t>https://www.uspharmacist.com/article/causes-of-seizures-in-the-elderly</a:t>
            </a:r>
          </a:p>
          <a:p>
            <a:r>
              <a:rPr lang="en-US" sz="1400" b="1" dirty="0">
                <a:latin typeface="Times New Roman" panose="02020603050405020304" pitchFamily="18" charset="0"/>
                <a:cs typeface="Times New Roman" panose="02020603050405020304" pitchFamily="18" charset="0"/>
              </a:rPr>
              <a:t>Assessing Blood Pressure after Fluid Challenge</a:t>
            </a:r>
          </a:p>
          <a:p>
            <a:pPr lvl="1"/>
            <a:r>
              <a:rPr lang="en-US" sz="1200" b="1" dirty="0">
                <a:latin typeface="Times New Roman" panose="02020603050405020304" pitchFamily="18" charset="0"/>
                <a:cs typeface="Times New Roman" panose="02020603050405020304" pitchFamily="18" charset="0"/>
                <a:hlinkClick r:id="rId7"/>
              </a:rPr>
              <a:t>https://www.ncbi.nlm.nih.gov/pmc/articles/PMC3359194/</a:t>
            </a:r>
            <a:endParaRPr lang="en-US" sz="12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Blood Culture collection </a:t>
            </a:r>
            <a:r>
              <a:rPr lang="en-US" sz="1600" b="1" i="1" dirty="0">
                <a:latin typeface="Times New Roman" panose="02020603050405020304" pitchFamily="18" charset="0"/>
                <a:cs typeface="Times New Roman" panose="02020603050405020304" pitchFamily="18" charset="0"/>
              </a:rPr>
              <a:t>prior to </a:t>
            </a:r>
            <a:r>
              <a:rPr lang="en-US" sz="1600" b="1" dirty="0">
                <a:latin typeface="Times New Roman" panose="02020603050405020304" pitchFamily="18" charset="0"/>
                <a:cs typeface="Times New Roman" panose="02020603050405020304" pitchFamily="18" charset="0"/>
              </a:rPr>
              <a:t>Antibiotic Administration</a:t>
            </a:r>
          </a:p>
          <a:p>
            <a:pPr lvl="1"/>
            <a:r>
              <a:rPr lang="en-US" sz="1200" b="1" dirty="0">
                <a:latin typeface="Times New Roman" panose="02020603050405020304" pitchFamily="18" charset="0"/>
                <a:cs typeface="Times New Roman" panose="02020603050405020304" pitchFamily="18" charset="0"/>
                <a:hlinkClick r:id="rId8"/>
              </a:rPr>
              <a:t>https://www.uptodate.com/contents/microbiology-specimen-collection-and-transport?search=blood%20culture%20collection%20prior%20to%20antibiotic&amp;source=search_result&amp;selectedTitle=5~150&amp;usage_type=default&amp;display_rank=5</a:t>
            </a:r>
            <a:endParaRPr lang="en-US" sz="12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Septic Shock and Elevated Lactic Acid levels</a:t>
            </a:r>
          </a:p>
          <a:p>
            <a:pPr lvl="1"/>
            <a:r>
              <a:rPr lang="en-US" sz="1200" b="1" dirty="0">
                <a:latin typeface="Times New Roman" panose="02020603050405020304" pitchFamily="18" charset="0"/>
                <a:cs typeface="Times New Roman" panose="02020603050405020304" pitchFamily="18" charset="0"/>
                <a:hlinkClick r:id="rId9"/>
              </a:rPr>
              <a:t>https://www.uptodate.com/contents/causes-of-lactic-acidosis?search=sepsis%20and%20lactic%20acid&amp;source=search_result&amp;selectedTitle=3~150&amp;usage_type=default&amp;display_rank=3</a:t>
            </a:r>
            <a:endParaRPr lang="en-US" sz="12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Septic Shock and Hypotension</a:t>
            </a:r>
          </a:p>
          <a:p>
            <a:pPr lvl="1"/>
            <a:r>
              <a:rPr lang="en-US" sz="1200" b="1" u="sng" dirty="0">
                <a:solidFill>
                  <a:schemeClr val="accent5"/>
                </a:solidFill>
                <a:latin typeface="Times New Roman" panose="02020603050405020304" pitchFamily="18" charset="0"/>
                <a:cs typeface="Times New Roman" panose="02020603050405020304" pitchFamily="18" charset="0"/>
              </a:rPr>
              <a:t>https://www.uptodate.com/contents/sepsis-syndromes-in-adults-epidemiology-definitions-clinical-presentation-diagnosis-and-prognosis?search=septic%20shock%20and%20hypotension&amp;sectionRank=1&amp;usage_type=default&amp;anchor=H8&amp;source=machineLearning&amp;selectedTitle=4~150&amp;display_rank=4#H8</a:t>
            </a:r>
          </a:p>
          <a:p>
            <a:pPr lvl="1"/>
            <a:r>
              <a:rPr lang="en-US" sz="1200" b="1" u="sng" dirty="0">
                <a:solidFill>
                  <a:schemeClr val="accent5"/>
                </a:solidFill>
                <a:latin typeface="Times New Roman" panose="02020603050405020304" pitchFamily="18" charset="0"/>
                <a:cs typeface="Times New Roman" panose="02020603050405020304" pitchFamily="18" charset="0"/>
              </a:rPr>
              <a:t>https://www.uptodate.com/contents/evaluation-of-and-initial-approach-to-the-adult-patient-with-undifferentiated-hypotension-and-shock?search=hypotension%20poor%20perfusion&amp;source=search_result&amp;selectedTitle=2~150&amp;usage_type=default&amp;display_rank=2</a:t>
            </a:r>
          </a:p>
          <a:p>
            <a:pPr lvl="1"/>
            <a:endParaRPr lang="en-US" sz="1200" dirty="0">
              <a:latin typeface="Times New Roman" panose="02020603050405020304" pitchFamily="18" charset="0"/>
              <a:cs typeface="Times New Roman" panose="02020603050405020304" pitchFamily="18" charset="0"/>
            </a:endParaRPr>
          </a:p>
          <a:p>
            <a:pPr lvl="1"/>
            <a:endParaRPr lang="en-US" sz="1200" dirty="0">
              <a:latin typeface="Times New Roman" panose="02020603050405020304" pitchFamily="18" charset="0"/>
              <a:cs typeface="Times New Roman" panose="02020603050405020304" pitchFamily="18" charset="0"/>
            </a:endParaRPr>
          </a:p>
          <a:p>
            <a:pPr marL="457200" lvl="1" indent="0">
              <a:buNone/>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4042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689903"/>
            <a:ext cx="12192000" cy="159679"/>
          </a:xfrm>
          <a:prstGeom prst="rect">
            <a:avLst/>
          </a:prstGeom>
          <a:gradFill flip="none" rotWithShape="1">
            <a:gsLst>
              <a:gs pos="26000">
                <a:schemeClr val="accent2">
                  <a:lumMod val="40000"/>
                  <a:lumOff val="60000"/>
                </a:schemeClr>
              </a:gs>
              <a:gs pos="56000">
                <a:srgbClr val="FF0000"/>
              </a:gs>
              <a:gs pos="86000">
                <a:srgbClr val="DA0000"/>
              </a:gs>
            </a:gsLst>
            <a:lin ang="0" scaled="1"/>
            <a:tileRect/>
          </a:gradFill>
        </p:spPr>
        <p:txBody>
          <a:bodyPr wrap="square" rtlCol="0">
            <a:spAutoFit/>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0092" y="2148361"/>
            <a:ext cx="2940628" cy="3410775"/>
          </a:xfrm>
          <a:prstGeom prst="rect">
            <a:avLst/>
          </a:prstGeom>
        </p:spPr>
      </p:pic>
      <p:sp>
        <p:nvSpPr>
          <p:cNvPr id="4" name="Title 3"/>
          <p:cNvSpPr>
            <a:spLocks noGrp="1"/>
          </p:cNvSpPr>
          <p:nvPr>
            <p:ph type="title"/>
          </p:nvPr>
        </p:nvSpPr>
        <p:spPr>
          <a:xfrm>
            <a:off x="0" y="0"/>
            <a:ext cx="12192000" cy="1840373"/>
          </a:xfrm>
          <a:ln w="38100">
            <a:solidFill>
              <a:schemeClr val="tx1"/>
            </a:solidFill>
          </a:ln>
        </p:spPr>
        <p:txBody>
          <a:bodyPr tIns="0" rIns="0" bIns="0" anchor="b" anchorCtr="0">
            <a:normAutofit fontScale="90000"/>
          </a:bodyPr>
          <a:lstStyle/>
          <a:p>
            <a:r>
              <a:rPr lang="en-US" sz="4800" b="1" dirty="0">
                <a:solidFill>
                  <a:srgbClr val="FF3300"/>
                </a:solidFill>
                <a:latin typeface="Times New Roman" panose="02020603050405020304" pitchFamily="18" charset="0"/>
                <a:cs typeface="Times New Roman" panose="02020603050405020304" pitchFamily="18" charset="0"/>
              </a:rPr>
              <a:t>  </a:t>
            </a:r>
            <a:br>
              <a:rPr lang="en-US" sz="4800" b="1" dirty="0">
                <a:solidFill>
                  <a:srgbClr val="FF3300"/>
                </a:solidFill>
                <a:latin typeface="Times New Roman" panose="02020603050405020304" pitchFamily="18" charset="0"/>
                <a:cs typeface="Times New Roman" panose="02020603050405020304" pitchFamily="18" charset="0"/>
              </a:rPr>
            </a:br>
            <a:r>
              <a:rPr lang="en-US" sz="4800" b="1" dirty="0">
                <a:solidFill>
                  <a:srgbClr val="FF3300"/>
                </a:solidFill>
                <a:latin typeface="Times New Roman" panose="02020603050405020304" pitchFamily="18" charset="0"/>
                <a:cs typeface="Times New Roman" panose="02020603050405020304" pitchFamily="18" charset="0"/>
              </a:rPr>
              <a:t> SEVERE </a:t>
            </a:r>
            <a:r>
              <a:rPr lang="en-US" sz="4800" b="1" i="1" dirty="0">
                <a:solidFill>
                  <a:srgbClr val="FF3300"/>
                </a:solidFill>
                <a:latin typeface="Times New Roman" panose="02020603050405020304" pitchFamily="18" charset="0"/>
                <a:cs typeface="Times New Roman" panose="02020603050405020304" pitchFamily="18" charset="0"/>
              </a:rPr>
              <a:t>Sepsis</a:t>
            </a:r>
            <a:r>
              <a:rPr lang="en-US" sz="4800" b="1" dirty="0">
                <a:solidFill>
                  <a:srgbClr val="FF3300"/>
                </a:solidFill>
                <a:latin typeface="Times New Roman" panose="02020603050405020304" pitchFamily="18" charset="0"/>
                <a:cs typeface="Times New Roman" panose="02020603050405020304" pitchFamily="18" charset="0"/>
              </a:rPr>
              <a:t>     </a:t>
            </a:r>
            <a:r>
              <a:rPr lang="en-US" sz="48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vs </a:t>
            </a:r>
            <a:r>
              <a:rPr lang="en-US" sz="4800" b="1" dirty="0">
                <a:solidFill>
                  <a:srgbClr val="000000"/>
                </a:solidFill>
                <a:latin typeface="Times New Roman" panose="02020603050405020304" pitchFamily="18" charset="0"/>
                <a:cs typeface="Times New Roman" panose="02020603050405020304" pitchFamily="18" charset="0"/>
              </a:rPr>
              <a:t>  </a:t>
            </a:r>
            <a:r>
              <a:rPr lang="en-US" sz="4800" b="1" i="1" dirty="0">
                <a:solidFill>
                  <a:srgbClr val="C00000"/>
                </a:solidFill>
                <a:latin typeface="Times New Roman" panose="02020603050405020304" pitchFamily="18" charset="0"/>
                <a:cs typeface="Times New Roman" panose="02020603050405020304" pitchFamily="18" charset="0"/>
              </a:rPr>
              <a:t>Septic</a:t>
            </a:r>
            <a:r>
              <a:rPr lang="en-US" sz="4800" b="1" dirty="0">
                <a:solidFill>
                  <a:srgbClr val="C00000"/>
                </a:solidFill>
                <a:latin typeface="Times New Roman" panose="02020603050405020304" pitchFamily="18" charset="0"/>
                <a:cs typeface="Times New Roman" panose="02020603050405020304" pitchFamily="18" charset="0"/>
              </a:rPr>
              <a:t> SHOCK</a:t>
            </a:r>
            <a:br>
              <a:rPr lang="en-US" sz="4800" b="1" dirty="0">
                <a:solidFill>
                  <a:srgbClr val="C00000"/>
                </a:solidFill>
                <a:latin typeface="Times New Roman" panose="02020603050405020304" pitchFamily="18" charset="0"/>
                <a:cs typeface="Times New Roman" panose="02020603050405020304" pitchFamily="18" charset="0"/>
              </a:rPr>
            </a:br>
            <a:r>
              <a:rPr lang="en-US" sz="4800" b="1" dirty="0">
                <a:solidFill>
                  <a:srgbClr val="C00000"/>
                </a:solidFill>
                <a:latin typeface="Times New Roman" panose="02020603050405020304" pitchFamily="18" charset="0"/>
                <a:cs typeface="Times New Roman" panose="02020603050405020304" pitchFamily="18" charset="0"/>
              </a:rPr>
              <a:t>   </a:t>
            </a:r>
            <a:r>
              <a:rPr lang="en-US" sz="2000" i="1" dirty="0">
                <a:solidFill>
                  <a:srgbClr val="002060"/>
                </a:solidFill>
                <a:latin typeface="Times New Roman" panose="02020603050405020304" pitchFamily="18" charset="0"/>
                <a:cs typeface="Times New Roman" panose="02020603050405020304" pitchFamily="18" charset="0"/>
              </a:rPr>
              <a:t>Infection</a:t>
            </a:r>
            <a:r>
              <a:rPr lang="en-US" sz="2000" dirty="0">
                <a:solidFill>
                  <a:srgbClr val="002060"/>
                </a:solidFill>
                <a:latin typeface="Times New Roman" panose="02020603050405020304" pitchFamily="18" charset="0"/>
                <a:cs typeface="Times New Roman" panose="02020603050405020304" pitchFamily="18" charset="0"/>
              </a:rPr>
              <a:t> </a:t>
            </a:r>
            <a:r>
              <a:rPr lang="en-US" sz="2000" b="1" dirty="0">
                <a:solidFill>
                  <a:srgbClr val="A50021"/>
                </a:solidFill>
                <a:latin typeface="Times New Roman" panose="02020603050405020304" pitchFamily="18" charset="0"/>
                <a:cs typeface="Times New Roman" panose="02020603050405020304" pitchFamily="18" charset="0"/>
              </a:rPr>
              <a:t>+</a:t>
            </a:r>
            <a:r>
              <a:rPr lang="en-US" sz="2000"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SIRS</a:t>
            </a:r>
            <a:r>
              <a:rPr lang="en-US" sz="2000" dirty="0">
                <a:solidFill>
                  <a:srgbClr val="002060"/>
                </a:solidFill>
                <a:latin typeface="Times New Roman" panose="02020603050405020304" pitchFamily="18" charset="0"/>
                <a:cs typeface="Times New Roman" panose="02020603050405020304" pitchFamily="18" charset="0"/>
              </a:rPr>
              <a:t> </a:t>
            </a:r>
            <a:r>
              <a:rPr lang="en-US" sz="2000" b="1" dirty="0">
                <a:solidFill>
                  <a:srgbClr val="A50021"/>
                </a:solidFill>
                <a:latin typeface="Times New Roman" panose="02020603050405020304" pitchFamily="18" charset="0"/>
                <a:cs typeface="Times New Roman" panose="02020603050405020304" pitchFamily="18" charset="0"/>
              </a:rPr>
              <a:t>+</a:t>
            </a:r>
            <a:r>
              <a:rPr lang="en-US" sz="2000" dirty="0">
                <a:solidFill>
                  <a:srgbClr val="002060"/>
                </a:solidFill>
                <a:latin typeface="Times New Roman" panose="02020603050405020304" pitchFamily="18" charset="0"/>
                <a:cs typeface="Times New Roman" panose="02020603050405020304" pitchFamily="18" charset="0"/>
              </a:rPr>
              <a:t> </a:t>
            </a:r>
            <a:r>
              <a:rPr lang="en-US" sz="2000" i="1" dirty="0">
                <a:solidFill>
                  <a:srgbClr val="002060"/>
                </a:solidFill>
                <a:latin typeface="Times New Roman" panose="02020603050405020304" pitchFamily="18" charset="0"/>
                <a:cs typeface="Times New Roman" panose="02020603050405020304" pitchFamily="18" charset="0"/>
              </a:rPr>
              <a:t>Organ</a:t>
            </a:r>
            <a:r>
              <a:rPr lang="en-US" sz="2000"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Dysfunction</a:t>
            </a:r>
            <a:r>
              <a:rPr lang="en-US" sz="2400" dirty="0">
                <a:solidFill>
                  <a:srgbClr val="002060"/>
                </a:solidFill>
                <a:latin typeface="Times New Roman" panose="02020603050405020304" pitchFamily="18" charset="0"/>
                <a:cs typeface="Times New Roman" panose="02020603050405020304" pitchFamily="18" charset="0"/>
              </a:rPr>
              <a:t>                        </a:t>
            </a:r>
            <a:r>
              <a:rPr lang="en-US" sz="2200" b="1" i="1" dirty="0">
                <a:solidFill>
                  <a:srgbClr val="FF3300"/>
                </a:solidFill>
                <a:latin typeface="Times New Roman" panose="02020603050405020304" pitchFamily="18" charset="0"/>
                <a:cs typeface="Times New Roman" panose="02020603050405020304" pitchFamily="18" charset="0"/>
              </a:rPr>
              <a:t>Severe</a:t>
            </a:r>
            <a:r>
              <a:rPr lang="en-US" sz="2200" i="1" dirty="0">
                <a:solidFill>
                  <a:srgbClr val="FF3300"/>
                </a:solidFill>
                <a:latin typeface="Times New Roman" panose="02020603050405020304" pitchFamily="18" charset="0"/>
                <a:cs typeface="Times New Roman" panose="02020603050405020304" pitchFamily="18" charset="0"/>
              </a:rPr>
              <a:t> </a:t>
            </a:r>
            <a:r>
              <a:rPr lang="en-US" sz="2200" b="1" i="1" dirty="0">
                <a:solidFill>
                  <a:srgbClr val="FF3300"/>
                </a:solidFill>
                <a:latin typeface="Times New Roman" panose="02020603050405020304" pitchFamily="18" charset="0"/>
                <a:cs typeface="Times New Roman" panose="02020603050405020304" pitchFamily="18" charset="0"/>
              </a:rPr>
              <a:t>Sepsis</a:t>
            </a:r>
            <a:r>
              <a:rPr lang="en-US" sz="2200" dirty="0">
                <a:solidFill>
                  <a:srgbClr val="FF3300"/>
                </a:solidFill>
                <a:latin typeface="Times New Roman" panose="02020603050405020304" pitchFamily="18" charset="0"/>
                <a:cs typeface="Times New Roman" panose="02020603050405020304" pitchFamily="18" charset="0"/>
              </a:rPr>
              <a:t> </a:t>
            </a:r>
            <a:r>
              <a:rPr lang="en-US" sz="2200" b="1" dirty="0">
                <a:solidFill>
                  <a:srgbClr val="002060"/>
                </a:solidFill>
                <a:latin typeface="Times New Roman" panose="02020603050405020304" pitchFamily="18" charset="0"/>
                <a:cs typeface="Times New Roman" panose="02020603050405020304" pitchFamily="18" charset="0"/>
              </a:rPr>
              <a:t>plus</a:t>
            </a:r>
            <a:r>
              <a:rPr lang="en-US" sz="2200" dirty="0">
                <a:solidFill>
                  <a:srgbClr val="002060"/>
                </a:solidFill>
                <a:latin typeface="Times New Roman" panose="02020603050405020304" pitchFamily="18" charset="0"/>
                <a:cs typeface="Times New Roman" panose="02020603050405020304" pitchFamily="18" charset="0"/>
              </a:rPr>
              <a:t> </a:t>
            </a:r>
            <a:r>
              <a:rPr lang="en-US" sz="2000" i="1" dirty="0">
                <a:solidFill>
                  <a:srgbClr val="002060"/>
                </a:solidFill>
                <a:latin typeface="Times New Roman" panose="02020603050405020304" pitchFamily="18" charset="0"/>
                <a:cs typeface="Times New Roman" panose="02020603050405020304" pitchFamily="18" charset="0"/>
              </a:rPr>
              <a:t>either:</a:t>
            </a:r>
            <a:br>
              <a:rPr lang="en-US" sz="2000" i="1" dirty="0">
                <a:solidFill>
                  <a:srgbClr val="002060"/>
                </a:solidFill>
                <a:latin typeface="Times New Roman" panose="02020603050405020304" pitchFamily="18" charset="0"/>
                <a:cs typeface="Times New Roman" panose="02020603050405020304" pitchFamily="18" charset="0"/>
              </a:rPr>
            </a:br>
            <a:r>
              <a:rPr lang="en-US" sz="2000" i="1"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                                     </a:t>
            </a:r>
            <a:r>
              <a:rPr lang="en-US" sz="2200" b="1" dirty="0">
                <a:solidFill>
                  <a:srgbClr val="002060"/>
                </a:solidFill>
                <a:latin typeface="Times New Roman" panose="02020603050405020304" pitchFamily="18" charset="0"/>
                <a:cs typeface="Times New Roman" panose="02020603050405020304" pitchFamily="18" charset="0"/>
              </a:rPr>
              <a:t>Lactate</a:t>
            </a:r>
            <a:r>
              <a:rPr lang="en-US" sz="2200" dirty="0">
                <a:solidFill>
                  <a:srgbClr val="002060"/>
                </a:solidFill>
                <a:latin typeface="Times New Roman" panose="02020603050405020304" pitchFamily="18" charset="0"/>
                <a:cs typeface="Times New Roman" panose="02020603050405020304" pitchFamily="18" charset="0"/>
              </a:rPr>
              <a:t> </a:t>
            </a:r>
            <a:r>
              <a:rPr lang="en-US" sz="2200" b="1" dirty="0">
                <a:solidFill>
                  <a:srgbClr val="002060"/>
                </a:solidFill>
                <a:latin typeface="Times New Roman" panose="02020603050405020304" pitchFamily="18" charset="0"/>
                <a:cs typeface="Times New Roman" panose="02020603050405020304" pitchFamily="18" charset="0"/>
              </a:rPr>
              <a:t>&gt;=</a:t>
            </a:r>
            <a:r>
              <a:rPr lang="en-US" sz="2200" dirty="0">
                <a:solidFill>
                  <a:srgbClr val="002060"/>
                </a:solidFill>
                <a:latin typeface="Times New Roman" panose="02020603050405020304" pitchFamily="18" charset="0"/>
                <a:cs typeface="Times New Roman" panose="02020603050405020304" pitchFamily="18" charset="0"/>
              </a:rPr>
              <a:t>4</a:t>
            </a: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dirty="0">
                <a:solidFill>
                  <a:srgbClr val="002060"/>
                </a:solidFill>
                <a:latin typeface="Times New Roman" panose="02020603050405020304" pitchFamily="18" charset="0"/>
                <a:cs typeface="Times New Roman" panose="02020603050405020304" pitchFamily="18" charset="0"/>
              </a:rPr>
              <a:t>or] </a:t>
            </a:r>
            <a:r>
              <a:rPr lang="en-US" sz="2000" b="1" dirty="0">
                <a:solidFill>
                  <a:srgbClr val="002060"/>
                </a:solidFill>
                <a:latin typeface="Times New Roman" panose="02020603050405020304" pitchFamily="18" charset="0"/>
                <a:cs typeface="Times New Roman" panose="02020603050405020304" pitchFamily="18" charset="0"/>
              </a:rPr>
              <a:t>Hypotension</a:t>
            </a:r>
            <a:r>
              <a:rPr lang="en-US" sz="22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a:t>
            </a:r>
            <a:r>
              <a:rPr lang="en-US" sz="1600" b="1" dirty="0">
                <a:solidFill>
                  <a:srgbClr val="002060"/>
                </a:solidFill>
                <a:latin typeface="Times New Roman" panose="02020603050405020304" pitchFamily="18" charset="0"/>
                <a:cs typeface="Times New Roman" panose="02020603050405020304" pitchFamily="18" charset="0"/>
              </a:rPr>
              <a:t>&lt;90</a:t>
            </a:r>
            <a:r>
              <a:rPr lang="en-US" sz="1600" dirty="0">
                <a:solidFill>
                  <a:srgbClr val="002060"/>
                </a:solidFill>
                <a:latin typeface="Times New Roman" panose="02020603050405020304" pitchFamily="18" charset="0"/>
                <a:cs typeface="Times New Roman" panose="02020603050405020304" pitchFamily="18" charset="0"/>
              </a:rPr>
              <a:t> </a:t>
            </a:r>
            <a:r>
              <a:rPr lang="en-US" sz="1600" b="1" dirty="0">
                <a:solidFill>
                  <a:srgbClr val="002060"/>
                </a:solidFill>
                <a:latin typeface="Times New Roman" panose="02020603050405020304" pitchFamily="18" charset="0"/>
                <a:cs typeface="Times New Roman" panose="02020603050405020304" pitchFamily="18" charset="0"/>
              </a:rPr>
              <a:t>SBP</a:t>
            </a:r>
            <a:r>
              <a:rPr lang="en-US" sz="1600" dirty="0">
                <a:solidFill>
                  <a:srgbClr val="002060"/>
                </a:solidFill>
                <a:latin typeface="Times New Roman" panose="02020603050405020304" pitchFamily="18" charset="0"/>
                <a:cs typeface="Times New Roman" panose="02020603050405020304" pitchFamily="18" charset="0"/>
              </a:rPr>
              <a:t> </a:t>
            </a:r>
            <a:r>
              <a:rPr lang="en-US" sz="1600" i="1" u="sng" dirty="0">
                <a:solidFill>
                  <a:srgbClr val="002060"/>
                </a:solidFill>
                <a:latin typeface="Times New Roman" panose="02020603050405020304" pitchFamily="18" charset="0"/>
                <a:cs typeface="Times New Roman" panose="02020603050405020304" pitchFamily="18" charset="0"/>
              </a:rPr>
              <a:t>or</a:t>
            </a:r>
            <a:r>
              <a:rPr lang="en-US" sz="1600" dirty="0">
                <a:solidFill>
                  <a:srgbClr val="002060"/>
                </a:solidFill>
                <a:latin typeface="Times New Roman" panose="02020603050405020304" pitchFamily="18" charset="0"/>
                <a:cs typeface="Times New Roman" panose="02020603050405020304" pitchFamily="18" charset="0"/>
              </a:rPr>
              <a:t> </a:t>
            </a:r>
            <a:r>
              <a:rPr lang="en-US" sz="1600" b="1" dirty="0">
                <a:solidFill>
                  <a:srgbClr val="002060"/>
                </a:solidFill>
                <a:latin typeface="Times New Roman" panose="02020603050405020304" pitchFamily="18" charset="0"/>
                <a:cs typeface="Times New Roman" panose="02020603050405020304" pitchFamily="18" charset="0"/>
              </a:rPr>
              <a:t>MAP</a:t>
            </a:r>
            <a:r>
              <a:rPr lang="en-US" sz="1600" dirty="0">
                <a:solidFill>
                  <a:srgbClr val="002060"/>
                </a:solidFill>
                <a:latin typeface="Times New Roman" panose="02020603050405020304" pitchFamily="18" charset="0"/>
                <a:cs typeface="Times New Roman" panose="02020603050405020304" pitchFamily="18" charset="0"/>
              </a:rPr>
              <a:t> </a:t>
            </a:r>
            <a:r>
              <a:rPr lang="en-US" sz="1600" b="1" dirty="0">
                <a:solidFill>
                  <a:srgbClr val="002060"/>
                </a:solidFill>
                <a:latin typeface="Times New Roman" panose="02020603050405020304" pitchFamily="18" charset="0"/>
                <a:cs typeface="Times New Roman" panose="02020603050405020304" pitchFamily="18" charset="0"/>
              </a:rPr>
              <a:t>&lt;</a:t>
            </a:r>
            <a:r>
              <a:rPr lang="en-US" sz="1600" dirty="0">
                <a:solidFill>
                  <a:srgbClr val="002060"/>
                </a:solidFill>
                <a:latin typeface="Times New Roman" panose="02020603050405020304" pitchFamily="18" charset="0"/>
                <a:cs typeface="Times New Roman" panose="02020603050405020304" pitchFamily="18" charset="0"/>
              </a:rPr>
              <a:t>65)</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290946" y="1662545"/>
            <a:ext cx="11045536" cy="5195455"/>
          </a:xfrm>
        </p:spPr>
        <p:txBody>
          <a:bodyPr>
            <a:normAutofit fontScale="92500" lnSpcReduction="10000"/>
          </a:bodyPr>
          <a:lstStyle/>
          <a:p>
            <a:pPr marL="0" indent="0">
              <a:buNone/>
            </a:pPr>
            <a:r>
              <a:rPr lang="en-US" sz="2000" b="1" dirty="0">
                <a:solidFill>
                  <a:srgbClr val="FF3300"/>
                </a:solidFill>
                <a:latin typeface="Aparajita" panose="020B0604020202020204" pitchFamily="34" charset="0"/>
                <a:cs typeface="Aparajita" panose="020B0604020202020204" pitchFamily="34" charset="0"/>
              </a:rPr>
              <a:t> </a:t>
            </a:r>
          </a:p>
          <a:p>
            <a:pPr marL="0" indent="0" algn="ctr">
              <a:buNone/>
            </a:pPr>
            <a:r>
              <a:rPr lang="en-US" sz="2000" b="1" i="1" dirty="0">
                <a:solidFill>
                  <a:srgbClr val="C00000"/>
                </a:solidFill>
                <a:latin typeface="Times New Roman" panose="02020603050405020304" pitchFamily="18" charset="0"/>
                <a:cs typeface="Times New Roman" panose="02020603050405020304" pitchFamily="18" charset="0"/>
              </a:rPr>
              <a:t>*</a:t>
            </a:r>
            <a:r>
              <a:rPr lang="en-US" sz="2400" b="1" i="1" u="sng" dirty="0">
                <a:solidFill>
                  <a:srgbClr val="C00000"/>
                </a:solidFill>
                <a:latin typeface="Times New Roman" panose="02020603050405020304" pitchFamily="18" charset="0"/>
                <a:cs typeface="Times New Roman" panose="02020603050405020304" pitchFamily="18" charset="0"/>
              </a:rPr>
              <a:t>Within</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3</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hours</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of</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u="sng" dirty="0">
                <a:solidFill>
                  <a:srgbClr val="C00000"/>
                </a:solidFill>
                <a:latin typeface="Times New Roman" panose="02020603050405020304" pitchFamily="18" charset="0"/>
                <a:cs typeface="Times New Roman" panose="02020603050405020304" pitchFamily="18" charset="0"/>
              </a:rPr>
              <a:t>presentation</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REQUIRES</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the following </a:t>
            </a:r>
            <a:r>
              <a:rPr lang="en-US" sz="2400" b="1" dirty="0">
                <a:solidFill>
                  <a:srgbClr val="002060"/>
                </a:solidFill>
                <a:latin typeface="Times New Roman" panose="02020603050405020304" pitchFamily="18" charset="0"/>
                <a:cs typeface="Times New Roman" panose="02020603050405020304" pitchFamily="18" charset="0"/>
              </a:rPr>
              <a:t>SEPSIS BUNDLE</a:t>
            </a:r>
            <a:r>
              <a:rPr lang="en-US" sz="2400" b="1" dirty="0" smtClean="0">
                <a:solidFill>
                  <a:srgbClr val="002060"/>
                </a:solidFill>
                <a:latin typeface="Times New Roman" panose="02020603050405020304" pitchFamily="18" charset="0"/>
                <a:cs typeface="Times New Roman" panose="02020603050405020304" pitchFamily="18" charset="0"/>
              </a:rPr>
              <a:t>! </a:t>
            </a:r>
          </a:p>
          <a:p>
            <a:pPr marL="0" indent="0" algn="ctr">
              <a:buNone/>
            </a:pPr>
            <a:endParaRPr lang="en-US" sz="1200" b="1" dirty="0">
              <a:solidFill>
                <a:srgbClr val="002060"/>
              </a:solidFill>
              <a:latin typeface="Times New Roman" panose="02020603050405020304" pitchFamily="18" charset="0"/>
              <a:cs typeface="Times New Roman" panose="02020603050405020304" pitchFamily="18" charset="0"/>
            </a:endParaRPr>
          </a:p>
          <a:p>
            <a:r>
              <a:rPr lang="en-US" sz="2400" b="1" dirty="0" smtClean="0">
                <a:solidFill>
                  <a:srgbClr val="002060"/>
                </a:solidFill>
                <a:latin typeface="Times New Roman" panose="02020603050405020304" pitchFamily="18" charset="0"/>
                <a:cs typeface="Times New Roman" panose="02020603050405020304" pitchFamily="18" charset="0"/>
              </a:rPr>
              <a:t>Lactate</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200" i="1" u="sng" dirty="0">
                <a:solidFill>
                  <a:srgbClr val="C00000"/>
                </a:solidFill>
                <a:latin typeface="Times New Roman" panose="02020603050405020304" pitchFamily="18" charset="0"/>
                <a:cs typeface="Times New Roman" panose="02020603050405020304" pitchFamily="18" charset="0"/>
              </a:rPr>
              <a:t>with</a:t>
            </a:r>
            <a:r>
              <a:rPr lang="en-US" sz="2400" dirty="0">
                <a:solidFill>
                  <a:srgbClr val="002060"/>
                </a:solidFill>
                <a:latin typeface="Times New Roman" panose="02020603050405020304" pitchFamily="18" charset="0"/>
                <a:cs typeface="Times New Roman" panose="02020603050405020304" pitchFamily="18" charset="0"/>
              </a:rPr>
              <a:t> </a:t>
            </a:r>
            <a:r>
              <a:rPr lang="en-US" sz="2200" b="1" i="1" dirty="0">
                <a:solidFill>
                  <a:srgbClr val="002060"/>
                </a:solidFill>
                <a:latin typeface="Times New Roman" panose="02020603050405020304" pitchFamily="18" charset="0"/>
                <a:cs typeface="Times New Roman" panose="02020603050405020304" pitchFamily="18" charset="0"/>
              </a:rPr>
              <a:t>REFLEX</a:t>
            </a:r>
            <a:r>
              <a:rPr lang="en-US" sz="2400" dirty="0">
                <a:solidFill>
                  <a:srgbClr val="002060"/>
                </a:solidFill>
                <a:latin typeface="Times New Roman" panose="02020603050405020304" pitchFamily="18" charset="0"/>
                <a:cs typeface="Times New Roman" panose="02020603050405020304" pitchFamily="18" charset="0"/>
              </a:rPr>
              <a:t> </a:t>
            </a:r>
            <a:r>
              <a:rPr lang="en-US" sz="1200" i="1" dirty="0">
                <a:solidFill>
                  <a:srgbClr val="002060"/>
                </a:solidFill>
                <a:latin typeface="Times New Roman" panose="02020603050405020304" pitchFamily="18" charset="0"/>
                <a:cs typeface="Times New Roman" panose="02020603050405020304" pitchFamily="18" charset="0"/>
              </a:rPr>
              <a:t>(Used to evaluates effectiveness of treatment)  </a:t>
            </a:r>
          </a:p>
          <a:p>
            <a:pPr lvl="1"/>
            <a:r>
              <a:rPr lang="en-US" sz="1600" dirty="0">
                <a:solidFill>
                  <a:srgbClr val="002060"/>
                </a:solidFill>
                <a:latin typeface="Times New Roman" panose="02020603050405020304" pitchFamily="18" charset="0"/>
                <a:cs typeface="Times New Roman" panose="02020603050405020304" pitchFamily="18" charset="0"/>
              </a:rPr>
              <a:t>Initial results </a:t>
            </a:r>
            <a:r>
              <a:rPr lang="en-US" sz="1600" b="1" dirty="0">
                <a:solidFill>
                  <a:srgbClr val="002060"/>
                </a:solidFill>
                <a:latin typeface="Times New Roman" panose="02020603050405020304" pitchFamily="18" charset="0"/>
                <a:cs typeface="Times New Roman" panose="02020603050405020304" pitchFamily="18" charset="0"/>
              </a:rPr>
              <a:t>&gt;= </a:t>
            </a:r>
            <a:r>
              <a:rPr lang="en-US" sz="1600" dirty="0">
                <a:solidFill>
                  <a:srgbClr val="002060"/>
                </a:solidFill>
                <a:latin typeface="Times New Roman" panose="02020603050405020304" pitchFamily="18" charset="0"/>
                <a:cs typeface="Times New Roman" panose="02020603050405020304" pitchFamily="18" charset="0"/>
              </a:rPr>
              <a:t>2 </a:t>
            </a:r>
            <a:r>
              <a:rPr lang="en-US" sz="1600" b="1" dirty="0" smtClean="0">
                <a:solidFill>
                  <a:srgbClr val="002060"/>
                </a:solidFill>
                <a:latin typeface="Times New Roman" panose="02020603050405020304" pitchFamily="18" charset="0"/>
                <a:cs typeface="Times New Roman" panose="02020603050405020304" pitchFamily="18" charset="0"/>
              </a:rPr>
              <a:t>requires </a:t>
            </a:r>
            <a:r>
              <a:rPr lang="en-US" sz="1600" dirty="0">
                <a:solidFill>
                  <a:srgbClr val="002060"/>
                </a:solidFill>
                <a:latin typeface="Times New Roman" panose="02020603050405020304" pitchFamily="18" charset="0"/>
                <a:cs typeface="Times New Roman" panose="02020603050405020304" pitchFamily="18" charset="0"/>
              </a:rPr>
              <a:t>recollection </a:t>
            </a:r>
            <a:r>
              <a:rPr lang="en-US" sz="1600" b="1" u="sng" dirty="0">
                <a:solidFill>
                  <a:srgbClr val="002060"/>
                </a:solidFill>
                <a:latin typeface="Times New Roman" panose="02020603050405020304" pitchFamily="18" charset="0"/>
                <a:cs typeface="Times New Roman" panose="02020603050405020304" pitchFamily="18" charset="0"/>
              </a:rPr>
              <a:t>within</a:t>
            </a:r>
            <a:r>
              <a:rPr lang="en-US" sz="1600" dirty="0">
                <a:solidFill>
                  <a:srgbClr val="002060"/>
                </a:solidFill>
                <a:latin typeface="Times New Roman" panose="02020603050405020304" pitchFamily="18" charset="0"/>
                <a:cs typeface="Times New Roman" panose="02020603050405020304" pitchFamily="18" charset="0"/>
              </a:rPr>
              <a:t> 4.5 hours </a:t>
            </a:r>
          </a:p>
          <a:p>
            <a:r>
              <a:rPr lang="en-US" sz="2400" b="1" dirty="0">
                <a:solidFill>
                  <a:srgbClr val="002060"/>
                </a:solidFill>
                <a:latin typeface="Times New Roman" panose="02020603050405020304" pitchFamily="18" charset="0"/>
                <a:cs typeface="Times New Roman" panose="02020603050405020304" pitchFamily="18" charset="0"/>
              </a:rPr>
              <a:t>Blood</a:t>
            </a:r>
            <a:r>
              <a:rPr lang="en-US" sz="2400"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Culture, </a:t>
            </a:r>
            <a:r>
              <a:rPr lang="en-US" sz="1200" dirty="0" smtClean="0">
                <a:solidFill>
                  <a:srgbClr val="002060"/>
                </a:solidFill>
                <a:latin typeface="Times New Roman" panose="02020603050405020304" pitchFamily="18" charset="0"/>
                <a:cs typeface="Times New Roman" panose="02020603050405020304" pitchFamily="18" charset="0"/>
              </a:rPr>
              <a:t>(BC) </a:t>
            </a:r>
            <a:r>
              <a:rPr lang="en-US" sz="1700" b="1" i="1" u="sng" dirty="0" smtClean="0">
                <a:solidFill>
                  <a:srgbClr val="C00000"/>
                </a:solidFill>
                <a:latin typeface="Times New Roman" panose="02020603050405020304" pitchFamily="18" charset="0"/>
                <a:cs typeface="Times New Roman" panose="02020603050405020304" pitchFamily="18" charset="0"/>
              </a:rPr>
              <a:t>prior</a:t>
            </a:r>
            <a:r>
              <a:rPr lang="en-US" sz="1700" i="1" dirty="0" smtClean="0">
                <a:solidFill>
                  <a:srgbClr val="002060"/>
                </a:solidFill>
                <a:latin typeface="Times New Roman" panose="02020603050405020304" pitchFamily="18" charset="0"/>
                <a:cs typeface="Times New Roman" panose="02020603050405020304" pitchFamily="18" charset="0"/>
              </a:rPr>
              <a:t> </a:t>
            </a:r>
            <a:r>
              <a:rPr lang="en-US" sz="1700" i="1" dirty="0">
                <a:solidFill>
                  <a:srgbClr val="002060"/>
                </a:solidFill>
                <a:latin typeface="Times New Roman" panose="02020603050405020304" pitchFamily="18" charset="0"/>
                <a:cs typeface="Times New Roman" panose="02020603050405020304" pitchFamily="18" charset="0"/>
              </a:rPr>
              <a:t>to ABX administration!</a:t>
            </a:r>
          </a:p>
          <a:p>
            <a:pPr lvl="1"/>
            <a:r>
              <a:rPr lang="en-US" sz="1600" dirty="0" smtClean="0">
                <a:solidFill>
                  <a:srgbClr val="002060"/>
                </a:solidFill>
                <a:latin typeface="Times New Roman" panose="02020603050405020304" pitchFamily="18" charset="0"/>
                <a:cs typeface="Times New Roman" panose="02020603050405020304" pitchFamily="18" charset="0"/>
              </a:rPr>
              <a:t>Meditech captures the time the “</a:t>
            </a:r>
            <a:r>
              <a:rPr lang="en-US" sz="1600" b="1" dirty="0" smtClean="0">
                <a:solidFill>
                  <a:srgbClr val="002060"/>
                </a:solidFill>
                <a:latin typeface="Times New Roman" panose="02020603050405020304" pitchFamily="18" charset="0"/>
                <a:cs typeface="Times New Roman" panose="02020603050405020304" pitchFamily="18" charset="0"/>
              </a:rPr>
              <a:t>labeled tubes</a:t>
            </a:r>
            <a:r>
              <a:rPr lang="en-US" sz="1600" dirty="0" smtClean="0">
                <a:solidFill>
                  <a:srgbClr val="002060"/>
                </a:solidFill>
                <a:latin typeface="Times New Roman" panose="02020603050405020304" pitchFamily="18" charset="0"/>
                <a:cs typeface="Times New Roman" panose="02020603050405020304" pitchFamily="18" charset="0"/>
              </a:rPr>
              <a:t>” are scanned as the time the specimen was collected!</a:t>
            </a:r>
            <a:endParaRPr lang="en-US" sz="1300" dirty="0">
              <a:solidFill>
                <a:srgbClr val="002060"/>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Antibiotic, </a:t>
            </a:r>
            <a:r>
              <a:rPr lang="en-US" sz="1200" dirty="0" smtClean="0">
                <a:solidFill>
                  <a:srgbClr val="002060"/>
                </a:solidFill>
                <a:latin typeface="Times New Roman" panose="02020603050405020304" pitchFamily="18" charset="0"/>
                <a:cs typeface="Times New Roman" panose="02020603050405020304" pitchFamily="18" charset="0"/>
              </a:rPr>
              <a:t>(</a:t>
            </a:r>
            <a:r>
              <a:rPr lang="en-US" sz="1200" dirty="0" smtClean="0">
                <a:solidFill>
                  <a:srgbClr val="FF0000"/>
                </a:solidFill>
                <a:latin typeface="Times New Roman" panose="02020603050405020304" pitchFamily="18" charset="0"/>
                <a:cs typeface="Times New Roman" panose="02020603050405020304" pitchFamily="18" charset="0"/>
              </a:rPr>
              <a:t>*</a:t>
            </a:r>
            <a:r>
              <a:rPr lang="en-US" sz="1200" dirty="0" smtClean="0">
                <a:solidFill>
                  <a:srgbClr val="002060"/>
                </a:solidFill>
                <a:latin typeface="Times New Roman" panose="02020603050405020304" pitchFamily="18" charset="0"/>
                <a:cs typeface="Times New Roman" panose="02020603050405020304" pitchFamily="18" charset="0"/>
              </a:rPr>
              <a:t>HCA’s Gold Standard Goal is within 1 hour) </a:t>
            </a:r>
            <a:endParaRPr lang="en-US" sz="1200" i="1" dirty="0">
              <a:solidFill>
                <a:srgbClr val="002060"/>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Fluids</a:t>
            </a:r>
            <a:r>
              <a:rPr lang="en-US" sz="2200" b="1" dirty="0">
                <a:solidFill>
                  <a:srgbClr val="002060"/>
                </a:solidFill>
                <a:latin typeface="Times New Roman" panose="02020603050405020304" pitchFamily="18" charset="0"/>
                <a:cs typeface="Times New Roman" panose="02020603050405020304" pitchFamily="18" charset="0"/>
              </a:rPr>
              <a:t>: 30cc/kg </a:t>
            </a:r>
            <a:r>
              <a:rPr lang="en-US" sz="2000" dirty="0">
                <a:solidFill>
                  <a:srgbClr val="002060"/>
                </a:solidFill>
                <a:latin typeface="Times New Roman" panose="02020603050405020304" pitchFamily="18" charset="0"/>
                <a:cs typeface="Times New Roman" panose="02020603050405020304" pitchFamily="18" charset="0"/>
              </a:rPr>
              <a:t>crystalloid </a:t>
            </a:r>
            <a:r>
              <a:rPr lang="en-US" sz="1800" dirty="0">
                <a:solidFill>
                  <a:srgbClr val="002060"/>
                </a:solidFill>
                <a:latin typeface="Times New Roman" panose="02020603050405020304" pitchFamily="18" charset="0"/>
                <a:cs typeface="Times New Roman" panose="02020603050405020304" pitchFamily="18" charset="0"/>
              </a:rPr>
              <a:t>(LR/NS)</a:t>
            </a:r>
            <a:r>
              <a:rPr lang="en-US" sz="2000" dirty="0">
                <a:solidFill>
                  <a:srgbClr val="002060"/>
                </a:solidFill>
                <a:latin typeface="Times New Roman" panose="02020603050405020304" pitchFamily="18" charset="0"/>
                <a:cs typeface="Times New Roman" panose="02020603050405020304" pitchFamily="18" charset="0"/>
              </a:rPr>
              <a:t> </a:t>
            </a:r>
            <a:r>
              <a:rPr lang="en-US" sz="2000" i="1" u="sng" dirty="0">
                <a:solidFill>
                  <a:srgbClr val="002060"/>
                </a:solidFill>
                <a:latin typeface="Times New Roman" panose="02020603050405020304" pitchFamily="18" charset="0"/>
                <a:cs typeface="Times New Roman" panose="02020603050405020304" pitchFamily="18" charset="0"/>
              </a:rPr>
              <a:t>with</a:t>
            </a:r>
            <a:r>
              <a:rPr lang="en-US" sz="2000" dirty="0">
                <a:solidFill>
                  <a:srgbClr val="002060"/>
                </a:solidFill>
                <a:latin typeface="Times New Roman" panose="02020603050405020304" pitchFamily="18" charset="0"/>
                <a:cs typeface="Times New Roman" panose="02020603050405020304" pitchFamily="18" charset="0"/>
              </a:rPr>
              <a:t> a </a:t>
            </a:r>
            <a:r>
              <a:rPr lang="en-US" sz="2000" b="1" dirty="0">
                <a:solidFill>
                  <a:srgbClr val="002060"/>
                </a:solidFill>
                <a:latin typeface="Times New Roman" panose="02020603050405020304" pitchFamily="18" charset="0"/>
                <a:cs typeface="Times New Roman" panose="02020603050405020304" pitchFamily="18" charset="0"/>
              </a:rPr>
              <a:t>Rate</a:t>
            </a:r>
            <a:r>
              <a:rPr lang="en-US" sz="2000" dirty="0">
                <a:solidFill>
                  <a:srgbClr val="002060"/>
                </a:solidFill>
                <a:latin typeface="Times New Roman" panose="02020603050405020304" pitchFamily="18" charset="0"/>
                <a:cs typeface="Times New Roman" panose="02020603050405020304" pitchFamily="18" charset="0"/>
              </a:rPr>
              <a:t> </a:t>
            </a:r>
            <a:r>
              <a:rPr lang="en-US" sz="1700" dirty="0" smtClean="0">
                <a:solidFill>
                  <a:srgbClr val="002060"/>
                </a:solidFill>
                <a:latin typeface="Times New Roman" panose="02020603050405020304" pitchFamily="18" charset="0"/>
                <a:cs typeface="Times New Roman" panose="02020603050405020304" pitchFamily="18" charset="0"/>
              </a:rPr>
              <a:t>&amp;</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b="1" u="sng" dirty="0">
                <a:solidFill>
                  <a:srgbClr val="002060"/>
                </a:solidFill>
                <a:latin typeface="Times New Roman" panose="02020603050405020304" pitchFamily="18" charset="0"/>
                <a:cs typeface="Times New Roman" panose="02020603050405020304" pitchFamily="18" charset="0"/>
              </a:rPr>
              <a:t>DOCUMENTED</a:t>
            </a:r>
            <a:r>
              <a:rPr lang="en-US" sz="2000" dirty="0">
                <a:solidFill>
                  <a:srgbClr val="002060"/>
                </a:solidFill>
                <a:latin typeface="Times New Roman" panose="02020603050405020304" pitchFamily="18" charset="0"/>
                <a:cs typeface="Times New Roman" panose="02020603050405020304" pitchFamily="18" charset="0"/>
              </a:rPr>
              <a:t> </a:t>
            </a:r>
            <a:r>
              <a:rPr lang="en-US" sz="2000" b="1" dirty="0">
                <a:solidFill>
                  <a:srgbClr val="C00000"/>
                </a:solidFill>
                <a:latin typeface="Times New Roman" panose="02020603050405020304" pitchFamily="18" charset="0"/>
                <a:cs typeface="Times New Roman" panose="02020603050405020304" pitchFamily="18" charset="0"/>
              </a:rPr>
              <a:t>fluid </a:t>
            </a:r>
            <a:r>
              <a:rPr lang="en-US" sz="20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completion</a:t>
            </a:r>
            <a:r>
              <a:rPr lang="en-US" sz="2000" b="1" dirty="0">
                <a:solidFill>
                  <a:srgbClr val="C00000"/>
                </a:solidFill>
                <a:latin typeface="Times New Roman" panose="02020603050405020304" pitchFamily="18" charset="0"/>
                <a:cs typeface="Times New Roman" panose="02020603050405020304" pitchFamily="18" charset="0"/>
              </a:rPr>
              <a:t> time </a:t>
            </a:r>
            <a:endParaRPr lang="en-US" sz="2000" b="1" dirty="0" smtClean="0">
              <a:solidFill>
                <a:srgbClr val="C00000"/>
              </a:solidFill>
              <a:latin typeface="Times New Roman" panose="02020603050405020304" pitchFamily="18" charset="0"/>
              <a:cs typeface="Times New Roman" panose="02020603050405020304" pitchFamily="18" charset="0"/>
            </a:endParaRPr>
          </a:p>
          <a:p>
            <a:pPr lvl="1"/>
            <a:r>
              <a:rPr lang="en-US"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 Specific &gt;</a:t>
            </a:r>
            <a:r>
              <a:rPr lang="en-US" sz="16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EDM screen &gt; Disposition &gt; DC, TX, ADM, LPT &gt; Document IV stop time in eMAR </a:t>
            </a:r>
            <a:endParaRPr lang="en-US" sz="1600" dirty="0" smtClean="0">
              <a:solidFill>
                <a:srgbClr val="002060"/>
              </a:solidFill>
              <a:latin typeface="Times New Roman" panose="02020603050405020304" pitchFamily="18" charset="0"/>
              <a:cs typeface="Times New Roman" panose="02020603050405020304" pitchFamily="18" charset="0"/>
            </a:endParaRPr>
          </a:p>
          <a:p>
            <a:r>
              <a:rPr lang="en-US" sz="2100" b="1" dirty="0" smtClean="0">
                <a:solidFill>
                  <a:srgbClr val="002060"/>
                </a:solidFill>
                <a:latin typeface="Times New Roman" panose="02020603050405020304" pitchFamily="18" charset="0"/>
                <a:cs typeface="Times New Roman" panose="02020603050405020304" pitchFamily="18" charset="0"/>
              </a:rPr>
              <a:t>Blood Pressures</a:t>
            </a:r>
            <a:r>
              <a:rPr lang="en-US" sz="2100" dirty="0" smtClean="0">
                <a:solidFill>
                  <a:srgbClr val="002060"/>
                </a:solidFill>
                <a:latin typeface="Times New Roman" panose="02020603050405020304" pitchFamily="18" charset="0"/>
                <a:cs typeface="Times New Roman" panose="02020603050405020304" pitchFamily="18" charset="0"/>
              </a:rPr>
              <a:t> </a:t>
            </a:r>
            <a:r>
              <a:rPr lang="en-US" sz="1700" dirty="0" smtClean="0">
                <a:solidFill>
                  <a:srgbClr val="002060"/>
                </a:solidFill>
                <a:latin typeface="Times New Roman" panose="02020603050405020304" pitchFamily="18" charset="0"/>
                <a:cs typeface="Times New Roman" panose="02020603050405020304" pitchFamily="18" charset="0"/>
              </a:rPr>
              <a:t>(BPs) </a:t>
            </a:r>
            <a:r>
              <a:rPr lang="en-US" sz="1500" dirty="0" smtClean="0">
                <a:solidFill>
                  <a:srgbClr val="002060"/>
                </a:solidFill>
                <a:latin typeface="Times New Roman" panose="02020603050405020304" pitchFamily="18" charset="0"/>
                <a:cs typeface="Times New Roman" panose="02020603050405020304" pitchFamily="18" charset="0"/>
              </a:rPr>
              <a:t>[minimum x2] </a:t>
            </a:r>
            <a:r>
              <a:rPr lang="en-US" sz="1600" dirty="0" smtClean="0">
                <a:solidFill>
                  <a:srgbClr val="002060"/>
                </a:solidFill>
                <a:latin typeface="Times New Roman" panose="02020603050405020304" pitchFamily="18" charset="0"/>
                <a:cs typeface="Times New Roman" panose="02020603050405020304" pitchFamily="18" charset="0"/>
              </a:rPr>
              <a:t>documented </a:t>
            </a:r>
            <a:r>
              <a:rPr lang="en-US" sz="1600" b="1" i="1" u="sng" dirty="0" smtClean="0">
                <a:solidFill>
                  <a:srgbClr val="002060"/>
                </a:solidFill>
                <a:latin typeface="Times New Roman" panose="02020603050405020304" pitchFamily="18" charset="0"/>
                <a:cs typeface="Times New Roman" panose="02020603050405020304" pitchFamily="18" charset="0"/>
              </a:rPr>
              <a:t>within</a:t>
            </a:r>
            <a:r>
              <a:rPr lang="en-US" sz="1600" dirty="0" smtClean="0">
                <a:solidFill>
                  <a:srgbClr val="002060"/>
                </a:solidFill>
                <a:latin typeface="Times New Roman" panose="02020603050405020304" pitchFamily="18" charset="0"/>
                <a:cs typeface="Times New Roman" panose="02020603050405020304" pitchFamily="18" charset="0"/>
              </a:rPr>
              <a:t> the “1 hr </a:t>
            </a:r>
            <a:r>
              <a:rPr lang="en-US" sz="1600" b="1" i="1" dirty="0" smtClean="0">
                <a:solidFill>
                  <a:srgbClr val="002060"/>
                </a:solidFill>
                <a:latin typeface="Times New Roman" panose="02020603050405020304" pitchFamily="18" charset="0"/>
                <a:cs typeface="Times New Roman" panose="02020603050405020304" pitchFamily="18" charset="0"/>
              </a:rPr>
              <a:t>following</a:t>
            </a:r>
            <a:r>
              <a:rPr lang="en-US" sz="1600" dirty="0" smtClean="0">
                <a:solidFill>
                  <a:srgbClr val="002060"/>
                </a:solidFill>
                <a:latin typeface="Times New Roman" panose="02020603050405020304" pitchFamily="18" charset="0"/>
                <a:cs typeface="Times New Roman" panose="02020603050405020304" pitchFamily="18" charset="0"/>
              </a:rPr>
              <a:t> fluid completion time”</a:t>
            </a:r>
          </a:p>
          <a:p>
            <a:pPr lvl="2"/>
            <a:r>
              <a:rPr lang="en-US" sz="1600" dirty="0" smtClean="0">
                <a:solidFill>
                  <a:srgbClr val="002060"/>
                </a:solidFill>
                <a:latin typeface="Times New Roman" panose="02020603050405020304" pitchFamily="18" charset="0"/>
                <a:cs typeface="Times New Roman" panose="02020603050405020304" pitchFamily="18" charset="0"/>
              </a:rPr>
              <a:t>The </a:t>
            </a:r>
            <a:r>
              <a:rPr lang="en-US" sz="1600" b="1" dirty="0">
                <a:solidFill>
                  <a:srgbClr val="002060"/>
                </a:solidFill>
                <a:latin typeface="Times New Roman" panose="02020603050405020304" pitchFamily="18" charset="0"/>
                <a:cs typeface="Times New Roman" panose="02020603050405020304" pitchFamily="18" charset="0"/>
              </a:rPr>
              <a:t>BPs</a:t>
            </a:r>
            <a:r>
              <a:rPr lang="en-US" sz="1600" dirty="0">
                <a:solidFill>
                  <a:srgbClr val="002060"/>
                </a:solidFill>
                <a:latin typeface="Times New Roman" panose="02020603050405020304" pitchFamily="18" charset="0"/>
                <a:cs typeface="Times New Roman" panose="02020603050405020304" pitchFamily="18" charset="0"/>
              </a:rPr>
              <a:t> are used to evaluate </a:t>
            </a:r>
            <a:r>
              <a:rPr lang="en-US" sz="1600" b="1" dirty="0">
                <a:solidFill>
                  <a:srgbClr val="002060"/>
                </a:solidFill>
                <a:latin typeface="Times New Roman" panose="02020603050405020304" pitchFamily="18" charset="0"/>
                <a:cs typeface="Times New Roman" panose="02020603050405020304" pitchFamily="18" charset="0"/>
              </a:rPr>
              <a:t>IF</a:t>
            </a:r>
            <a:r>
              <a:rPr lang="en-US" sz="1600" dirty="0">
                <a:solidFill>
                  <a:srgbClr val="002060"/>
                </a:solidFill>
                <a:latin typeface="Times New Roman" panose="02020603050405020304" pitchFamily="18" charset="0"/>
                <a:cs typeface="Times New Roman" panose="02020603050405020304" pitchFamily="18" charset="0"/>
              </a:rPr>
              <a:t> fluid resuscitation attempt was successful </a:t>
            </a:r>
            <a:r>
              <a:rPr lang="en-US" sz="1600" b="1" i="1" u="sng" dirty="0">
                <a:solidFill>
                  <a:srgbClr val="002060"/>
                </a:solidFill>
                <a:latin typeface="Times New Roman" panose="02020603050405020304" pitchFamily="18" charset="0"/>
                <a:cs typeface="Times New Roman" panose="02020603050405020304" pitchFamily="18" charset="0"/>
              </a:rPr>
              <a:t>or</a:t>
            </a:r>
            <a:r>
              <a:rPr lang="en-US" sz="1600" dirty="0">
                <a:solidFill>
                  <a:srgbClr val="002060"/>
                </a:solidFill>
                <a:latin typeface="Times New Roman" panose="02020603050405020304" pitchFamily="18" charset="0"/>
                <a:cs typeface="Times New Roman" panose="02020603050405020304" pitchFamily="18" charset="0"/>
              </a:rPr>
              <a:t> not:</a:t>
            </a:r>
          </a:p>
          <a:p>
            <a:pPr lvl="3">
              <a:lnSpc>
                <a:spcPct val="110000"/>
              </a:lnSpc>
              <a:buClr>
                <a:srgbClr val="002060"/>
              </a:buClr>
            </a:pPr>
            <a:r>
              <a:rPr lang="en-US" sz="1600" b="1" dirty="0">
                <a:solidFill>
                  <a:srgbClr val="0070C0"/>
                </a:solidFill>
                <a:latin typeface="Times New Roman" panose="02020603050405020304" pitchFamily="18" charset="0"/>
                <a:cs typeface="Times New Roman" panose="02020603050405020304" pitchFamily="18" charset="0"/>
              </a:rPr>
              <a:t>SUCCESSFUL:</a:t>
            </a:r>
            <a:r>
              <a:rPr lang="en-US" sz="1600" b="1" dirty="0">
                <a:latin typeface="Times New Roman" panose="02020603050405020304" pitchFamily="18" charset="0"/>
                <a:cs typeface="Times New Roman" panose="02020603050405020304" pitchFamily="18" charset="0"/>
              </a:rPr>
              <a:t> </a:t>
            </a:r>
            <a:r>
              <a:rPr lang="en-US" sz="1600" b="1" i="1" u="sng" dirty="0">
                <a:solidFill>
                  <a:srgbClr val="002060"/>
                </a:solidFill>
                <a:latin typeface="Times New Roman" panose="02020603050405020304" pitchFamily="18" charset="0"/>
                <a:cs typeface="Times New Roman" panose="02020603050405020304" pitchFamily="18" charset="0"/>
              </a:rPr>
              <a:t>either</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smtClean="0">
                <a:solidFill>
                  <a:srgbClr val="002060"/>
                </a:solidFill>
                <a:latin typeface="Times New Roman" panose="02020603050405020304" pitchFamily="18" charset="0"/>
                <a:cs typeface="Times New Roman" panose="02020603050405020304" pitchFamily="18" charset="0"/>
              </a:rPr>
              <a:t>BOTH BPs ↑ [</a:t>
            </a:r>
            <a:r>
              <a:rPr lang="en-US" sz="1600" b="1" dirty="0">
                <a:solidFill>
                  <a:srgbClr val="002060"/>
                </a:solidFill>
                <a:latin typeface="Times New Roman" panose="02020603050405020304" pitchFamily="18" charset="0"/>
                <a:cs typeface="Times New Roman" panose="02020603050405020304" pitchFamily="18" charset="0"/>
              </a:rPr>
              <a:t>or</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dirty="0" smtClean="0">
                <a:solidFill>
                  <a:srgbClr val="002060"/>
                </a:solidFill>
                <a:latin typeface="Times New Roman" panose="02020603050405020304" pitchFamily="18" charset="0"/>
                <a:cs typeface="Times New Roman" panose="02020603050405020304" pitchFamily="18" charset="0"/>
              </a:rPr>
              <a:t>a </a:t>
            </a:r>
            <a:r>
              <a:rPr lang="en-US" sz="1600" b="1" dirty="0" smtClean="0">
                <a:solidFill>
                  <a:srgbClr val="C00000"/>
                </a:solidFill>
                <a:latin typeface="Times New Roman" panose="02020603050405020304" pitchFamily="18" charset="0"/>
                <a:cs typeface="Times New Roman" panose="02020603050405020304" pitchFamily="18" charset="0"/>
              </a:rPr>
              <a:t>↓ </a:t>
            </a:r>
            <a:r>
              <a:rPr lang="en-US" sz="1600" b="1" dirty="0" smtClean="0">
                <a:solidFill>
                  <a:srgbClr val="002060"/>
                </a:solidFill>
                <a:latin typeface="Times New Roman" panose="02020603050405020304" pitchFamily="18" charset="0"/>
                <a:cs typeface="Times New Roman" panose="02020603050405020304" pitchFamily="18" charset="0"/>
              </a:rPr>
              <a:t>BP</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i="1" u="sng" dirty="0" smtClean="0">
                <a:solidFill>
                  <a:srgbClr val="002060"/>
                </a:solidFill>
                <a:latin typeface="Times New Roman" panose="02020603050405020304" pitchFamily="18" charset="0"/>
                <a:cs typeface="Times New Roman" panose="02020603050405020304" pitchFamily="18" charset="0"/>
              </a:rPr>
              <a:t>followed</a:t>
            </a:r>
            <a:r>
              <a:rPr lang="en-US" sz="1600" dirty="0" smtClean="0">
                <a:solidFill>
                  <a:srgbClr val="002060"/>
                </a:solidFill>
                <a:latin typeface="Times New Roman" panose="02020603050405020304" pitchFamily="18" charset="0"/>
                <a:cs typeface="Times New Roman" panose="02020603050405020304" pitchFamily="18" charset="0"/>
              </a:rPr>
              <a:t> by a </a:t>
            </a:r>
            <a:r>
              <a:rPr lang="en-US" sz="1600" b="1" dirty="0" smtClean="0">
                <a:solidFill>
                  <a:srgbClr val="002060"/>
                </a:solidFill>
                <a:latin typeface="Times New Roman" panose="02020603050405020304" pitchFamily="18" charset="0"/>
                <a:cs typeface="Times New Roman" panose="02020603050405020304" pitchFamily="18" charset="0"/>
              </a:rPr>
              <a:t>↑</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b="1" dirty="0">
                <a:solidFill>
                  <a:srgbClr val="002060"/>
                </a:solidFill>
                <a:latin typeface="Times New Roman" panose="02020603050405020304" pitchFamily="18" charset="0"/>
                <a:cs typeface="Times New Roman" panose="02020603050405020304" pitchFamily="18" charset="0"/>
              </a:rPr>
              <a:t>BP</a:t>
            </a:r>
          </a:p>
          <a:p>
            <a:pPr lvl="3">
              <a:lnSpc>
                <a:spcPct val="110000"/>
              </a:lnSpc>
              <a:buClr>
                <a:srgbClr val="002060"/>
              </a:buClr>
            </a:pPr>
            <a:r>
              <a:rPr lang="en-US" sz="1600" b="1" dirty="0">
                <a:solidFill>
                  <a:srgbClr val="FF0000"/>
                </a:solidFill>
                <a:latin typeface="Times New Roman" panose="02020603050405020304" pitchFamily="18" charset="0"/>
                <a:cs typeface="Times New Roman" panose="02020603050405020304" pitchFamily="18" charset="0"/>
              </a:rPr>
              <a:t>UNSUCCESSFUL</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b="1" dirty="0" smtClean="0">
                <a:solidFill>
                  <a:srgbClr val="002060"/>
                </a:solidFill>
                <a:latin typeface="Times New Roman" panose="02020603050405020304" pitchFamily="18" charset="0"/>
                <a:cs typeface="Times New Roman" panose="02020603050405020304" pitchFamily="18" charset="0"/>
              </a:rPr>
              <a:t>AND</a:t>
            </a:r>
            <a:r>
              <a:rPr lang="en-US" sz="1400" dirty="0" smtClean="0">
                <a:latin typeface="Times New Roman" panose="02020603050405020304" pitchFamily="18" charset="0"/>
                <a:cs typeface="Times New Roman" panose="02020603050405020304" pitchFamily="18" charset="0"/>
              </a:rPr>
              <a:t> </a:t>
            </a:r>
            <a:r>
              <a:rPr lang="en-US" sz="1400" b="1" u="sng" dirty="0">
                <a:solidFill>
                  <a:srgbClr val="A500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REQUIRES</a:t>
            </a:r>
            <a:r>
              <a:rPr lang="en-US" sz="1400" dirty="0">
                <a:solidFill>
                  <a:srgbClr val="002060"/>
                </a:solidFill>
                <a:latin typeface="Times New Roman" panose="02020603050405020304" pitchFamily="18" charset="0"/>
                <a:cs typeface="Times New Roman" panose="02020603050405020304" pitchFamily="18" charset="0"/>
              </a:rPr>
              <a:t> a </a:t>
            </a:r>
            <a:r>
              <a:rPr lang="en-US" sz="1400" b="1" dirty="0">
                <a:solidFill>
                  <a:srgbClr val="002060"/>
                </a:solidFill>
                <a:latin typeface="Times New Roman" panose="02020603050405020304" pitchFamily="18" charset="0"/>
                <a:cs typeface="Times New Roman" panose="02020603050405020304" pitchFamily="18" charset="0"/>
              </a:rPr>
              <a:t>VASOPRESSOR!</a:t>
            </a:r>
          </a:p>
          <a:p>
            <a:pPr lvl="4" indent="0">
              <a:lnSpc>
                <a:spcPct val="110000"/>
              </a:lnSpc>
              <a:spcBef>
                <a:spcPts val="0"/>
              </a:spcBef>
              <a:buClr>
                <a:srgbClr val="002060"/>
              </a:buClr>
            </a:pPr>
            <a:r>
              <a:rPr lang="en-US" sz="1300" b="1" dirty="0" smtClean="0">
                <a:solidFill>
                  <a:srgbClr val="C00000"/>
                </a:solidFill>
                <a:latin typeface="Times New Roman" panose="02020603050405020304" pitchFamily="18" charset="0"/>
                <a:cs typeface="Times New Roman" panose="02020603050405020304" pitchFamily="18" charset="0"/>
              </a:rPr>
              <a:t> </a:t>
            </a:r>
            <a:r>
              <a:rPr lang="en-US" sz="1500" b="1" dirty="0" smtClean="0">
                <a:solidFill>
                  <a:srgbClr val="C00000"/>
                </a:solidFill>
                <a:latin typeface="Times New Roman" panose="02020603050405020304" pitchFamily="18" charset="0"/>
                <a:cs typeface="Times New Roman" panose="02020603050405020304" pitchFamily="18" charset="0"/>
              </a:rPr>
              <a:t>↓</a:t>
            </a:r>
            <a:r>
              <a:rPr lang="en-US" sz="1500" b="1" dirty="0" smtClean="0">
                <a:latin typeface="Times New Roman" panose="02020603050405020304" pitchFamily="18" charset="0"/>
                <a:cs typeface="Times New Roman" panose="02020603050405020304" pitchFamily="18" charset="0"/>
              </a:rPr>
              <a:t> </a:t>
            </a:r>
            <a:r>
              <a:rPr lang="en-US" sz="1500" b="1" dirty="0">
                <a:latin typeface="Times New Roman" panose="02020603050405020304" pitchFamily="18" charset="0"/>
                <a:cs typeface="Times New Roman" panose="02020603050405020304" pitchFamily="18" charset="0"/>
              </a:rPr>
              <a:t>BP </a:t>
            </a:r>
            <a:r>
              <a:rPr lang="en-US" sz="1500" b="1" dirty="0" smtClean="0">
                <a:solidFill>
                  <a:srgbClr val="C00000"/>
                </a:solidFill>
                <a:latin typeface="Times New Roman" panose="02020603050405020304" pitchFamily="18" charset="0"/>
                <a:cs typeface="Times New Roman" panose="02020603050405020304" pitchFamily="18" charset="0"/>
              </a:rPr>
              <a:t>↓</a:t>
            </a:r>
            <a:r>
              <a:rPr lang="en-US" sz="1500" b="1" dirty="0" smtClean="0">
                <a:latin typeface="Times New Roman" panose="02020603050405020304" pitchFamily="18" charset="0"/>
                <a:cs typeface="Times New Roman" panose="02020603050405020304" pitchFamily="18" charset="0"/>
              </a:rPr>
              <a:t> </a:t>
            </a:r>
            <a:r>
              <a:rPr lang="en-US" sz="1500" b="1" dirty="0">
                <a:latin typeface="Times New Roman" panose="02020603050405020304" pitchFamily="18" charset="0"/>
                <a:cs typeface="Times New Roman" panose="02020603050405020304" pitchFamily="18" charset="0"/>
              </a:rPr>
              <a:t>BP  </a:t>
            </a:r>
          </a:p>
          <a:p>
            <a:pPr lvl="4" indent="0">
              <a:lnSpc>
                <a:spcPct val="110000"/>
              </a:lnSpc>
              <a:spcBef>
                <a:spcPts val="0"/>
              </a:spcBef>
              <a:buClr>
                <a:srgbClr val="002060"/>
              </a:buClr>
            </a:pPr>
            <a:r>
              <a:rPr lang="en-US" sz="1500" b="1" dirty="0" smtClean="0">
                <a:latin typeface="Times New Roman" panose="02020603050405020304" pitchFamily="18" charset="0"/>
                <a:cs typeface="Times New Roman" panose="02020603050405020304" pitchFamily="18" charset="0"/>
              </a:rPr>
              <a:t> ↑ </a:t>
            </a:r>
            <a:r>
              <a:rPr lang="en-US" sz="1500" b="1" dirty="0">
                <a:latin typeface="Times New Roman" panose="02020603050405020304" pitchFamily="18" charset="0"/>
                <a:cs typeface="Times New Roman" panose="02020603050405020304" pitchFamily="18" charset="0"/>
              </a:rPr>
              <a:t>BP </a:t>
            </a:r>
            <a:r>
              <a:rPr lang="en-US" sz="1500" b="1" dirty="0">
                <a:solidFill>
                  <a:srgbClr val="C00000"/>
                </a:solidFill>
                <a:latin typeface="Times New Roman" panose="02020603050405020304" pitchFamily="18" charset="0"/>
                <a:cs typeface="Times New Roman" panose="02020603050405020304" pitchFamily="18" charset="0"/>
              </a:rPr>
              <a:t>↓</a:t>
            </a:r>
            <a:r>
              <a:rPr lang="en-US" sz="1500" b="1" dirty="0">
                <a:latin typeface="Times New Roman" panose="02020603050405020304" pitchFamily="18" charset="0"/>
                <a:cs typeface="Times New Roman" panose="02020603050405020304" pitchFamily="18" charset="0"/>
              </a:rPr>
              <a:t> BP </a:t>
            </a:r>
            <a:r>
              <a:rPr lang="en-US" sz="1500" b="1" dirty="0">
                <a:solidFill>
                  <a:srgbClr val="C00000"/>
                </a:solidFill>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10079182" y="6292952"/>
            <a:ext cx="2005445" cy="461665"/>
          </a:xfrm>
          <a:prstGeom prst="rect">
            <a:avLst/>
          </a:prstGeom>
          <a:solidFill>
            <a:schemeClr val="bg1">
              <a:lumMod val="85000"/>
            </a:schemeClr>
          </a:solidFill>
          <a:ln>
            <a:solidFill>
              <a:schemeClr val="tx1">
                <a:lumMod val="50000"/>
                <a:lumOff val="50000"/>
              </a:schemeClr>
            </a:solidFill>
          </a:ln>
        </p:spPr>
        <p:txBody>
          <a:bodyPr wrap="square" lIns="91440" tIns="45720" rIns="91440" bIns="45720">
            <a:spAutoFit/>
          </a:bodyPr>
          <a:lstStyle/>
          <a:p>
            <a:r>
              <a:rPr lang="en-US" sz="12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 </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 </a:t>
            </a:r>
            <a:r>
              <a:rPr lang="en-US" sz="1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SBP</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 </a:t>
            </a:r>
            <a:r>
              <a:rPr lang="en-US" sz="1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&lt;90  </a:t>
            </a:r>
            <a:r>
              <a:rPr lang="en-US" sz="1200" i="1" u="sng"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or</a:t>
            </a:r>
            <a:r>
              <a:rPr lang="en-US" sz="120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 </a:t>
            </a:r>
            <a:r>
              <a:rPr lang="en-US" sz="1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 MAP</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 </a:t>
            </a:r>
            <a:r>
              <a:rPr lang="en-US" sz="1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&lt;</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65 </a:t>
            </a:r>
          </a:p>
          <a:p>
            <a:r>
              <a:rPr lang="en-US" sz="1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 = </a:t>
            </a:r>
            <a:r>
              <a:rPr lang="en-US" sz="1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SBP</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 </a:t>
            </a:r>
            <a:r>
              <a:rPr lang="en-US" sz="1200" b="1" u="sng"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&gt;</a:t>
            </a:r>
            <a:r>
              <a:rPr lang="en-US" sz="1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90 </a:t>
            </a:r>
            <a:r>
              <a:rPr lang="en-US" sz="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&amp;</a:t>
            </a:r>
            <a:r>
              <a:rPr lang="en-US" sz="1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 MAP</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 </a:t>
            </a:r>
            <a:r>
              <a:rPr lang="en-US" sz="1200" b="1" u="sng"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&gt;</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ymbol" panose="05050102010706020507" pitchFamily="18" charset="2"/>
              </a:rPr>
              <a:t>65</a:t>
            </a:r>
            <a:endPar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Circular Arrow 6"/>
          <p:cNvSpPr/>
          <p:nvPr/>
        </p:nvSpPr>
        <p:spPr>
          <a:xfrm rot="7141784">
            <a:off x="8504365" y="4724931"/>
            <a:ext cx="566836" cy="633207"/>
          </a:xfrm>
          <a:prstGeom prst="circular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8037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11085"/>
          </a:xfrm>
        </p:spPr>
        <p:txBody>
          <a:bodyPr>
            <a:normAutofit fontScale="90000"/>
          </a:bodyPr>
          <a:lstStyle/>
          <a:p>
            <a:r>
              <a:rPr lang="en-US" sz="5300" b="1" dirty="0">
                <a:solidFill>
                  <a:srgbClr val="C00000"/>
                </a:solidFill>
                <a:latin typeface="Times New Roman" panose="02020603050405020304" pitchFamily="18" charset="0"/>
                <a:cs typeface="Times New Roman" panose="02020603050405020304" pitchFamily="18" charset="0"/>
              </a:rPr>
              <a:t>e</a:t>
            </a:r>
            <a:r>
              <a:rPr lang="en-US" sz="5300" b="1" dirty="0">
                <a:solidFill>
                  <a:srgbClr val="0070C0"/>
                </a:solidFill>
                <a:latin typeface="Times New Roman" panose="02020603050405020304" pitchFamily="18" charset="0"/>
                <a:cs typeface="Times New Roman" panose="02020603050405020304" pitchFamily="18" charset="0"/>
              </a:rPr>
              <a:t>VTE</a:t>
            </a:r>
            <a:r>
              <a:rPr lang="en-US" sz="5300" dirty="0">
                <a:solidFill>
                  <a:srgbClr val="002060"/>
                </a:solidFill>
                <a:latin typeface="Times New Roman" panose="02020603050405020304" pitchFamily="18" charset="0"/>
                <a:cs typeface="Times New Roman" panose="02020603050405020304" pitchFamily="18" charset="0"/>
              </a:rPr>
              <a:t> </a:t>
            </a:r>
            <a:r>
              <a:rPr lang="en-US" sz="5300" b="1" dirty="0">
                <a:solidFill>
                  <a:srgbClr val="0070C0"/>
                </a:solidFill>
                <a:latin typeface="Times New Roman" panose="02020603050405020304" pitchFamily="18" charset="0"/>
                <a:cs typeface="Times New Roman" panose="02020603050405020304" pitchFamily="18" charset="0"/>
              </a:rPr>
              <a:t>Prophylaxis Needs:</a:t>
            </a:r>
            <a:r>
              <a:rPr lang="en-US" sz="53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Ages </a:t>
            </a:r>
            <a:r>
              <a:rPr lang="en-US" sz="2000" b="1" dirty="0">
                <a:solidFill>
                  <a:srgbClr val="002060"/>
                </a:solidFill>
                <a:latin typeface="Times New Roman" panose="02020603050405020304" pitchFamily="18" charset="0"/>
                <a:cs typeface="Times New Roman" panose="02020603050405020304" pitchFamily="18" charset="0"/>
              </a:rPr>
              <a:t>&gt;</a:t>
            </a:r>
            <a:r>
              <a:rPr lang="en-US" sz="2000" dirty="0">
                <a:solidFill>
                  <a:srgbClr val="002060"/>
                </a:solidFill>
                <a:latin typeface="Times New Roman" panose="02020603050405020304" pitchFamily="18" charset="0"/>
                <a:cs typeface="Times New Roman" panose="02020603050405020304" pitchFamily="18" charset="0"/>
              </a:rPr>
              <a:t>=18</a:t>
            </a:r>
            <a:br>
              <a:rPr lang="en-US" sz="2000"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Prevention of Venous Thromboembolism (</a:t>
            </a:r>
            <a:r>
              <a:rPr lang="en-US" sz="2000" b="1" dirty="0">
                <a:solidFill>
                  <a:srgbClr val="002060"/>
                </a:solidFill>
                <a:latin typeface="Times New Roman" panose="02020603050405020304" pitchFamily="18" charset="0"/>
                <a:cs typeface="Times New Roman" panose="02020603050405020304" pitchFamily="18" charset="0"/>
              </a:rPr>
              <a:t>VTE</a:t>
            </a:r>
            <a:r>
              <a:rPr lang="en-US" sz="2000" dirty="0">
                <a:solidFill>
                  <a:srgbClr val="002060"/>
                </a:solidFill>
                <a:latin typeface="Times New Roman" panose="02020603050405020304" pitchFamily="18" charset="0"/>
                <a:cs typeface="Times New Roman" panose="02020603050405020304" pitchFamily="18" charset="0"/>
              </a:rPr>
              <a:t>) known as Deep Vein Thrombosis (</a:t>
            </a:r>
            <a:r>
              <a:rPr lang="en-US" sz="2000" b="1" dirty="0">
                <a:solidFill>
                  <a:srgbClr val="002060"/>
                </a:solidFill>
                <a:latin typeface="Times New Roman" panose="02020603050405020304" pitchFamily="18" charset="0"/>
                <a:cs typeface="Times New Roman" panose="02020603050405020304" pitchFamily="18" charset="0"/>
              </a:rPr>
              <a:t>DVT</a:t>
            </a:r>
            <a:r>
              <a:rPr lang="en-US" sz="2000" dirty="0">
                <a:solidFill>
                  <a:srgbClr val="002060"/>
                </a:solidFill>
                <a:latin typeface="Times New Roman" panose="02020603050405020304" pitchFamily="18" charset="0"/>
                <a:cs typeface="Times New Roman" panose="02020603050405020304" pitchFamily="18" charset="0"/>
              </a:rPr>
              <a:t>) and Pulmonary Embolism (</a:t>
            </a:r>
            <a:r>
              <a:rPr lang="en-US" sz="2000" b="1" dirty="0">
                <a:solidFill>
                  <a:srgbClr val="002060"/>
                </a:solidFill>
                <a:latin typeface="Times New Roman" panose="02020603050405020304" pitchFamily="18" charset="0"/>
                <a:cs typeface="Times New Roman" panose="02020603050405020304" pitchFamily="18" charset="0"/>
              </a:rPr>
              <a:t>PE</a:t>
            </a:r>
            <a:r>
              <a:rPr lang="en-US" sz="2000" dirty="0">
                <a:solidFill>
                  <a:srgbClr val="002060"/>
                </a:solidFill>
                <a:latin typeface="Times New Roman" panose="02020603050405020304" pitchFamily="18" charset="0"/>
                <a:cs typeface="Times New Roman" panose="02020603050405020304" pitchFamily="18" charset="0"/>
              </a:rPr>
              <a:t>)</a:t>
            </a:r>
            <a:br>
              <a:rPr lang="en-US" sz="2000" dirty="0">
                <a:solidFill>
                  <a:srgbClr val="002060"/>
                </a:solidFill>
                <a:latin typeface="Times New Roman" panose="02020603050405020304" pitchFamily="18" charset="0"/>
                <a:cs typeface="Times New Roman" panose="02020603050405020304" pitchFamily="18" charset="0"/>
              </a:rPr>
            </a:br>
            <a:r>
              <a:rPr lang="en-US" sz="1050" i="1" dirty="0">
                <a:solidFill>
                  <a:srgbClr val="C00000"/>
                </a:solidFill>
                <a:latin typeface="Times New Roman" panose="02020603050405020304" pitchFamily="18" charset="0"/>
                <a:cs typeface="Times New Roman" panose="02020603050405020304" pitchFamily="18" charset="0"/>
              </a:rPr>
              <a:t/>
            </a:r>
            <a:br>
              <a:rPr lang="en-US" sz="1050" i="1" dirty="0">
                <a:solidFill>
                  <a:srgbClr val="C00000"/>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77140" y="1436914"/>
            <a:ext cx="6868391" cy="4127170"/>
          </a:xfrm>
        </p:spPr>
        <p:txBody>
          <a:bodyPr>
            <a:normAutofit fontScale="92500" lnSpcReduction="20000"/>
          </a:bodyPr>
          <a:lstStyle/>
          <a:p>
            <a:pPr marL="0" indent="0">
              <a:buNone/>
            </a:pPr>
            <a:r>
              <a:rPr lang="en-US" b="1" dirty="0">
                <a:solidFill>
                  <a:srgbClr val="002060"/>
                </a:solidFill>
                <a:latin typeface="Times New Roman" panose="02020603050405020304" pitchFamily="18" charset="0"/>
                <a:cs typeface="Times New Roman" panose="02020603050405020304" pitchFamily="18" charset="0"/>
              </a:rPr>
              <a:t>Required</a:t>
            </a:r>
            <a:r>
              <a:rPr lang="en-US" dirty="0">
                <a:solidFill>
                  <a:srgbClr val="002060"/>
                </a:solidFill>
                <a:latin typeface="Times New Roman" panose="02020603050405020304" pitchFamily="18" charset="0"/>
                <a:cs typeface="Times New Roman" panose="02020603050405020304" pitchFamily="18" charset="0"/>
              </a:rPr>
              <a:t> </a:t>
            </a:r>
            <a:r>
              <a:rPr lang="en-US" u="sng" dirty="0">
                <a:solidFill>
                  <a:srgbClr val="002060"/>
                </a:solidFill>
                <a:latin typeface="Times New Roman" panose="02020603050405020304" pitchFamily="18" charset="0"/>
                <a:cs typeface="Times New Roman" panose="02020603050405020304" pitchFamily="18" charset="0"/>
              </a:rPr>
              <a:t>Day </a:t>
            </a:r>
            <a:r>
              <a:rPr lang="en-US" i="1" u="sng" dirty="0">
                <a:solidFill>
                  <a:srgbClr val="002060"/>
                </a:solidFill>
                <a:latin typeface="Times New Roman" panose="02020603050405020304" pitchFamily="18" charset="0"/>
                <a:cs typeface="Times New Roman" panose="02020603050405020304" pitchFamily="18" charset="0"/>
              </a:rPr>
              <a:t>of</a:t>
            </a:r>
            <a:r>
              <a:rPr lang="en-US" dirty="0">
                <a:solidFill>
                  <a:srgbClr val="00206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or</a:t>
            </a:r>
            <a:r>
              <a:rPr lang="en-US" dirty="0">
                <a:solidFill>
                  <a:srgbClr val="002060"/>
                </a:solidFill>
                <a:latin typeface="Times New Roman" panose="02020603050405020304" pitchFamily="18" charset="0"/>
                <a:cs typeface="Times New Roman" panose="02020603050405020304" pitchFamily="18" charset="0"/>
              </a:rPr>
              <a:t> </a:t>
            </a:r>
            <a:r>
              <a:rPr lang="en-US" u="sng" dirty="0">
                <a:solidFill>
                  <a:srgbClr val="002060"/>
                </a:solidFill>
                <a:latin typeface="Times New Roman" panose="02020603050405020304" pitchFamily="18" charset="0"/>
                <a:cs typeface="Times New Roman" panose="02020603050405020304" pitchFamily="18" charset="0"/>
              </a:rPr>
              <a:t>Day </a:t>
            </a:r>
            <a:r>
              <a:rPr lang="en-US" i="1" u="sng" dirty="0">
                <a:solidFill>
                  <a:srgbClr val="002060"/>
                </a:solidFill>
                <a:latin typeface="Times New Roman" panose="02020603050405020304" pitchFamily="18" charset="0"/>
                <a:cs typeface="Times New Roman" panose="02020603050405020304" pitchFamily="18" charset="0"/>
              </a:rPr>
              <a:t>After</a:t>
            </a:r>
            <a:r>
              <a:rPr lang="en-US" dirty="0">
                <a:solidFill>
                  <a:srgbClr val="00206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ADMIT</a:t>
            </a:r>
            <a:r>
              <a:rPr lang="en-US" dirty="0">
                <a:solidFill>
                  <a:srgbClr val="002060"/>
                </a:solidFill>
                <a:latin typeface="Times New Roman" panose="02020603050405020304" pitchFamily="18" charset="0"/>
                <a:cs typeface="Times New Roman" panose="02020603050405020304" pitchFamily="18" charset="0"/>
              </a:rPr>
              <a:t> </a:t>
            </a:r>
          </a:p>
          <a:p>
            <a:pPr marL="0" indent="0">
              <a:buNone/>
            </a:pPr>
            <a:r>
              <a:rPr lang="en-US" sz="1200" dirty="0">
                <a:solidFill>
                  <a:srgbClr val="C00000"/>
                </a:solidFill>
                <a:latin typeface="Times New Roman" panose="02020603050405020304" pitchFamily="18" charset="0"/>
                <a:cs typeface="Times New Roman" panose="02020603050405020304" pitchFamily="18" charset="0"/>
              </a:rPr>
              <a:t>*</a:t>
            </a:r>
            <a:r>
              <a:rPr lang="en-US" sz="1200" b="1" dirty="0">
                <a:solidFill>
                  <a:srgbClr val="C00000"/>
                </a:solidFill>
                <a:latin typeface="Times New Roman" panose="02020603050405020304" pitchFamily="18" charset="0"/>
                <a:cs typeface="Times New Roman" panose="02020603050405020304" pitchFamily="18" charset="0"/>
              </a:rPr>
              <a:t>ADMIT</a:t>
            </a:r>
            <a:r>
              <a:rPr lang="en-US" sz="1200" dirty="0">
                <a:solidFill>
                  <a:srgbClr val="C00000"/>
                </a:solidFill>
                <a:latin typeface="Times New Roman" panose="02020603050405020304" pitchFamily="18" charset="0"/>
                <a:cs typeface="Times New Roman" panose="02020603050405020304" pitchFamily="18" charset="0"/>
              </a:rPr>
              <a:t> </a:t>
            </a:r>
            <a:r>
              <a:rPr lang="en-US" sz="1200" u="sng" dirty="0">
                <a:solidFill>
                  <a:srgbClr val="C00000"/>
                </a:solidFill>
                <a:latin typeface="Times New Roman" panose="02020603050405020304" pitchFamily="18" charset="0"/>
                <a:cs typeface="Times New Roman" panose="02020603050405020304" pitchFamily="18" charset="0"/>
              </a:rPr>
              <a:t>Date</a:t>
            </a:r>
            <a:r>
              <a:rPr lang="en-US" sz="1200" dirty="0">
                <a:solidFill>
                  <a:srgbClr val="C00000"/>
                </a:solidFill>
                <a:latin typeface="Times New Roman" panose="02020603050405020304" pitchFamily="18" charset="0"/>
                <a:cs typeface="Times New Roman" panose="02020603050405020304" pitchFamily="18" charset="0"/>
              </a:rPr>
              <a:t> &amp; </a:t>
            </a:r>
            <a:r>
              <a:rPr lang="en-US" sz="1200" u="sng" dirty="0">
                <a:solidFill>
                  <a:srgbClr val="C00000"/>
                </a:solidFill>
                <a:latin typeface="Times New Roman" panose="02020603050405020304" pitchFamily="18" charset="0"/>
                <a:cs typeface="Times New Roman" panose="02020603050405020304" pitchFamily="18" charset="0"/>
              </a:rPr>
              <a:t>Time</a:t>
            </a:r>
            <a:r>
              <a:rPr lang="en-US" sz="1200" dirty="0">
                <a:solidFill>
                  <a:srgbClr val="C00000"/>
                </a:solidFill>
                <a:latin typeface="Times New Roman" panose="02020603050405020304" pitchFamily="18" charset="0"/>
                <a:cs typeface="Times New Roman" panose="02020603050405020304" pitchFamily="18" charset="0"/>
              </a:rPr>
              <a:t> </a:t>
            </a:r>
            <a:r>
              <a:rPr lang="en-US" sz="1200" b="1" i="1" dirty="0">
                <a:solidFill>
                  <a:srgbClr val="C00000"/>
                </a:solidFill>
                <a:latin typeface="Times New Roman" panose="02020603050405020304" pitchFamily="18" charset="0"/>
                <a:cs typeface="Times New Roman" panose="02020603050405020304" pitchFamily="18" charset="0"/>
              </a:rPr>
              <a:t>through</a:t>
            </a:r>
            <a:r>
              <a:rPr lang="en-US" sz="1200" dirty="0">
                <a:solidFill>
                  <a:srgbClr val="C00000"/>
                </a:solidFill>
                <a:latin typeface="Times New Roman" panose="02020603050405020304" pitchFamily="18" charset="0"/>
                <a:cs typeface="Times New Roman" panose="02020603050405020304" pitchFamily="18" charset="0"/>
              </a:rPr>
              <a:t> the following day at 2359*</a:t>
            </a:r>
            <a:endParaRPr lang="en-US" sz="1200" i="1" dirty="0">
              <a:solidFill>
                <a:srgbClr val="C00000"/>
              </a:solidFill>
              <a:latin typeface="Times New Roman" panose="02020603050405020304" pitchFamily="18" charset="0"/>
              <a:cs typeface="Times New Roman" panose="02020603050405020304" pitchFamily="18" charset="0"/>
            </a:endParaRPr>
          </a:p>
          <a:p>
            <a:r>
              <a:rPr lang="en-US" sz="2200" b="1" dirty="0">
                <a:solidFill>
                  <a:srgbClr val="002060"/>
                </a:solidFill>
                <a:latin typeface="Times New Roman" panose="02020603050405020304" pitchFamily="18" charset="0"/>
                <a:cs typeface="Times New Roman" panose="02020603050405020304" pitchFamily="18" charset="0"/>
              </a:rPr>
              <a:t>DOCUMENT</a:t>
            </a:r>
            <a:r>
              <a:rPr lang="en-US" sz="2200" dirty="0">
                <a:solidFill>
                  <a:srgbClr val="002060"/>
                </a:solidFill>
                <a:latin typeface="Times New Roman" panose="02020603050405020304" pitchFamily="18" charset="0"/>
                <a:cs typeface="Times New Roman" panose="02020603050405020304" pitchFamily="18" charset="0"/>
              </a:rPr>
              <a:t> </a:t>
            </a:r>
            <a:r>
              <a:rPr lang="en-US" sz="2200" b="1" i="1" u="sng" dirty="0">
                <a:solidFill>
                  <a:srgbClr val="002060"/>
                </a:solidFill>
                <a:latin typeface="Times New Roman" panose="02020603050405020304" pitchFamily="18" charset="0"/>
                <a:cs typeface="Times New Roman" panose="02020603050405020304" pitchFamily="18" charset="0"/>
              </a:rPr>
              <a:t>either</a:t>
            </a:r>
            <a:r>
              <a:rPr lang="en-US" sz="2200" dirty="0">
                <a:solidFill>
                  <a:srgbClr val="002060"/>
                </a:solidFill>
                <a:latin typeface="Times New Roman" panose="02020603050405020304" pitchFamily="18" charset="0"/>
                <a:cs typeface="Times New Roman" panose="02020603050405020304" pitchFamily="18" charset="0"/>
              </a:rPr>
              <a:t> </a:t>
            </a:r>
          </a:p>
          <a:p>
            <a:pPr lvl="1"/>
            <a:r>
              <a:rPr lang="en-US" sz="1900" dirty="0">
                <a:solidFill>
                  <a:srgbClr val="002060"/>
                </a:solidFill>
                <a:latin typeface="Times New Roman" panose="02020603050405020304" pitchFamily="18" charset="0"/>
                <a:cs typeface="Times New Roman" panose="02020603050405020304" pitchFamily="18" charset="0"/>
              </a:rPr>
              <a:t>Mechanical </a:t>
            </a:r>
            <a:r>
              <a:rPr lang="en-US" sz="1300" dirty="0">
                <a:solidFill>
                  <a:srgbClr val="002060"/>
                </a:solidFill>
                <a:latin typeface="Times New Roman" panose="02020603050405020304" pitchFamily="18" charset="0"/>
                <a:cs typeface="Times New Roman" panose="02020603050405020304" pitchFamily="18" charset="0"/>
              </a:rPr>
              <a:t>(IPC/Teds)</a:t>
            </a:r>
            <a:endParaRPr lang="en-US" sz="1300" i="1" dirty="0">
              <a:solidFill>
                <a:srgbClr val="002060"/>
              </a:solidFill>
              <a:latin typeface="Times New Roman" panose="02020603050405020304" pitchFamily="18" charset="0"/>
              <a:cs typeface="Times New Roman" panose="02020603050405020304" pitchFamily="18" charset="0"/>
            </a:endParaRPr>
          </a:p>
          <a:p>
            <a:pPr lvl="1"/>
            <a:r>
              <a:rPr lang="en-US" sz="1900" dirty="0">
                <a:solidFill>
                  <a:srgbClr val="002060"/>
                </a:solidFill>
                <a:latin typeface="Times New Roman" panose="02020603050405020304" pitchFamily="18" charset="0"/>
                <a:cs typeface="Times New Roman" panose="02020603050405020304" pitchFamily="18" charset="0"/>
              </a:rPr>
              <a:t>Pharmacological </a:t>
            </a:r>
            <a:r>
              <a:rPr lang="en-US" sz="1300" dirty="0">
                <a:solidFill>
                  <a:srgbClr val="002060"/>
                </a:solidFill>
                <a:latin typeface="Times New Roman" panose="02020603050405020304" pitchFamily="18" charset="0"/>
                <a:cs typeface="Times New Roman" panose="02020603050405020304" pitchFamily="18" charset="0"/>
              </a:rPr>
              <a:t>(Medication list on slide #8)</a:t>
            </a:r>
          </a:p>
          <a:p>
            <a:pPr marL="0" indent="0">
              <a:buNone/>
            </a:pPr>
            <a:r>
              <a:rPr lang="en-US" sz="2600" b="1" i="1" dirty="0">
                <a:solidFill>
                  <a:srgbClr val="002060"/>
                </a:solidFill>
                <a:latin typeface="Times New Roman" panose="02020603050405020304" pitchFamily="18" charset="0"/>
                <a:cs typeface="Times New Roman" panose="02020603050405020304" pitchFamily="18" charset="0"/>
              </a:rPr>
              <a:t>or</a:t>
            </a:r>
            <a:r>
              <a:rPr lang="en-US" sz="2600" dirty="0">
                <a:solidFill>
                  <a:srgbClr val="002060"/>
                </a:solidFill>
                <a:latin typeface="Times New Roman" panose="02020603050405020304" pitchFamily="18" charset="0"/>
                <a:cs typeface="Times New Roman" panose="02020603050405020304" pitchFamily="18" charset="0"/>
              </a:rPr>
              <a:t> </a:t>
            </a:r>
          </a:p>
          <a:p>
            <a:r>
              <a:rPr lang="en-US" sz="1700" dirty="0">
                <a:solidFill>
                  <a:srgbClr val="002060"/>
                </a:solidFill>
                <a:latin typeface="Times New Roman" panose="02020603050405020304" pitchFamily="18" charset="0"/>
                <a:cs typeface="Times New Roman" panose="02020603050405020304" pitchFamily="18" charset="0"/>
              </a:rPr>
              <a:t>CPOE order </a:t>
            </a:r>
            <a:r>
              <a:rPr lang="en-US" sz="1600" dirty="0">
                <a:solidFill>
                  <a:srgbClr val="002060"/>
                </a:solidFill>
                <a:latin typeface="Times New Roman" panose="02020603050405020304" pitchFamily="18" charset="0"/>
                <a:cs typeface="Times New Roman" panose="02020603050405020304" pitchFamily="18" charset="0"/>
              </a:rPr>
              <a:t>‘</a:t>
            </a:r>
            <a:r>
              <a:rPr lang="en-US" sz="1500" b="1" dirty="0">
                <a:solidFill>
                  <a:srgbClr val="002060"/>
                </a:solidFill>
                <a:latin typeface="Times New Roman" panose="02020603050405020304" pitchFamily="18" charset="0"/>
                <a:cs typeface="Times New Roman" panose="02020603050405020304" pitchFamily="18" charset="0"/>
              </a:rPr>
              <a:t>zMD: VTE Prophylaxis Status</a:t>
            </a:r>
            <a:r>
              <a:rPr lang="en-US" sz="1600" dirty="0">
                <a:solidFill>
                  <a:srgbClr val="002060"/>
                </a:solidFill>
                <a:latin typeface="Times New Roman" panose="02020603050405020304" pitchFamily="18" charset="0"/>
                <a:cs typeface="Times New Roman" panose="02020603050405020304" pitchFamily="18" charset="0"/>
              </a:rPr>
              <a:t>’ </a:t>
            </a:r>
            <a:r>
              <a:rPr lang="en-US" sz="1700" dirty="0">
                <a:solidFill>
                  <a:srgbClr val="002060"/>
                </a:solidFill>
                <a:latin typeface="Times New Roman" panose="02020603050405020304" pitchFamily="18" charset="0"/>
                <a:cs typeface="Times New Roman" panose="02020603050405020304" pitchFamily="18" charset="0"/>
              </a:rPr>
              <a:t>with </a:t>
            </a:r>
            <a:r>
              <a:rPr lang="en-US" sz="1700" b="1" dirty="0">
                <a:solidFill>
                  <a:srgbClr val="002060"/>
                </a:solidFill>
                <a:latin typeface="Times New Roman" panose="02020603050405020304" pitchFamily="18" charset="0"/>
                <a:cs typeface="Times New Roman" panose="02020603050405020304" pitchFamily="18" charset="0"/>
              </a:rPr>
              <a:t>BOTH</a:t>
            </a:r>
            <a:r>
              <a:rPr lang="en-US" sz="1700" dirty="0">
                <a:solidFill>
                  <a:srgbClr val="002060"/>
                </a:solidFill>
                <a:latin typeface="Times New Roman" panose="02020603050405020304" pitchFamily="18" charset="0"/>
                <a:cs typeface="Times New Roman" panose="02020603050405020304" pitchFamily="18" charset="0"/>
              </a:rPr>
              <a:t> forms addressed</a:t>
            </a:r>
          </a:p>
          <a:p>
            <a:pPr marL="0" indent="0">
              <a:buNone/>
            </a:pPr>
            <a:r>
              <a:rPr lang="en-US" sz="1400" b="1" dirty="0">
                <a:solidFill>
                  <a:srgbClr val="C00000"/>
                </a:solidFill>
                <a:latin typeface="Times New Roman" panose="02020603050405020304" pitchFamily="18" charset="0"/>
                <a:cs typeface="Times New Roman" panose="02020603050405020304" pitchFamily="18" charset="0"/>
              </a:rPr>
              <a:t>*</a:t>
            </a:r>
            <a:r>
              <a:rPr lang="en-US" sz="1400" dirty="0">
                <a:solidFill>
                  <a:srgbClr val="C00000"/>
                </a:solidFill>
                <a:latin typeface="Times New Roman" panose="02020603050405020304" pitchFamily="18" charset="0"/>
                <a:cs typeface="Times New Roman" panose="02020603050405020304" pitchFamily="18" charset="0"/>
              </a:rPr>
              <a:t>Use this order to </a:t>
            </a:r>
            <a:r>
              <a:rPr lang="en-US" sz="1400" b="1" dirty="0">
                <a:solidFill>
                  <a:srgbClr val="C00000"/>
                </a:solidFill>
                <a:latin typeface="Times New Roman" panose="02020603050405020304" pitchFamily="18" charset="0"/>
                <a:cs typeface="Times New Roman" panose="02020603050405020304" pitchFamily="18" charset="0"/>
              </a:rPr>
              <a:t>HOLD</a:t>
            </a:r>
            <a:r>
              <a:rPr lang="en-US" sz="1400" dirty="0">
                <a:solidFill>
                  <a:srgbClr val="C00000"/>
                </a:solidFill>
                <a:latin typeface="Times New Roman" panose="02020603050405020304" pitchFamily="18" charset="0"/>
                <a:cs typeface="Times New Roman" panose="02020603050405020304" pitchFamily="18" charset="0"/>
              </a:rPr>
              <a:t> pharmacological prophylaxis for a procedure. </a:t>
            </a:r>
          </a:p>
          <a:p>
            <a:pPr marL="0" indent="0">
              <a:buNone/>
            </a:pPr>
            <a:endParaRPr lang="en-US" sz="1400" dirty="0">
              <a:solidFill>
                <a:srgbClr val="C00000"/>
              </a:solidFill>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sz="half" idx="2"/>
          </p:nvPr>
        </p:nvSpPr>
        <p:spPr>
          <a:xfrm>
            <a:off x="6348845" y="1673432"/>
            <a:ext cx="5424055" cy="3075213"/>
          </a:xfrm>
        </p:spPr>
        <p:txBody>
          <a:bodyPr>
            <a:normAutofit fontScale="92500" lnSpcReduction="20000"/>
          </a:bodyPr>
          <a:lstStyle/>
          <a:p>
            <a:pPr marL="0" indent="0">
              <a:buNone/>
            </a:pPr>
            <a:r>
              <a:rPr lang="en-US" sz="2200" b="1" u="sng" dirty="0">
                <a:solidFill>
                  <a:srgbClr val="DA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EXCEPTIONS</a:t>
            </a:r>
            <a:r>
              <a:rPr lang="en-US" sz="2200" b="1" dirty="0">
                <a:solidFill>
                  <a:srgbClr val="DA0000"/>
                </a:solidFill>
                <a:latin typeface="Times New Roman" panose="02020603050405020304" pitchFamily="18" charset="0"/>
                <a:cs typeface="Times New Roman" panose="02020603050405020304" pitchFamily="18" charset="0"/>
              </a:rPr>
              <a:t>:</a:t>
            </a:r>
            <a:r>
              <a:rPr lang="en-US" sz="2400" b="1" dirty="0">
                <a:solidFill>
                  <a:srgbClr val="002060"/>
                </a:solidFill>
                <a:latin typeface="Times New Roman" panose="02020603050405020304" pitchFamily="18" charset="0"/>
                <a:cs typeface="Times New Roman" panose="02020603050405020304" pitchFamily="18" charset="0"/>
              </a:rPr>
              <a:t> </a:t>
            </a:r>
          </a:p>
          <a:p>
            <a:r>
              <a:rPr lang="en-US" sz="1700" b="1" dirty="0">
                <a:solidFill>
                  <a:srgbClr val="002060"/>
                </a:solidFill>
                <a:latin typeface="Times New Roman" panose="02020603050405020304" pitchFamily="18" charset="0"/>
                <a:cs typeface="Times New Roman" panose="02020603050405020304" pitchFamily="18" charset="0"/>
              </a:rPr>
              <a:t>ICU</a:t>
            </a:r>
            <a:r>
              <a:rPr lang="en-US" sz="1700" dirty="0">
                <a:solidFill>
                  <a:srgbClr val="002060"/>
                </a:solidFill>
                <a:latin typeface="Times New Roman" panose="02020603050405020304" pitchFamily="18" charset="0"/>
                <a:cs typeface="Times New Roman" panose="02020603050405020304" pitchFamily="18" charset="0"/>
              </a:rPr>
              <a:t> patients require </a:t>
            </a:r>
            <a:r>
              <a:rPr lang="en-US" sz="1700" b="1" dirty="0">
                <a:solidFill>
                  <a:srgbClr val="002060"/>
                </a:solidFill>
                <a:latin typeface="Times New Roman" panose="02020603050405020304" pitchFamily="18" charset="0"/>
                <a:cs typeface="Times New Roman" panose="02020603050405020304" pitchFamily="18" charset="0"/>
              </a:rPr>
              <a:t>VTE </a:t>
            </a:r>
            <a:r>
              <a:rPr lang="en-US" sz="1700" dirty="0">
                <a:solidFill>
                  <a:srgbClr val="002060"/>
                </a:solidFill>
                <a:latin typeface="Times New Roman" panose="02020603050405020304" pitchFamily="18" charset="0"/>
                <a:cs typeface="Times New Roman" panose="02020603050405020304" pitchFamily="18" charset="0"/>
              </a:rPr>
              <a:t>be</a:t>
            </a:r>
            <a:r>
              <a:rPr lang="en-US" sz="1700" b="1" dirty="0">
                <a:solidFill>
                  <a:srgbClr val="002060"/>
                </a:solidFill>
                <a:latin typeface="Times New Roman" panose="02020603050405020304" pitchFamily="18" charset="0"/>
                <a:cs typeface="Times New Roman" panose="02020603050405020304" pitchFamily="18" charset="0"/>
              </a:rPr>
              <a:t> </a:t>
            </a:r>
            <a:r>
              <a:rPr lang="en-US" sz="1700" dirty="0">
                <a:solidFill>
                  <a:srgbClr val="002060"/>
                </a:solidFill>
                <a:latin typeface="Times New Roman" panose="02020603050405020304" pitchFamily="18" charset="0"/>
                <a:cs typeface="Times New Roman" panose="02020603050405020304" pitchFamily="18" charset="0"/>
              </a:rPr>
              <a:t>addressed EACH transfer to the unit either </a:t>
            </a:r>
            <a:r>
              <a:rPr lang="en-US" sz="1700" u="sng" dirty="0">
                <a:solidFill>
                  <a:srgbClr val="002060"/>
                </a:solidFill>
                <a:latin typeface="Times New Roman" panose="02020603050405020304" pitchFamily="18" charset="0"/>
                <a:cs typeface="Times New Roman" panose="02020603050405020304" pitchFamily="18" charset="0"/>
              </a:rPr>
              <a:t>Day </a:t>
            </a:r>
            <a:r>
              <a:rPr lang="en-US" sz="1700" i="1" u="sng" dirty="0">
                <a:solidFill>
                  <a:srgbClr val="002060"/>
                </a:solidFill>
                <a:latin typeface="Times New Roman" panose="02020603050405020304" pitchFamily="18" charset="0"/>
                <a:cs typeface="Times New Roman" panose="02020603050405020304" pitchFamily="18" charset="0"/>
              </a:rPr>
              <a:t>of</a:t>
            </a:r>
            <a:r>
              <a:rPr lang="en-US" sz="1700" u="sng" dirty="0">
                <a:solidFill>
                  <a:srgbClr val="002060"/>
                </a:solidFill>
                <a:latin typeface="Times New Roman" panose="02020603050405020304" pitchFamily="18" charset="0"/>
                <a:cs typeface="Times New Roman" panose="02020603050405020304" pitchFamily="18" charset="0"/>
              </a:rPr>
              <a:t> </a:t>
            </a:r>
            <a:r>
              <a:rPr lang="en-US" sz="1700" b="1" dirty="0">
                <a:solidFill>
                  <a:srgbClr val="002060"/>
                </a:solidFill>
                <a:latin typeface="Times New Roman" panose="02020603050405020304" pitchFamily="18" charset="0"/>
                <a:cs typeface="Times New Roman" panose="02020603050405020304" pitchFamily="18" charset="0"/>
              </a:rPr>
              <a:t>or</a:t>
            </a:r>
            <a:r>
              <a:rPr lang="en-US" sz="1700" dirty="0">
                <a:solidFill>
                  <a:srgbClr val="002060"/>
                </a:solidFill>
                <a:latin typeface="Times New Roman" panose="02020603050405020304" pitchFamily="18" charset="0"/>
                <a:cs typeface="Times New Roman" panose="02020603050405020304" pitchFamily="18" charset="0"/>
              </a:rPr>
              <a:t> </a:t>
            </a:r>
            <a:r>
              <a:rPr lang="en-US" sz="1700" u="sng" dirty="0">
                <a:solidFill>
                  <a:srgbClr val="002060"/>
                </a:solidFill>
                <a:latin typeface="Times New Roman" panose="02020603050405020304" pitchFamily="18" charset="0"/>
                <a:cs typeface="Times New Roman" panose="02020603050405020304" pitchFamily="18" charset="0"/>
              </a:rPr>
              <a:t>Day </a:t>
            </a:r>
            <a:r>
              <a:rPr lang="en-US" sz="1700" i="1" u="sng" dirty="0">
                <a:solidFill>
                  <a:srgbClr val="002060"/>
                </a:solidFill>
                <a:latin typeface="Times New Roman" panose="02020603050405020304" pitchFamily="18" charset="0"/>
                <a:cs typeface="Times New Roman" panose="02020603050405020304" pitchFamily="18" charset="0"/>
              </a:rPr>
              <a:t>After</a:t>
            </a:r>
            <a:r>
              <a:rPr lang="en-US" sz="1700" i="1" dirty="0">
                <a:solidFill>
                  <a:srgbClr val="002060"/>
                </a:solidFill>
                <a:latin typeface="Times New Roman" panose="02020603050405020304" pitchFamily="18" charset="0"/>
                <a:cs typeface="Times New Roman" panose="02020603050405020304" pitchFamily="18" charset="0"/>
              </a:rPr>
              <a:t> </a:t>
            </a:r>
            <a:r>
              <a:rPr lang="en-US" sz="1700" b="1" dirty="0">
                <a:solidFill>
                  <a:srgbClr val="002060"/>
                </a:solidFill>
                <a:latin typeface="Times New Roman" panose="02020603050405020304" pitchFamily="18" charset="0"/>
                <a:cs typeface="Times New Roman" panose="02020603050405020304" pitchFamily="18" charset="0"/>
              </a:rPr>
              <a:t>TRANSFER</a:t>
            </a:r>
            <a:r>
              <a:rPr lang="en-US" sz="1700" dirty="0">
                <a:solidFill>
                  <a:srgbClr val="002060"/>
                </a:solidFill>
                <a:latin typeface="Times New Roman" panose="02020603050405020304" pitchFamily="18" charset="0"/>
                <a:cs typeface="Times New Roman" panose="02020603050405020304" pitchFamily="18" charset="0"/>
              </a:rPr>
              <a:t> </a:t>
            </a:r>
          </a:p>
          <a:p>
            <a:pPr marL="171450" indent="-171450"/>
            <a:r>
              <a:rPr lang="en-US" sz="1700" dirty="0">
                <a:solidFill>
                  <a:srgbClr val="002060"/>
                </a:solidFill>
                <a:latin typeface="Times New Roman" panose="02020603050405020304" pitchFamily="18" charset="0"/>
                <a:cs typeface="Times New Roman" panose="02020603050405020304" pitchFamily="18" charset="0"/>
              </a:rPr>
              <a:t>Xarelto/Eliquis/Savaysa</a:t>
            </a:r>
            <a:r>
              <a:rPr lang="en-US" sz="1800" dirty="0">
                <a:solidFill>
                  <a:srgbClr val="002060"/>
                </a:solidFill>
                <a:latin typeface="Times New Roman" panose="02020603050405020304" pitchFamily="18" charset="0"/>
                <a:cs typeface="Times New Roman" panose="02020603050405020304" pitchFamily="18" charset="0"/>
              </a:rPr>
              <a:t> </a:t>
            </a:r>
            <a:r>
              <a:rPr lang="en-US" sz="1700" i="1" u="sng" dirty="0">
                <a:solidFill>
                  <a:srgbClr val="002060"/>
                </a:solidFill>
                <a:latin typeface="Times New Roman" panose="02020603050405020304" pitchFamily="18" charset="0"/>
                <a:cs typeface="Times New Roman" panose="02020603050405020304" pitchFamily="18" charset="0"/>
              </a:rPr>
              <a:t>only</a:t>
            </a:r>
            <a:r>
              <a:rPr lang="en-US" sz="1700" dirty="0">
                <a:solidFill>
                  <a:srgbClr val="002060"/>
                </a:solidFill>
                <a:latin typeface="Times New Roman" panose="02020603050405020304" pitchFamily="18" charset="0"/>
                <a:cs typeface="Times New Roman" panose="02020603050405020304" pitchFamily="18" charset="0"/>
              </a:rPr>
              <a:t> acceptable for diagnosis </a:t>
            </a:r>
            <a:r>
              <a:rPr lang="en-US" sz="1700" dirty="0" smtClean="0">
                <a:solidFill>
                  <a:srgbClr val="002060"/>
                </a:solidFill>
                <a:latin typeface="Times New Roman" panose="02020603050405020304" pitchFamily="18" charset="0"/>
                <a:cs typeface="Times New Roman" panose="02020603050405020304" pitchFamily="18" charset="0"/>
              </a:rPr>
              <a:t>of Current </a:t>
            </a:r>
            <a:r>
              <a:rPr lang="en-US" sz="1700" i="1" dirty="0" smtClean="0">
                <a:solidFill>
                  <a:srgbClr val="002060"/>
                </a:solidFill>
                <a:latin typeface="Times New Roman" panose="02020603050405020304" pitchFamily="18" charset="0"/>
                <a:cs typeface="Times New Roman" panose="02020603050405020304" pitchFamily="18" charset="0"/>
              </a:rPr>
              <a:t>or</a:t>
            </a:r>
            <a:r>
              <a:rPr lang="en-US" sz="1700" dirty="0" smtClean="0">
                <a:solidFill>
                  <a:srgbClr val="002060"/>
                </a:solidFill>
                <a:latin typeface="Times New Roman" panose="02020603050405020304" pitchFamily="18" charset="0"/>
                <a:cs typeface="Times New Roman" panose="02020603050405020304" pitchFamily="18" charset="0"/>
              </a:rPr>
              <a:t> History of Afib/flutter</a:t>
            </a:r>
            <a:endParaRPr lang="en-US" sz="1700" dirty="0">
              <a:solidFill>
                <a:srgbClr val="002060"/>
              </a:solidFill>
              <a:latin typeface="Times New Roman" panose="02020603050405020304" pitchFamily="18" charset="0"/>
              <a:cs typeface="Times New Roman" panose="02020603050405020304" pitchFamily="18" charset="0"/>
            </a:endParaRPr>
          </a:p>
          <a:p>
            <a:pPr marL="628650" lvl="1" indent="-171450"/>
            <a:r>
              <a:rPr lang="en-US" sz="1300" dirty="0" smtClean="0">
                <a:solidFill>
                  <a:srgbClr val="002060"/>
                </a:solidFill>
                <a:latin typeface="Times New Roman" panose="02020603050405020304" pitchFamily="18" charset="0"/>
                <a:cs typeface="Times New Roman" panose="02020603050405020304" pitchFamily="18" charset="0"/>
              </a:rPr>
              <a:t>The FDA approved these medications for VTE </a:t>
            </a:r>
            <a:r>
              <a:rPr lang="en-US" sz="1300" dirty="0">
                <a:solidFill>
                  <a:srgbClr val="002060"/>
                </a:solidFill>
                <a:latin typeface="Times New Roman" panose="02020603050405020304" pitchFamily="18" charset="0"/>
                <a:cs typeface="Times New Roman" panose="02020603050405020304" pitchFamily="18" charset="0"/>
              </a:rPr>
              <a:t>Prophylaxis </a:t>
            </a:r>
            <a:r>
              <a:rPr lang="en-US" sz="1300" dirty="0" smtClean="0">
                <a:solidFill>
                  <a:srgbClr val="002060"/>
                </a:solidFill>
                <a:latin typeface="Times New Roman" panose="02020603050405020304" pitchFamily="18" charset="0"/>
                <a:cs typeface="Times New Roman" panose="02020603050405020304" pitchFamily="18" charset="0"/>
              </a:rPr>
              <a:t>Prevention only for these patients – due to medications still in the trial period.  </a:t>
            </a:r>
            <a:endParaRPr lang="en-US" sz="1300" dirty="0">
              <a:solidFill>
                <a:srgbClr val="002060"/>
              </a:solidFill>
              <a:latin typeface="Times New Roman" panose="02020603050405020304" pitchFamily="18" charset="0"/>
              <a:cs typeface="Times New Roman" panose="02020603050405020304" pitchFamily="18" charset="0"/>
            </a:endParaRPr>
          </a:p>
          <a:p>
            <a:pPr marL="171450" indent="-171450"/>
            <a:r>
              <a:rPr lang="en-US" sz="1700" b="1" dirty="0">
                <a:solidFill>
                  <a:srgbClr val="002060"/>
                </a:solidFill>
                <a:latin typeface="Times New Roman" panose="02020603050405020304" pitchFamily="18" charset="0"/>
                <a:cs typeface="Times New Roman" panose="02020603050405020304" pitchFamily="18" charset="0"/>
              </a:rPr>
              <a:t>STK</a:t>
            </a:r>
            <a:r>
              <a:rPr lang="en-US" sz="1700" dirty="0">
                <a:solidFill>
                  <a:srgbClr val="002060"/>
                </a:solidFill>
                <a:latin typeface="Times New Roman" panose="02020603050405020304" pitchFamily="18" charset="0"/>
                <a:cs typeface="Times New Roman" panose="02020603050405020304" pitchFamily="18" charset="0"/>
              </a:rPr>
              <a:t> patients</a:t>
            </a:r>
            <a:r>
              <a:rPr lang="en-US" sz="1700" dirty="0">
                <a:latin typeface="Times New Roman" panose="02020603050405020304" pitchFamily="18" charset="0"/>
                <a:cs typeface="Times New Roman" panose="02020603050405020304" pitchFamily="18" charset="0"/>
              </a:rPr>
              <a:t> </a:t>
            </a:r>
            <a:r>
              <a:rPr lang="en-US" sz="1500" b="1" dirty="0">
                <a:solidFill>
                  <a:srgbClr val="C00000"/>
                </a:solidFill>
                <a:latin typeface="Arial Black" panose="020B0A04020102020204" pitchFamily="34" charset="0"/>
                <a:cs typeface="Times New Roman" panose="02020603050405020304" pitchFamily="18" charset="0"/>
              </a:rPr>
              <a:t>≠</a:t>
            </a:r>
            <a:r>
              <a:rPr lang="en-US" sz="1700" dirty="0">
                <a:latin typeface="Times New Roman" panose="02020603050405020304" pitchFamily="18" charset="0"/>
                <a:cs typeface="Times New Roman" panose="02020603050405020304" pitchFamily="18" charset="0"/>
              </a:rPr>
              <a:t> </a:t>
            </a:r>
            <a:r>
              <a:rPr lang="en-US" sz="1700" dirty="0">
                <a:solidFill>
                  <a:srgbClr val="002060"/>
                </a:solidFill>
                <a:latin typeface="Times New Roman" panose="02020603050405020304" pitchFamily="18" charset="0"/>
                <a:cs typeface="Times New Roman" panose="02020603050405020304" pitchFamily="18" charset="0"/>
              </a:rPr>
              <a:t>TED hose</a:t>
            </a:r>
          </a:p>
          <a:p>
            <a:endParaRPr lang="en-US"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dirty="0">
                <a:solidFill>
                  <a:srgbClr val="002060"/>
                </a:solidFill>
                <a:latin typeface="Times New Roman" panose="02020603050405020304" pitchFamily="18" charset="0"/>
                <a:cs typeface="Times New Roman" panose="02020603050405020304" pitchFamily="18" charset="0"/>
              </a:rPr>
              <a:t> </a:t>
            </a:r>
          </a:p>
          <a:p>
            <a:pPr marL="0" indent="0">
              <a:buNone/>
            </a:pPr>
            <a:endParaRPr lang="en-US"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8" name="Picture 7"/>
          <p:cNvPicPr>
            <a:picLocks noChangeAspect="1"/>
          </p:cNvPicPr>
          <p:nvPr/>
        </p:nvPicPr>
        <p:blipFill>
          <a:blip r:embed="rId2"/>
          <a:stretch>
            <a:fillRect/>
          </a:stretch>
        </p:blipFill>
        <p:spPr>
          <a:xfrm>
            <a:off x="2700770" y="4371109"/>
            <a:ext cx="6790460" cy="2410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988A547A-25B7-4C18-BF90-8300A0D8F636}"/>
              </a:ext>
            </a:extLst>
          </p:cNvPr>
          <p:cNvSpPr txBox="1"/>
          <p:nvPr/>
        </p:nvSpPr>
        <p:spPr>
          <a:xfrm>
            <a:off x="9930580" y="6404749"/>
            <a:ext cx="2116725" cy="307777"/>
          </a:xfrm>
          <a:prstGeom prst="rect">
            <a:avLst/>
          </a:prstGeom>
          <a:solidFill>
            <a:srgbClr val="FFFF00"/>
          </a:solidFill>
          <a:ln>
            <a:solidFill>
              <a:schemeClr val="tx1"/>
            </a:solidFill>
          </a:ln>
        </p:spPr>
        <p:txBody>
          <a:bodyPr wrap="square" rtlCol="0">
            <a:spAutoFit/>
          </a:bodyPr>
          <a:lstStyle/>
          <a:p>
            <a:r>
              <a:rPr lang="en-US" sz="1400" dirty="0">
                <a:solidFill>
                  <a:srgbClr val="C00000"/>
                </a:solidFill>
                <a:latin typeface="Times New Roman" panose="02020603050405020304" pitchFamily="18" charset="0"/>
                <a:cs typeface="Times New Roman" panose="02020603050405020304" pitchFamily="18" charset="0"/>
              </a:rPr>
              <a:t>*Medication List slide #8</a:t>
            </a:r>
          </a:p>
        </p:txBody>
      </p:sp>
    </p:spTree>
    <p:extLst>
      <p:ext uri="{BB962C8B-B14F-4D97-AF65-F5344CB8AC3E}">
        <p14:creationId xmlns:p14="http://schemas.microsoft.com/office/powerpoint/2010/main" val="445120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522"/>
            <a:ext cx="11045687" cy="956779"/>
          </a:xfrm>
        </p:spPr>
        <p:txBody>
          <a:bodyPr>
            <a:normAutofit/>
          </a:bodyPr>
          <a:lstStyle/>
          <a:p>
            <a:r>
              <a:rPr lang="en-US" sz="4800" b="1" dirty="0">
                <a:solidFill>
                  <a:srgbClr val="7030A0"/>
                </a:solidFill>
                <a:latin typeface="Times New Roman" panose="02020603050405020304" pitchFamily="18" charset="0"/>
                <a:cs typeface="Times New Roman" panose="02020603050405020304" pitchFamily="18" charset="0"/>
              </a:rPr>
              <a:t>STROKE</a:t>
            </a:r>
            <a:r>
              <a:rPr lang="en-US" sz="4800" dirty="0">
                <a:solidFill>
                  <a:srgbClr val="7030A0"/>
                </a:solidFill>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Needs:</a:t>
            </a:r>
            <a:r>
              <a:rPr lang="en-US" sz="4800" dirty="0">
                <a:solidFill>
                  <a:srgbClr val="7030A0"/>
                </a:solidFill>
                <a:latin typeface="Times New Roman" panose="02020603050405020304" pitchFamily="18" charset="0"/>
                <a:cs typeface="Times New Roman" panose="02020603050405020304" pitchFamily="18" charset="0"/>
              </a:rPr>
              <a:t> </a:t>
            </a:r>
            <a:r>
              <a:rPr lang="en-US" sz="2800" dirty="0">
                <a:solidFill>
                  <a:srgbClr val="7030A0"/>
                </a:solidFill>
                <a:latin typeface="Times New Roman" panose="02020603050405020304" pitchFamily="18" charset="0"/>
                <a:cs typeface="Times New Roman" panose="02020603050405020304" pitchFamily="18" charset="0"/>
              </a:rPr>
              <a:t>(</a:t>
            </a:r>
            <a:r>
              <a:rPr lang="en-US" sz="2600" b="1" dirty="0">
                <a:solidFill>
                  <a:srgbClr val="7030A0"/>
                </a:solidFill>
                <a:latin typeface="Times New Roman" panose="02020603050405020304" pitchFamily="18" charset="0"/>
                <a:cs typeface="Times New Roman" panose="02020603050405020304" pitchFamily="18" charset="0"/>
              </a:rPr>
              <a:t>Ischemic</a:t>
            </a:r>
            <a:r>
              <a:rPr lang="en-US" sz="2800" dirty="0">
                <a:solidFill>
                  <a:srgbClr val="7030A0"/>
                </a:solidFill>
                <a:latin typeface="Times New Roman" panose="02020603050405020304" pitchFamily="18" charset="0"/>
                <a:cs typeface="Times New Roman" panose="02020603050405020304" pitchFamily="18" charset="0"/>
              </a:rPr>
              <a:t> </a:t>
            </a:r>
            <a:r>
              <a:rPr lang="en-US" sz="2800" i="1" dirty="0">
                <a:solidFill>
                  <a:srgbClr val="7030A0"/>
                </a:solidFill>
                <a:latin typeface="Times New Roman" panose="02020603050405020304" pitchFamily="18" charset="0"/>
                <a:cs typeface="Times New Roman" panose="02020603050405020304" pitchFamily="18" charset="0"/>
              </a:rPr>
              <a:t>or</a:t>
            </a:r>
            <a:r>
              <a:rPr lang="en-US" sz="2800" dirty="0">
                <a:solidFill>
                  <a:srgbClr val="7030A0"/>
                </a:solidFill>
                <a:latin typeface="Times New Roman" panose="02020603050405020304" pitchFamily="18" charset="0"/>
                <a:cs typeface="Times New Roman" panose="02020603050405020304" pitchFamily="18" charset="0"/>
              </a:rPr>
              <a:t> </a:t>
            </a:r>
            <a:r>
              <a:rPr lang="en-US" sz="2600" b="1" dirty="0">
                <a:solidFill>
                  <a:srgbClr val="7030A0"/>
                </a:solidFill>
                <a:latin typeface="Times New Roman" panose="02020603050405020304" pitchFamily="18" charset="0"/>
                <a:cs typeface="Times New Roman" panose="02020603050405020304" pitchFamily="18" charset="0"/>
              </a:rPr>
              <a:t>Hemorrhage</a:t>
            </a:r>
            <a:r>
              <a:rPr lang="en-US" sz="2800" dirty="0">
                <a:solidFill>
                  <a:srgbClr val="7030A0"/>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68495" y="2275609"/>
            <a:ext cx="5582478" cy="4436917"/>
          </a:xfrm>
        </p:spPr>
        <p:txBody>
          <a:bodyPr>
            <a:normAutofit fontScale="77500" lnSpcReduction="20000"/>
          </a:bodyPr>
          <a:lstStyle/>
          <a:p>
            <a:pPr marL="0" indent="0">
              <a:buNone/>
            </a:pPr>
            <a:r>
              <a:rPr lang="en-US" sz="3300" b="1" u="sng" dirty="0">
                <a:latin typeface="Times New Roman" panose="02020603050405020304" pitchFamily="18" charset="0"/>
                <a:cs typeface="Times New Roman" panose="02020603050405020304" pitchFamily="18" charset="0"/>
              </a:rPr>
              <a:t>Day </a:t>
            </a:r>
            <a:r>
              <a:rPr lang="en-US" sz="3300" b="1" i="1" u="sng" dirty="0">
                <a:latin typeface="Times New Roman" panose="02020603050405020304" pitchFamily="18" charset="0"/>
                <a:cs typeface="Times New Roman" panose="02020603050405020304" pitchFamily="18" charset="0"/>
              </a:rPr>
              <a:t>of</a:t>
            </a:r>
            <a:r>
              <a:rPr lang="en-US" sz="3300" b="1" u="sng" dirty="0">
                <a:latin typeface="Times New Roman" panose="02020603050405020304" pitchFamily="18" charset="0"/>
                <a:cs typeface="Times New Roman" panose="02020603050405020304" pitchFamily="18" charset="0"/>
              </a:rPr>
              <a:t> </a:t>
            </a:r>
            <a:r>
              <a:rPr lang="en-US" sz="3300" b="1" dirty="0">
                <a:latin typeface="Times New Roman" panose="02020603050405020304" pitchFamily="18" charset="0"/>
                <a:cs typeface="Times New Roman" panose="02020603050405020304" pitchFamily="18" charset="0"/>
              </a:rPr>
              <a:t>or </a:t>
            </a:r>
            <a:r>
              <a:rPr lang="en-US" sz="3300" b="1" u="sng" dirty="0">
                <a:latin typeface="Times New Roman" panose="02020603050405020304" pitchFamily="18" charset="0"/>
                <a:cs typeface="Times New Roman" panose="02020603050405020304" pitchFamily="18" charset="0"/>
              </a:rPr>
              <a:t>Day </a:t>
            </a:r>
            <a:r>
              <a:rPr lang="en-US" sz="3300" b="1" i="1" u="sng" dirty="0">
                <a:latin typeface="Times New Roman" panose="02020603050405020304" pitchFamily="18" charset="0"/>
                <a:cs typeface="Times New Roman" panose="02020603050405020304" pitchFamily="18" charset="0"/>
              </a:rPr>
              <a:t>after</a:t>
            </a:r>
            <a:r>
              <a:rPr lang="en-US" sz="3300" b="1" dirty="0">
                <a:latin typeface="Times New Roman" panose="02020603050405020304" pitchFamily="18" charset="0"/>
                <a:cs typeface="Times New Roman" panose="02020603050405020304" pitchFamily="18" charset="0"/>
              </a:rPr>
              <a:t> </a:t>
            </a:r>
            <a:r>
              <a:rPr lang="en-US" sz="3300" b="1" dirty="0">
                <a:solidFill>
                  <a:srgbClr val="C00000"/>
                </a:solidFill>
                <a:latin typeface="Times New Roman" panose="02020603050405020304" pitchFamily="18" charset="0"/>
                <a:cs typeface="Times New Roman" panose="02020603050405020304" pitchFamily="18" charset="0"/>
              </a:rPr>
              <a:t>ARRIVAL</a:t>
            </a:r>
          </a:p>
          <a:p>
            <a:pPr>
              <a:buClr>
                <a:schemeClr val="tx1"/>
              </a:buClr>
            </a:pPr>
            <a:r>
              <a:rPr lang="en-US" b="1" dirty="0">
                <a:solidFill>
                  <a:srgbClr val="C00000"/>
                </a:solidFill>
                <a:latin typeface="Times New Roman" panose="02020603050405020304" pitchFamily="18" charset="0"/>
                <a:cs typeface="Times New Roman" panose="02020603050405020304" pitchFamily="18" charset="0"/>
              </a:rPr>
              <a:t>Antithrombotic</a:t>
            </a:r>
            <a:r>
              <a:rPr lang="en-US"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documented in eMAR as</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Administered</a:t>
            </a:r>
          </a:p>
          <a:p>
            <a:pPr lvl="1"/>
            <a:r>
              <a:rPr lang="en-US" dirty="0">
                <a:latin typeface="Times New Roman" panose="02020603050405020304" pitchFamily="18" charset="0"/>
                <a:cs typeface="Times New Roman" panose="02020603050405020304" pitchFamily="18" charset="0"/>
              </a:rPr>
              <a:t>Refused </a:t>
            </a:r>
          </a:p>
          <a:p>
            <a:pPr marL="0" indent="0">
              <a:buNone/>
            </a:pPr>
            <a:r>
              <a:rPr lang="en-US"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OR</a:t>
            </a:r>
          </a:p>
          <a:p>
            <a:pPr lvl="1"/>
            <a:r>
              <a:rPr lang="en-US" dirty="0">
                <a:latin typeface="Times New Roman" panose="02020603050405020304" pitchFamily="18" charset="0"/>
                <a:cs typeface="Times New Roman" panose="02020603050405020304" pitchFamily="18" charset="0"/>
              </a:rPr>
              <a:t>CPOE “</a:t>
            </a:r>
            <a:r>
              <a:rPr lang="en-US" sz="2100" b="1" dirty="0">
                <a:latin typeface="Times New Roman" panose="02020603050405020304" pitchFamily="18" charset="0"/>
                <a:cs typeface="Times New Roman" panose="02020603050405020304" pitchFamily="18" charset="0"/>
              </a:rPr>
              <a:t>zMD: AntithromboticContraind</a:t>
            </a:r>
            <a:r>
              <a:rPr lang="en-US" dirty="0">
                <a:latin typeface="Times New Roman" panose="02020603050405020304" pitchFamily="18" charset="0"/>
                <a:cs typeface="Times New Roman" panose="02020603050405020304" pitchFamily="18" charset="0"/>
              </a:rPr>
              <a:t>” order</a:t>
            </a:r>
          </a:p>
          <a:p>
            <a:pPr marL="0" indent="0">
              <a:buNone/>
            </a:pPr>
            <a:endParaRPr lang="en-US" sz="3300" b="1" u="sng" dirty="0">
              <a:latin typeface="Times New Roman" panose="02020603050405020304" pitchFamily="18" charset="0"/>
              <a:cs typeface="Times New Roman" panose="02020603050405020304" pitchFamily="18" charset="0"/>
            </a:endParaRPr>
          </a:p>
          <a:p>
            <a:pPr marL="0" indent="0">
              <a:buNone/>
            </a:pPr>
            <a:r>
              <a:rPr lang="en-US" sz="3300" b="1" u="sng" dirty="0">
                <a:latin typeface="Times New Roman" panose="02020603050405020304" pitchFamily="18" charset="0"/>
                <a:cs typeface="Times New Roman" panose="02020603050405020304" pitchFamily="18" charset="0"/>
              </a:rPr>
              <a:t>Day </a:t>
            </a:r>
            <a:r>
              <a:rPr lang="en-US" sz="3300" b="1" i="1" u="sng" dirty="0">
                <a:latin typeface="Times New Roman" panose="02020603050405020304" pitchFamily="18" charset="0"/>
                <a:cs typeface="Times New Roman" panose="02020603050405020304" pitchFamily="18" charset="0"/>
              </a:rPr>
              <a:t>of</a:t>
            </a:r>
            <a:r>
              <a:rPr lang="en-US" sz="3300" b="1" dirty="0">
                <a:latin typeface="Times New Roman" panose="02020603050405020304" pitchFamily="18" charset="0"/>
                <a:cs typeface="Times New Roman" panose="02020603050405020304" pitchFamily="18" charset="0"/>
              </a:rPr>
              <a:t> or </a:t>
            </a:r>
            <a:r>
              <a:rPr lang="en-US" sz="3300" b="1" u="sng" dirty="0">
                <a:latin typeface="Times New Roman" panose="02020603050405020304" pitchFamily="18" charset="0"/>
                <a:cs typeface="Times New Roman" panose="02020603050405020304" pitchFamily="18" charset="0"/>
              </a:rPr>
              <a:t>Day </a:t>
            </a:r>
            <a:r>
              <a:rPr lang="en-US" sz="3300" b="1" i="1" u="sng" dirty="0">
                <a:latin typeface="Times New Roman" panose="02020603050405020304" pitchFamily="18" charset="0"/>
                <a:cs typeface="Times New Roman" panose="02020603050405020304" pitchFamily="18" charset="0"/>
              </a:rPr>
              <a:t>after</a:t>
            </a:r>
            <a:r>
              <a:rPr lang="en-US" sz="3300" b="1" dirty="0">
                <a:latin typeface="Times New Roman" panose="02020603050405020304" pitchFamily="18" charset="0"/>
                <a:cs typeface="Times New Roman" panose="02020603050405020304" pitchFamily="18" charset="0"/>
              </a:rPr>
              <a:t> </a:t>
            </a:r>
            <a:r>
              <a:rPr lang="en-US" sz="3300" b="1" dirty="0">
                <a:solidFill>
                  <a:srgbClr val="0070C0"/>
                </a:solidFill>
                <a:latin typeface="Times New Roman" panose="02020603050405020304" pitchFamily="18" charset="0"/>
                <a:cs typeface="Times New Roman" panose="02020603050405020304" pitchFamily="18" charset="0"/>
              </a:rPr>
              <a:t>ADMIT</a:t>
            </a:r>
          </a:p>
          <a:p>
            <a:pPr>
              <a:buClr>
                <a:schemeClr val="tx1"/>
              </a:buClr>
            </a:pPr>
            <a:r>
              <a:rPr lang="en-US" b="1" dirty="0">
                <a:solidFill>
                  <a:srgbClr val="0070C0"/>
                </a:solidFill>
                <a:latin typeface="Times New Roman" panose="02020603050405020304" pitchFamily="18" charset="0"/>
                <a:cs typeface="Times New Roman" panose="02020603050405020304" pitchFamily="18" charset="0"/>
              </a:rPr>
              <a:t>eVTE</a:t>
            </a:r>
            <a:r>
              <a:rPr lang="en-US" b="1" dirty="0">
                <a:latin typeface="Times New Roman" panose="02020603050405020304" pitchFamily="18" charset="0"/>
                <a:cs typeface="Times New Roman" panose="02020603050405020304" pitchFamily="18" charset="0"/>
              </a:rPr>
              <a:t> </a:t>
            </a:r>
            <a:r>
              <a:rPr lang="en-US" b="1" dirty="0">
                <a:solidFill>
                  <a:srgbClr val="0070C0"/>
                </a:solidFill>
                <a:latin typeface="Times New Roman" panose="02020603050405020304" pitchFamily="18" charset="0"/>
                <a:cs typeface="Times New Roman" panose="02020603050405020304" pitchFamily="18" charset="0"/>
              </a:rPr>
              <a:t>Prophylaxis</a:t>
            </a:r>
            <a:r>
              <a:rPr lang="en-US" b="1" dirty="0">
                <a:latin typeface="Times New Roman" panose="02020603050405020304" pitchFamily="18" charset="0"/>
                <a:cs typeface="Times New Roman" panose="02020603050405020304" pitchFamily="18" charset="0"/>
              </a:rPr>
              <a:t> either</a:t>
            </a:r>
            <a:r>
              <a:rPr lang="en-US"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IPCs </a:t>
            </a:r>
          </a:p>
          <a:p>
            <a:pPr lvl="1"/>
            <a:r>
              <a:rPr lang="en-US" dirty="0">
                <a:latin typeface="Times New Roman" panose="02020603050405020304" pitchFamily="18" charset="0"/>
                <a:cs typeface="Times New Roman" panose="02020603050405020304" pitchFamily="18" charset="0"/>
              </a:rPr>
              <a:t>Pharmacological </a:t>
            </a:r>
          </a:p>
          <a:p>
            <a:pPr marL="457200" lvl="1" indent="0">
              <a:buNone/>
            </a:pPr>
            <a:r>
              <a:rPr lang="en-US" b="1" dirty="0">
                <a:latin typeface="Times New Roman" panose="02020603050405020304" pitchFamily="18" charset="0"/>
                <a:cs typeface="Times New Roman" panose="02020603050405020304" pitchFamily="18" charset="0"/>
              </a:rPr>
              <a:t>OR</a:t>
            </a:r>
          </a:p>
          <a:p>
            <a:pPr lvl="1"/>
            <a:r>
              <a:rPr lang="en-US" dirty="0">
                <a:latin typeface="Times New Roman" panose="02020603050405020304" pitchFamily="18" charset="0"/>
                <a:cs typeface="Times New Roman" panose="02020603050405020304" pitchFamily="18" charset="0"/>
              </a:rPr>
              <a:t>CPOE “</a:t>
            </a:r>
            <a:r>
              <a:rPr lang="en-US" sz="2100" b="1" dirty="0">
                <a:latin typeface="Times New Roman" panose="02020603050405020304" pitchFamily="18" charset="0"/>
                <a:cs typeface="Times New Roman" panose="02020603050405020304" pitchFamily="18" charset="0"/>
              </a:rPr>
              <a:t>zMD: VTE Prophylaxis Status</a:t>
            </a:r>
            <a:r>
              <a:rPr lang="en-US" dirty="0">
                <a:latin typeface="Times New Roman" panose="02020603050405020304" pitchFamily="18" charset="0"/>
                <a:cs typeface="Times New Roman" panose="02020603050405020304" pitchFamily="18" charset="0"/>
              </a:rPr>
              <a:t>” order </a:t>
            </a:r>
            <a:r>
              <a:rPr lang="en-US" sz="2100" i="1" u="sng" dirty="0">
                <a:latin typeface="Times New Roman" panose="02020603050405020304" pitchFamily="18" charset="0"/>
                <a:cs typeface="Times New Roman" panose="02020603050405020304" pitchFamily="18" charset="0"/>
              </a:rPr>
              <a:t>with</a:t>
            </a:r>
            <a:r>
              <a:rPr lang="en-US" sz="2100" dirty="0">
                <a:latin typeface="Times New Roman" panose="02020603050405020304" pitchFamily="18" charset="0"/>
                <a:cs typeface="Times New Roman" panose="02020603050405020304" pitchFamily="18" charset="0"/>
              </a:rPr>
              <a:t> </a:t>
            </a:r>
            <a:r>
              <a:rPr lang="en-US" sz="2100" b="1" dirty="0">
                <a:latin typeface="Times New Roman" panose="02020603050405020304" pitchFamily="18" charset="0"/>
                <a:cs typeface="Times New Roman" panose="02020603050405020304" pitchFamily="18" charset="0"/>
              </a:rPr>
              <a:t>BOTH</a:t>
            </a:r>
            <a:r>
              <a:rPr lang="en-US" sz="2100" dirty="0">
                <a:latin typeface="Times New Roman" panose="02020603050405020304" pitchFamily="18" charset="0"/>
                <a:cs typeface="Times New Roman" panose="02020603050405020304" pitchFamily="18" charset="0"/>
              </a:rPr>
              <a:t> Rx/Mech contraindicated/not indicated</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023178" y="2891913"/>
            <a:ext cx="6038926" cy="3470564"/>
          </a:xfrm>
        </p:spPr>
        <p:txBody>
          <a:bodyPr>
            <a:normAutofit fontScale="77500" lnSpcReduction="20000"/>
          </a:bodyPr>
          <a:lstStyle/>
          <a:p>
            <a:pPr marL="0" indent="0">
              <a:buNone/>
            </a:pPr>
            <a:r>
              <a:rPr lang="en-US" sz="3800" b="1" u="sng" dirty="0">
                <a:latin typeface="Times New Roman" panose="02020603050405020304" pitchFamily="18" charset="0"/>
                <a:cs typeface="Times New Roman" panose="02020603050405020304" pitchFamily="18" charset="0"/>
              </a:rPr>
              <a:t>Required At Discharge</a:t>
            </a:r>
            <a:r>
              <a:rPr lang="en-US" sz="3900" b="1" dirty="0">
                <a:latin typeface="Times New Roman" panose="02020603050405020304" pitchFamily="18" charset="0"/>
                <a:cs typeface="Times New Roman" panose="02020603050405020304" pitchFamily="18" charset="0"/>
              </a:rPr>
              <a:t>: </a:t>
            </a:r>
            <a:r>
              <a:rPr lang="en-US" sz="3900" dirty="0">
                <a:latin typeface="Times New Roman" panose="02020603050405020304" pitchFamily="18" charset="0"/>
                <a:cs typeface="Times New Roman" panose="02020603050405020304" pitchFamily="18" charset="0"/>
              </a:rPr>
              <a:t> </a:t>
            </a:r>
          </a:p>
          <a:p>
            <a:pPr marL="0" indent="0">
              <a:buNone/>
            </a:pPr>
            <a:r>
              <a:rPr lang="en-US" sz="1400" i="1" dirty="0">
                <a:solidFill>
                  <a:srgbClr val="C00000"/>
                </a:solidFill>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MEDICATIONS: </a:t>
            </a:r>
            <a:endParaRPr lang="en-US" sz="1700" i="1" dirty="0">
              <a:solidFill>
                <a:srgbClr val="C00000"/>
              </a:solidFill>
              <a:latin typeface="Times New Roman" panose="02020603050405020304" pitchFamily="18" charset="0"/>
              <a:cs typeface="Times New Roman" panose="02020603050405020304" pitchFamily="18" charset="0"/>
            </a:endParaRPr>
          </a:p>
          <a:p>
            <a:pPr lvl="1">
              <a:buSzPct val="99000"/>
            </a:pPr>
            <a:r>
              <a:rPr lang="en-US" sz="2100" b="1" dirty="0">
                <a:solidFill>
                  <a:srgbClr val="002060"/>
                </a:solidFill>
                <a:latin typeface="Times New Roman" panose="02020603050405020304" pitchFamily="18" charset="0"/>
                <a:cs typeface="Times New Roman" panose="02020603050405020304" pitchFamily="18" charset="0"/>
              </a:rPr>
              <a:t>Antithrombotic</a:t>
            </a:r>
          </a:p>
          <a:p>
            <a:pPr lvl="1"/>
            <a:r>
              <a:rPr lang="en-US" sz="2100" b="1" dirty="0">
                <a:solidFill>
                  <a:srgbClr val="002060"/>
                </a:solidFill>
                <a:latin typeface="Times New Roman" panose="02020603050405020304" pitchFamily="18" charset="0"/>
                <a:cs typeface="Times New Roman" panose="02020603050405020304" pitchFamily="18" charset="0"/>
              </a:rPr>
              <a:t>Statin</a:t>
            </a:r>
            <a:r>
              <a:rPr lang="en-US" sz="1700" b="1" dirty="0">
                <a:solidFill>
                  <a:srgbClr val="002060"/>
                </a:solidFill>
                <a:latin typeface="Times New Roman" panose="02020603050405020304" pitchFamily="18" charset="0"/>
                <a:cs typeface="Times New Roman" panose="02020603050405020304" pitchFamily="18" charset="0"/>
              </a:rPr>
              <a:t> </a:t>
            </a:r>
            <a:r>
              <a:rPr lang="en-US" sz="1400" b="1" i="1" u="sng" dirty="0">
                <a:latin typeface="Times New Roman" panose="02020603050405020304" pitchFamily="18" charset="0"/>
                <a:cs typeface="Times New Roman" panose="02020603050405020304" pitchFamily="18" charset="0"/>
              </a:rPr>
              <a:t>required</a:t>
            </a:r>
            <a:r>
              <a:rPr lang="en-US" sz="1400" i="1" dirty="0">
                <a:latin typeface="Times New Roman" panose="02020603050405020304" pitchFamily="18" charset="0"/>
                <a:cs typeface="Times New Roman" panose="02020603050405020304" pitchFamily="18" charset="0"/>
              </a:rPr>
              <a:t> for </a:t>
            </a:r>
            <a:r>
              <a:rPr lang="en-US" sz="1400" b="1" dirty="0">
                <a:latin typeface="Times New Roman" panose="02020603050405020304" pitchFamily="18" charset="0"/>
                <a:cs typeface="Times New Roman" panose="02020603050405020304" pitchFamily="18" charset="0"/>
              </a:rPr>
              <a:t>LDL</a:t>
            </a:r>
            <a:r>
              <a:rPr lang="en-US" sz="1400" i="1" dirty="0">
                <a:latin typeface="Times New Roman" panose="02020603050405020304" pitchFamily="18" charset="0"/>
                <a:cs typeface="Times New Roman" panose="02020603050405020304" pitchFamily="18" charset="0"/>
              </a:rPr>
              <a:t> </a:t>
            </a:r>
            <a:r>
              <a:rPr lang="en-US" sz="1400" b="1" u="sng" dirty="0">
                <a:latin typeface="Times New Roman" panose="02020603050405020304" pitchFamily="18" charset="0"/>
                <a:cs typeface="Times New Roman" panose="02020603050405020304" pitchFamily="18" charset="0"/>
              </a:rPr>
              <a:t>&gt;</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70</a:t>
            </a:r>
            <a:endParaRPr lang="en-US" sz="1400" i="1" dirty="0">
              <a:latin typeface="Times New Roman" panose="02020603050405020304" pitchFamily="18" charset="0"/>
              <a:cs typeface="Times New Roman" panose="02020603050405020304" pitchFamily="18" charset="0"/>
            </a:endParaRPr>
          </a:p>
          <a:p>
            <a:pPr lvl="1"/>
            <a:r>
              <a:rPr lang="en-US" sz="2100" b="1" dirty="0">
                <a:solidFill>
                  <a:srgbClr val="002060"/>
                </a:solidFill>
                <a:latin typeface="Times New Roman" panose="02020603050405020304" pitchFamily="18" charset="0"/>
                <a:cs typeface="Times New Roman" panose="02020603050405020304" pitchFamily="18" charset="0"/>
              </a:rPr>
              <a:t>Anticoagulation Therapy </a:t>
            </a:r>
            <a:r>
              <a:rPr lang="en-US" sz="1400" dirty="0">
                <a:latin typeface="Times New Roman" panose="02020603050405020304" pitchFamily="18" charset="0"/>
                <a:cs typeface="Times New Roman" panose="02020603050405020304" pitchFamily="18" charset="0"/>
              </a:rPr>
              <a:t>for</a:t>
            </a:r>
            <a:r>
              <a:rPr lang="en-US" sz="1400" i="1" dirty="0">
                <a:latin typeface="Times New Roman" panose="02020603050405020304" pitchFamily="18" charset="0"/>
                <a:cs typeface="Times New Roman" panose="02020603050405020304" pitchFamily="18" charset="0"/>
              </a:rPr>
              <a:t> </a:t>
            </a:r>
            <a:r>
              <a:rPr lang="en-US" sz="1400" i="1" u="sng" dirty="0">
                <a:latin typeface="Times New Roman" panose="02020603050405020304" pitchFamily="18" charset="0"/>
                <a:cs typeface="Times New Roman" panose="02020603050405020304" pitchFamily="18" charset="0"/>
              </a:rPr>
              <a:t>Current</a:t>
            </a:r>
            <a:r>
              <a:rPr lang="en-US" sz="1400" i="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or</a:t>
            </a:r>
            <a:r>
              <a:rPr lang="en-US" sz="1400" i="1" dirty="0">
                <a:latin typeface="Times New Roman" panose="02020603050405020304" pitchFamily="18" charset="0"/>
                <a:cs typeface="Times New Roman" panose="02020603050405020304" pitchFamily="18" charset="0"/>
              </a:rPr>
              <a:t> </a:t>
            </a:r>
            <a:r>
              <a:rPr lang="en-US" sz="1400" u="sng" dirty="0">
                <a:latin typeface="Times New Roman" panose="02020603050405020304" pitchFamily="18" charset="0"/>
                <a:cs typeface="Times New Roman" panose="02020603050405020304" pitchFamily="18" charset="0"/>
              </a:rPr>
              <a:t>Hx</a:t>
            </a:r>
            <a:r>
              <a:rPr lang="en-US" sz="1400" i="1" u="sng" dirty="0">
                <a:latin typeface="Times New Roman" panose="02020603050405020304" pitchFamily="18" charset="0"/>
                <a:cs typeface="Times New Roman" panose="02020603050405020304" pitchFamily="18" charset="0"/>
              </a:rPr>
              <a:t> of </a:t>
            </a:r>
            <a:r>
              <a:rPr lang="en-US" sz="1400" dirty="0">
                <a:solidFill>
                  <a:srgbClr val="FF0000"/>
                </a:solidFill>
                <a:latin typeface="Times New Roman" panose="02020603050405020304" pitchFamily="18" charset="0"/>
                <a:cs typeface="Times New Roman" panose="02020603050405020304" pitchFamily="18" charset="0"/>
              </a:rPr>
              <a:t>Afib/flutter</a:t>
            </a:r>
          </a:p>
          <a:p>
            <a:pPr lvl="2"/>
            <a:r>
              <a:rPr lang="en-US" sz="1800" dirty="0">
                <a:latin typeface="Times New Roman" panose="02020603050405020304" pitchFamily="18" charset="0"/>
                <a:cs typeface="Times New Roman" panose="02020603050405020304" pitchFamily="18" charset="0"/>
              </a:rPr>
              <a:t>Afib/flutter patients have </a:t>
            </a:r>
            <a:r>
              <a:rPr lang="en-US" sz="1800" b="1" dirty="0">
                <a:latin typeface="Times New Roman" panose="02020603050405020304" pitchFamily="18" charset="0"/>
                <a:cs typeface="Times New Roman" panose="02020603050405020304" pitchFamily="18" charset="0"/>
              </a:rPr>
              <a:t>5 times a higher risk </a:t>
            </a:r>
            <a:r>
              <a:rPr lang="en-US" sz="1800" dirty="0">
                <a:latin typeface="Times New Roman" panose="02020603050405020304" pitchFamily="18" charset="0"/>
                <a:cs typeface="Times New Roman" panose="02020603050405020304" pitchFamily="18" charset="0"/>
              </a:rPr>
              <a:t>of developing a Stroke and are </a:t>
            </a:r>
            <a:r>
              <a:rPr lang="en-US" sz="1800" b="1" dirty="0">
                <a:latin typeface="Times New Roman" panose="02020603050405020304" pitchFamily="18" charset="0"/>
                <a:cs typeface="Times New Roman" panose="02020603050405020304" pitchFamily="18" charset="0"/>
              </a:rPr>
              <a:t>twice as likely to die </a:t>
            </a:r>
            <a:r>
              <a:rPr lang="en-US" sz="1800" dirty="0">
                <a:latin typeface="Times New Roman" panose="02020603050405020304" pitchFamily="18" charset="0"/>
                <a:cs typeface="Times New Roman" panose="02020603050405020304" pitchFamily="18" charset="0"/>
              </a:rPr>
              <a:t>from one. </a:t>
            </a:r>
          </a:p>
          <a:p>
            <a:pPr lvl="2"/>
            <a:r>
              <a:rPr lang="en-US" sz="1600" dirty="0">
                <a:latin typeface="Times New Roman" panose="02020603050405020304" pitchFamily="18" charset="0"/>
                <a:cs typeface="Times New Roman" panose="02020603050405020304" pitchFamily="18" charset="0"/>
              </a:rPr>
              <a:t>Afib/flutter </a:t>
            </a:r>
            <a:r>
              <a:rPr lang="en-US" sz="1600" dirty="0">
                <a:latin typeface="Times New Roman" panose="02020603050405020304" pitchFamily="18" charset="0"/>
                <a:cs typeface="Times New Roman" panose="02020603050405020304" pitchFamily="18" charset="0"/>
                <a:sym typeface="Wingdings" panose="05000000000000000000" pitchFamily="2" charset="2"/>
              </a:rPr>
              <a:t> Rapid Heartbeat  Blood pooling &amp; clotting due to not being properly pumped out  the newly formed blood clot could break loose and travel to the brain  resulting in a Stroke.</a:t>
            </a:r>
          </a:p>
          <a:p>
            <a:r>
              <a:rPr lang="en-US" b="1" dirty="0">
                <a:latin typeface="Times New Roman" panose="02020603050405020304" pitchFamily="18" charset="0"/>
                <a:cs typeface="Times New Roman" panose="02020603050405020304" pitchFamily="18" charset="0"/>
                <a:sym typeface="Wingdings" panose="05000000000000000000" pitchFamily="2" charset="2"/>
              </a:rPr>
              <a:t>Stroke Education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9253" y="631942"/>
            <a:ext cx="2532851" cy="2501751"/>
          </a:xfrm>
          <a:prstGeom prst="rect">
            <a:avLst/>
          </a:prstGeom>
        </p:spPr>
      </p:pic>
      <p:sp>
        <p:nvSpPr>
          <p:cNvPr id="6" name="TextBox 5"/>
          <p:cNvSpPr txBox="1"/>
          <p:nvPr/>
        </p:nvSpPr>
        <p:spPr>
          <a:xfrm>
            <a:off x="685800" y="1101436"/>
            <a:ext cx="8728364" cy="923330"/>
          </a:xfrm>
          <a:prstGeom prst="rect">
            <a:avLst/>
          </a:prstGeom>
          <a:solidFill>
            <a:srgbClr val="F0E1FF"/>
          </a:solidFill>
          <a:ln w="19050">
            <a:solidFill>
              <a:srgbClr val="FF0000"/>
            </a:solidFill>
          </a:ln>
        </p:spPr>
        <p:txBody>
          <a:bodyPr wrap="square" rtlCol="0">
            <a:spAutoFit/>
          </a:bodyPr>
          <a:lstStyle/>
          <a:p>
            <a:r>
              <a:rPr lang="en-US" b="1" dirty="0">
                <a:latin typeface="Times New Roman" panose="02020603050405020304" pitchFamily="18" charset="0"/>
                <a:cs typeface="Times New Roman" panose="02020603050405020304" pitchFamily="18" charset="0"/>
              </a:rPr>
              <a:t>Within 12 hours of ARRIVAL and prior to:</a:t>
            </a:r>
            <a:r>
              <a:rPr lang="en-US" dirty="0">
                <a:latin typeface="Times New Roman" panose="02020603050405020304" pitchFamily="18" charset="0"/>
                <a:cs typeface="Times New Roman" panose="02020603050405020304" pitchFamily="18" charset="0"/>
              </a:rPr>
              <a:t> </a:t>
            </a:r>
          </a:p>
          <a:p>
            <a:pPr marL="342900" indent="-342900">
              <a:buAutoNum type="arabicPeriod"/>
            </a:pPr>
            <a:r>
              <a:rPr lang="en-US" b="1" dirty="0">
                <a:latin typeface="Times New Roman" panose="02020603050405020304" pitchFamily="18" charset="0"/>
                <a:cs typeface="Times New Roman" panose="02020603050405020304" pitchFamily="18" charset="0"/>
              </a:rPr>
              <a:t>Full</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NIHSS</a:t>
            </a:r>
            <a:r>
              <a:rPr lang="en-US" dirty="0">
                <a:latin typeface="Times New Roman" panose="02020603050405020304" pitchFamily="18" charset="0"/>
                <a:cs typeface="Times New Roman" panose="02020603050405020304" pitchFamily="18" charset="0"/>
              </a:rPr>
              <a:t> </a:t>
            </a:r>
            <a:r>
              <a:rPr lang="en-US" i="1" u="sng" dirty="0">
                <a:latin typeface="Times New Roman" panose="02020603050405020304" pitchFamily="18" charset="0"/>
                <a:cs typeface="Times New Roman" panose="02020603050405020304" pitchFamily="18" charset="0"/>
              </a:rPr>
              <a:t>within</a:t>
            </a:r>
            <a:r>
              <a:rPr lang="en-US" dirty="0">
                <a:latin typeface="Times New Roman" panose="02020603050405020304" pitchFamily="18" charset="0"/>
                <a:cs typeface="Times New Roman" panose="02020603050405020304" pitchFamily="18" charset="0"/>
              </a:rPr>
              <a:t> 12 hrs of arrival </a:t>
            </a:r>
            <a:r>
              <a:rPr lang="en-US" b="1" dirty="0">
                <a:latin typeface="Times New Roman" panose="02020603050405020304" pitchFamily="18" charset="0"/>
                <a:cs typeface="Times New Roman" panose="02020603050405020304" pitchFamily="18" charset="0"/>
              </a:rPr>
              <a:t>and/or</a:t>
            </a:r>
            <a:r>
              <a:rPr lang="en-US" dirty="0">
                <a:latin typeface="Times New Roman" panose="02020603050405020304" pitchFamily="18" charset="0"/>
                <a:cs typeface="Times New Roman" panose="02020603050405020304" pitchFamily="18" charset="0"/>
              </a:rPr>
              <a:t> </a:t>
            </a:r>
            <a:r>
              <a:rPr lang="en-US" i="1" u="sng" dirty="0">
                <a:latin typeface="Times New Roman" panose="02020603050405020304" pitchFamily="18" charset="0"/>
                <a:cs typeface="Times New Roman" panose="02020603050405020304" pitchFamily="18" charset="0"/>
              </a:rPr>
              <a:t>prior to</a:t>
            </a:r>
            <a:r>
              <a:rPr lang="en-US" i="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t-PA</a:t>
            </a:r>
            <a:r>
              <a:rPr lang="en-US" dirty="0">
                <a:latin typeface="Times New Roman" panose="02020603050405020304" pitchFamily="18" charset="0"/>
                <a:cs typeface="Times New Roman" panose="02020603050405020304" pitchFamily="18" charset="0"/>
              </a:rPr>
              <a:t> administration </a:t>
            </a:r>
            <a:r>
              <a:rPr lang="en-US" sz="1400" dirty="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even if transfer in</a:t>
            </a:r>
            <a:r>
              <a:rPr lang="en-US" sz="14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342900" indent="-342900">
              <a:buAutoNum type="arabicPeriod"/>
            </a:pPr>
            <a:r>
              <a:rPr lang="en-US" b="1" dirty="0">
                <a:latin typeface="Times New Roman" panose="02020603050405020304" pitchFamily="18" charset="0"/>
                <a:cs typeface="Times New Roman" panose="02020603050405020304" pitchFamily="18" charset="0"/>
              </a:rPr>
              <a:t>Swallowing</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Screen</a:t>
            </a:r>
            <a:r>
              <a:rPr lang="en-US" dirty="0">
                <a:latin typeface="Times New Roman" panose="02020603050405020304" pitchFamily="18" charset="0"/>
                <a:cs typeface="Times New Roman" panose="02020603050405020304" pitchFamily="18" charset="0"/>
              </a:rPr>
              <a:t> </a:t>
            </a:r>
            <a:r>
              <a:rPr lang="en-US" i="1" u="sng" dirty="0">
                <a:latin typeface="Times New Roman" panose="02020603050405020304" pitchFamily="18" charset="0"/>
                <a:cs typeface="Times New Roman" panose="02020603050405020304" pitchFamily="18" charset="0"/>
              </a:rPr>
              <a:t>prior to</a:t>
            </a:r>
            <a:r>
              <a:rPr lang="en-US" dirty="0">
                <a:latin typeface="Times New Roman" panose="02020603050405020304" pitchFamily="18" charset="0"/>
                <a:cs typeface="Times New Roman" panose="02020603050405020304" pitchFamily="18" charset="0"/>
              </a:rPr>
              <a:t> anything by mouth </a:t>
            </a:r>
            <a:r>
              <a:rPr lang="en-US" sz="1400" dirty="0">
                <a:latin typeface="Times New Roman" panose="02020603050405020304" pitchFamily="18" charset="0"/>
                <a:cs typeface="Times New Roman" panose="02020603050405020304" pitchFamily="18" charset="0"/>
              </a:rPr>
              <a:t>(i.e. food </a:t>
            </a:r>
            <a:r>
              <a:rPr lang="en-US" sz="1400" i="1" dirty="0">
                <a:latin typeface="Times New Roman" panose="02020603050405020304" pitchFamily="18" charset="0"/>
                <a:cs typeface="Times New Roman" panose="02020603050405020304" pitchFamily="18" charset="0"/>
              </a:rPr>
              <a:t>or</a:t>
            </a:r>
            <a:r>
              <a:rPr lang="en-US" sz="1400" dirty="0">
                <a:latin typeface="Times New Roman" panose="02020603050405020304" pitchFamily="18" charset="0"/>
                <a:cs typeface="Times New Roman" panose="02020603050405020304" pitchFamily="18" charset="0"/>
              </a:rPr>
              <a:t> medication)</a:t>
            </a:r>
          </a:p>
        </p:txBody>
      </p:sp>
      <p:sp>
        <p:nvSpPr>
          <p:cNvPr id="7" name="TextBox 6">
            <a:extLst>
              <a:ext uri="{FF2B5EF4-FFF2-40B4-BE49-F238E27FC236}">
                <a16:creationId xmlns:a16="http://schemas.microsoft.com/office/drawing/2014/main" id="{988A547A-25B7-4C18-BF90-8300A0D8F636}"/>
              </a:ext>
            </a:extLst>
          </p:cNvPr>
          <p:cNvSpPr txBox="1"/>
          <p:nvPr/>
        </p:nvSpPr>
        <p:spPr>
          <a:xfrm>
            <a:off x="9930580" y="6404749"/>
            <a:ext cx="2116725" cy="307777"/>
          </a:xfrm>
          <a:prstGeom prst="rect">
            <a:avLst/>
          </a:prstGeom>
          <a:solidFill>
            <a:srgbClr val="FFFF00"/>
          </a:solidFill>
          <a:ln>
            <a:solidFill>
              <a:schemeClr val="tx1"/>
            </a:solidFill>
          </a:ln>
        </p:spPr>
        <p:txBody>
          <a:bodyPr wrap="square" rtlCol="0">
            <a:spAutoFit/>
          </a:bodyPr>
          <a:lstStyle/>
          <a:p>
            <a:r>
              <a:rPr lang="en-US" sz="1400" dirty="0">
                <a:solidFill>
                  <a:srgbClr val="C00000"/>
                </a:solidFill>
                <a:latin typeface="Times New Roman" panose="02020603050405020304" pitchFamily="18" charset="0"/>
                <a:cs typeface="Times New Roman" panose="02020603050405020304" pitchFamily="18" charset="0"/>
              </a:rPr>
              <a:t>*Medication List slide #8</a:t>
            </a:r>
          </a:p>
        </p:txBody>
      </p:sp>
    </p:spTree>
    <p:extLst>
      <p:ext uri="{BB962C8B-B14F-4D97-AF65-F5344CB8AC3E}">
        <p14:creationId xmlns:p14="http://schemas.microsoft.com/office/powerpoint/2010/main" val="178984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4" y="103909"/>
            <a:ext cx="4769426" cy="1132609"/>
          </a:xfrm>
        </p:spPr>
        <p:txBody>
          <a:bodyPr>
            <a:normAutofit fontScale="90000"/>
          </a:bodyPr>
          <a:lstStyle/>
          <a:p>
            <a:r>
              <a:rPr lang="en-US" b="1" dirty="0">
                <a:solidFill>
                  <a:srgbClr val="C00000"/>
                </a:solidFill>
                <a:latin typeface="Aparajita" panose="020B0604020202020204" pitchFamily="34" charset="0"/>
                <a:cs typeface="Aparajita" panose="020B0604020202020204" pitchFamily="34" charset="0"/>
              </a:rPr>
              <a:t>e</a:t>
            </a:r>
            <a:r>
              <a:rPr lang="en-US" b="1" dirty="0">
                <a:solidFill>
                  <a:srgbClr val="7030A0"/>
                </a:solidFill>
                <a:latin typeface="Aparajita" panose="020B0604020202020204" pitchFamily="34" charset="0"/>
                <a:cs typeface="Aparajita" panose="020B0604020202020204" pitchFamily="34" charset="0"/>
              </a:rPr>
              <a:t>Stroke</a:t>
            </a:r>
            <a:r>
              <a:rPr lang="en-US" dirty="0">
                <a:latin typeface="Aparajita" panose="020B0604020202020204" pitchFamily="34" charset="0"/>
                <a:cs typeface="Aparajita" panose="020B0604020202020204" pitchFamily="34" charset="0"/>
              </a:rPr>
              <a:t> </a:t>
            </a:r>
            <a:r>
              <a:rPr lang="en-US" dirty="0">
                <a:solidFill>
                  <a:srgbClr val="002060"/>
                </a:solidFill>
                <a:latin typeface="Aparajita" panose="020B0604020202020204" pitchFamily="34" charset="0"/>
                <a:cs typeface="Aparajita" panose="020B0604020202020204" pitchFamily="34" charset="0"/>
              </a:rPr>
              <a:t>Education</a:t>
            </a:r>
            <a:r>
              <a:rPr lang="en-US" dirty="0">
                <a:latin typeface="Aparajita" panose="020B0604020202020204" pitchFamily="34" charset="0"/>
                <a:cs typeface="Aparajita" panose="020B0604020202020204" pitchFamily="34" charset="0"/>
              </a:rPr>
              <a:t>:</a:t>
            </a:r>
          </a:p>
        </p:txBody>
      </p:sp>
      <p:sp>
        <p:nvSpPr>
          <p:cNvPr id="3" name="Content Placeholder 2"/>
          <p:cNvSpPr>
            <a:spLocks noGrp="1"/>
          </p:cNvSpPr>
          <p:nvPr>
            <p:ph sz="half" idx="1"/>
          </p:nvPr>
        </p:nvSpPr>
        <p:spPr>
          <a:xfrm>
            <a:off x="322118" y="1350818"/>
            <a:ext cx="4436918" cy="1745673"/>
          </a:xfrm>
        </p:spPr>
        <p:txBody>
          <a:bodyPr/>
          <a:lstStyle/>
          <a:p>
            <a:r>
              <a:rPr lang="en-US" sz="2000" dirty="0">
                <a:solidFill>
                  <a:srgbClr val="002060"/>
                </a:solidFill>
                <a:latin typeface="Aparajita" panose="020B0604020202020204" pitchFamily="34" charset="0"/>
                <a:cs typeface="Aparajita" panose="020B0604020202020204" pitchFamily="34" charset="0"/>
              </a:rPr>
              <a:t>Place your cursor in the </a:t>
            </a:r>
            <a:r>
              <a:rPr lang="en-US" sz="2000" b="1" dirty="0">
                <a:solidFill>
                  <a:srgbClr val="002060"/>
                </a:solidFill>
                <a:latin typeface="Aparajita" panose="020B0604020202020204" pitchFamily="34" charset="0"/>
                <a:cs typeface="Aparajita" panose="020B0604020202020204" pitchFamily="34" charset="0"/>
              </a:rPr>
              <a:t>Discharge/Health Behavior </a:t>
            </a:r>
            <a:r>
              <a:rPr lang="en-US" sz="2000" dirty="0">
                <a:solidFill>
                  <a:srgbClr val="002060"/>
                </a:solidFill>
                <a:latin typeface="Aparajita" panose="020B0604020202020204" pitchFamily="34" charset="0"/>
                <a:cs typeface="Aparajita" panose="020B0604020202020204" pitchFamily="34" charset="0"/>
              </a:rPr>
              <a:t>topics box</a:t>
            </a:r>
          </a:p>
          <a:p>
            <a:r>
              <a:rPr lang="en-US" sz="2000" dirty="0">
                <a:solidFill>
                  <a:srgbClr val="002060"/>
                </a:solidFill>
                <a:latin typeface="Aparajita" panose="020B0604020202020204" pitchFamily="34" charset="0"/>
                <a:cs typeface="Aparajita" panose="020B0604020202020204" pitchFamily="34" charset="0"/>
              </a:rPr>
              <a:t>Select </a:t>
            </a:r>
            <a:r>
              <a:rPr lang="en-US" sz="2000" b="1" dirty="0">
                <a:solidFill>
                  <a:srgbClr val="002060"/>
                </a:solidFill>
                <a:latin typeface="Aparajita" panose="020B0604020202020204" pitchFamily="34" charset="0"/>
                <a:cs typeface="Aparajita" panose="020B0604020202020204" pitchFamily="34" charset="0"/>
              </a:rPr>
              <a:t>Discharge</a:t>
            </a:r>
            <a:r>
              <a:rPr lang="en-US" sz="2000" dirty="0">
                <a:solidFill>
                  <a:srgbClr val="002060"/>
                </a:solidFill>
                <a:latin typeface="Aparajita" panose="020B0604020202020204" pitchFamily="34" charset="0"/>
                <a:cs typeface="Aparajita" panose="020B0604020202020204" pitchFamily="34" charset="0"/>
              </a:rPr>
              <a:t> from the list</a:t>
            </a:r>
          </a:p>
          <a:p>
            <a:r>
              <a:rPr lang="en-US" sz="2000" dirty="0">
                <a:solidFill>
                  <a:srgbClr val="002060"/>
                </a:solidFill>
                <a:latin typeface="Aparajita" panose="020B0604020202020204" pitchFamily="34" charset="0"/>
                <a:cs typeface="Aparajita" panose="020B0604020202020204" pitchFamily="34" charset="0"/>
              </a:rPr>
              <a:t>Then select </a:t>
            </a:r>
            <a:r>
              <a:rPr lang="en-US" sz="2000" b="1" dirty="0">
                <a:solidFill>
                  <a:srgbClr val="002060"/>
                </a:solidFill>
                <a:latin typeface="Aparajita" panose="020B0604020202020204" pitchFamily="34" charset="0"/>
                <a:cs typeface="Aparajita" panose="020B0604020202020204" pitchFamily="34" charset="0"/>
              </a:rPr>
              <a:t>Stroke Information</a:t>
            </a:r>
          </a:p>
          <a:p>
            <a:pPr marL="0" indent="0">
              <a:buNone/>
            </a:pPr>
            <a:endParaRPr lang="en-US" b="1" dirty="0">
              <a:latin typeface="Aparajita" panose="020B0604020202020204" pitchFamily="34" charset="0"/>
              <a:cs typeface="Aparajita" panose="020B0604020202020204" pitchFamily="34" charset="0"/>
            </a:endParaRPr>
          </a:p>
          <a:p>
            <a:pPr marL="0" indent="0">
              <a:buNone/>
            </a:pPr>
            <a:endParaRPr lang="en-US" dirty="0">
              <a:latin typeface="Aparajita" panose="020B0604020202020204" pitchFamily="34" charset="0"/>
              <a:cs typeface="Aparajita" panose="020B0604020202020204" pitchFamily="34" charset="0"/>
            </a:endParaRP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0827" y="114301"/>
            <a:ext cx="7491846" cy="338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335" y="3127665"/>
            <a:ext cx="7273637"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573" y="2452255"/>
            <a:ext cx="5382490" cy="423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474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5637" y="218210"/>
            <a:ext cx="11139054" cy="6546272"/>
          </a:xfrm>
          <a:prstGeom prst="rect">
            <a:avLst/>
          </a:prstGeom>
        </p:spPr>
      </p:pic>
    </p:spTree>
    <p:extLst>
      <p:ext uri="{BB962C8B-B14F-4D97-AF65-F5344CB8AC3E}">
        <p14:creationId xmlns:p14="http://schemas.microsoft.com/office/powerpoint/2010/main" val="295226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3287" y="87086"/>
            <a:ext cx="11908970" cy="6694714"/>
          </a:xfrm>
          <a:prstGeom prst="rect">
            <a:avLst/>
          </a:prstGeom>
        </p:spPr>
      </p:pic>
    </p:spTree>
    <p:extLst>
      <p:ext uri="{BB962C8B-B14F-4D97-AF65-F5344CB8AC3E}">
        <p14:creationId xmlns:p14="http://schemas.microsoft.com/office/powerpoint/2010/main" val="213224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9857"/>
            <a:ext cx="12192000" cy="1325563"/>
          </a:xfrm>
          <a:solidFill>
            <a:srgbClr val="FFFFCC"/>
          </a:solidFill>
        </p:spPr>
        <p:txBody>
          <a:bodyPr>
            <a:normAutofit fontScale="90000"/>
          </a:bodyPr>
          <a:lstStyle/>
          <a:p>
            <a:pPr algn="ctr"/>
            <a:r>
              <a:rPr lang="en-US" b="1" dirty="0">
                <a:solidFill>
                  <a:srgbClr val="A50021"/>
                </a:solidFill>
                <a:latin typeface="Times New Roman" panose="02020603050405020304" pitchFamily="18" charset="0"/>
                <a:cs typeface="Times New Roman" panose="02020603050405020304" pitchFamily="18" charset="0"/>
              </a:rPr>
              <a:t>The NEXT SEVERAL slides </a:t>
            </a:r>
            <a:r>
              <a:rPr lang="en-US" dirty="0">
                <a:solidFill>
                  <a:srgbClr val="A50021"/>
                </a:solidFill>
                <a:latin typeface="Times New Roman" panose="02020603050405020304" pitchFamily="18" charset="0"/>
                <a:cs typeface="Times New Roman" panose="02020603050405020304" pitchFamily="18" charset="0"/>
              </a:rPr>
              <a:t>are related to </a:t>
            </a:r>
            <a:r>
              <a:rPr lang="en-US" b="1" dirty="0">
                <a:solidFill>
                  <a:srgbClr val="A50021"/>
                </a:solidFill>
                <a:latin typeface="Times New Roman" panose="02020603050405020304" pitchFamily="18" charset="0"/>
                <a:cs typeface="Times New Roman" panose="02020603050405020304" pitchFamily="18" charset="0"/>
              </a:rPr>
              <a:t>CPOE</a:t>
            </a:r>
            <a:r>
              <a:rPr lang="en-US" dirty="0">
                <a:solidFill>
                  <a:srgbClr val="A50021"/>
                </a:solidFill>
                <a:latin typeface="Times New Roman" panose="02020603050405020304" pitchFamily="18" charset="0"/>
                <a:cs typeface="Times New Roman" panose="02020603050405020304" pitchFamily="18" charset="0"/>
              </a:rPr>
              <a:t> </a:t>
            </a:r>
            <a:r>
              <a:rPr lang="en-US" i="1" dirty="0">
                <a:solidFill>
                  <a:srgbClr val="A50021"/>
                </a:solidFill>
                <a:latin typeface="Times New Roman" panose="02020603050405020304" pitchFamily="18" charset="0"/>
                <a:cs typeface="Times New Roman" panose="02020603050405020304" pitchFamily="18" charset="0"/>
              </a:rPr>
              <a:t>orders</a:t>
            </a:r>
            <a:r>
              <a:rPr lang="en-US" dirty="0">
                <a:solidFill>
                  <a:srgbClr val="A50021"/>
                </a:solidFill>
                <a:latin typeface="Times New Roman" panose="02020603050405020304" pitchFamily="18" charset="0"/>
                <a:cs typeface="Times New Roman" panose="02020603050405020304" pitchFamily="18" charset="0"/>
              </a:rPr>
              <a:t>, Measure </a:t>
            </a:r>
            <a:r>
              <a:rPr lang="en-US" b="1" dirty="0">
                <a:solidFill>
                  <a:srgbClr val="A50021"/>
                </a:solidFill>
                <a:latin typeface="Times New Roman" panose="02020603050405020304" pitchFamily="18" charset="0"/>
                <a:cs typeface="Times New Roman" panose="02020603050405020304" pitchFamily="18" charset="0"/>
              </a:rPr>
              <a:t>Rationales</a:t>
            </a:r>
            <a:r>
              <a:rPr lang="en-US" dirty="0">
                <a:solidFill>
                  <a:srgbClr val="A50021"/>
                </a:solidFill>
                <a:latin typeface="Times New Roman" panose="02020603050405020304" pitchFamily="18" charset="0"/>
                <a:cs typeface="Times New Roman" panose="02020603050405020304" pitchFamily="18" charset="0"/>
              </a:rPr>
              <a:t>, </a:t>
            </a:r>
            <a:r>
              <a:rPr lang="en-US" i="1" dirty="0">
                <a:solidFill>
                  <a:srgbClr val="A50021"/>
                </a:solidFill>
                <a:latin typeface="Times New Roman" panose="02020603050405020304" pitchFamily="18" charset="0"/>
                <a:cs typeface="Times New Roman" panose="02020603050405020304" pitchFamily="18" charset="0"/>
              </a:rPr>
              <a:t>Meditech</a:t>
            </a:r>
            <a:r>
              <a:rPr lang="en-US" dirty="0">
                <a:solidFill>
                  <a:srgbClr val="A50021"/>
                </a:solidFill>
                <a:latin typeface="Times New Roman" panose="02020603050405020304" pitchFamily="18" charset="0"/>
                <a:cs typeface="Times New Roman" panose="02020603050405020304" pitchFamily="18" charset="0"/>
              </a:rPr>
              <a:t> </a:t>
            </a:r>
            <a:r>
              <a:rPr lang="en-US" b="1" dirty="0">
                <a:solidFill>
                  <a:srgbClr val="A50021"/>
                </a:solidFill>
                <a:latin typeface="Times New Roman" panose="02020603050405020304" pitchFamily="18" charset="0"/>
                <a:cs typeface="Times New Roman" panose="02020603050405020304" pitchFamily="18" charset="0"/>
              </a:rPr>
              <a:t>Education</a:t>
            </a:r>
            <a:r>
              <a:rPr lang="en-US" dirty="0">
                <a:solidFill>
                  <a:srgbClr val="A50021"/>
                </a:solidFill>
                <a:latin typeface="Times New Roman" panose="02020603050405020304" pitchFamily="18" charset="0"/>
                <a:cs typeface="Times New Roman" panose="02020603050405020304" pitchFamily="18" charset="0"/>
              </a:rPr>
              <a:t>, etc.  </a:t>
            </a:r>
          </a:p>
        </p:txBody>
      </p:sp>
    </p:spTree>
    <p:extLst>
      <p:ext uri="{BB962C8B-B14F-4D97-AF65-F5344CB8AC3E}">
        <p14:creationId xmlns:p14="http://schemas.microsoft.com/office/powerpoint/2010/main" val="1173525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FF27197FC4754BA8321E353075C73E" ma:contentTypeVersion="10" ma:contentTypeDescription="Create a new document." ma:contentTypeScope="" ma:versionID="9791f2024d344ab47147ab1949ed0f63">
  <xsd:schema xmlns:xsd="http://www.w3.org/2001/XMLSchema" xmlns:xs="http://www.w3.org/2001/XMLSchema" xmlns:p="http://schemas.microsoft.com/office/2006/metadata/properties" xmlns:ns3="13b098e3-28aa-4995-99e1-8e73efd60e52" targetNamespace="http://schemas.microsoft.com/office/2006/metadata/properties" ma:root="true" ma:fieldsID="750299242a63158cc5c2db6462a9024f" ns3:_="">
    <xsd:import namespace="13b098e3-28aa-4995-99e1-8e73efd60e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098e3-28aa-4995-99e1-8e73efd60e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18374E-4BC0-4624-8043-CC9255C60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b098e3-28aa-4995-99e1-8e73efd60e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FA3EAE-2F4F-497E-A631-AB39A746598F}">
  <ds:schemaRefs>
    <ds:schemaRef ds:uri="http://schemas.microsoft.com/sharepoint/v3/contenttype/forms"/>
  </ds:schemaRefs>
</ds:datastoreItem>
</file>

<file path=customXml/itemProps3.xml><?xml version="1.0" encoding="utf-8"?>
<ds:datastoreItem xmlns:ds="http://schemas.openxmlformats.org/officeDocument/2006/customXml" ds:itemID="{D12F63B6-415B-49AB-8DEB-4A26C87012A9}">
  <ds:schemaRefs>
    <ds:schemaRef ds:uri="http://purl.org/dc/elements/1.1/"/>
    <ds:schemaRef ds:uri="http://www.w3.org/XML/1998/namespace"/>
    <ds:schemaRef ds:uri="http://schemas.microsoft.com/office/2006/documentManagement/types"/>
    <ds:schemaRef ds:uri="http://purl.org/dc/terms/"/>
    <ds:schemaRef ds:uri="http://schemas.microsoft.com/office/infopath/2007/PartnerControls"/>
    <ds:schemaRef ds:uri="13b098e3-28aa-4995-99e1-8e73efd60e52"/>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26491</TotalTime>
  <Words>2867</Words>
  <Application>Microsoft Office PowerPoint</Application>
  <PresentationFormat>Widescreen</PresentationFormat>
  <Paragraphs>275</Paragraphs>
  <Slides>25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Yu Gothic UI</vt:lpstr>
      <vt:lpstr>Aparajita</vt:lpstr>
      <vt:lpstr>Arial</vt:lpstr>
      <vt:lpstr>Arial Black</vt:lpstr>
      <vt:lpstr>C39HrP24DhTt</vt:lpstr>
      <vt:lpstr>Calibri</vt:lpstr>
      <vt:lpstr>Calibri Light</vt:lpstr>
      <vt:lpstr>Symbol</vt:lpstr>
      <vt:lpstr>Times New Roman</vt:lpstr>
      <vt:lpstr>Wingdings</vt:lpstr>
      <vt:lpstr>Office Theme</vt:lpstr>
      <vt:lpstr>Core Measures ATLAS &gt; Rapides Top Links &gt; Nursing Education &gt; NU Residency EDU   </vt:lpstr>
      <vt:lpstr>PowerPoint Presentation</vt:lpstr>
      <vt:lpstr>    SEVERE Sepsis     vs   Septic SHOCK    Infection + SIRS + Organ Dysfunction                        Severe Sepsis plus either:                                                                                                                          Lactate &gt;=4 [or] Hypotension (&lt;90 SBP or MAP &lt;65) </vt:lpstr>
      <vt:lpstr>eVTE Prophylaxis Needs: Ages &gt;=18 Prevention of Venous Thromboembolism (VTE) known as Deep Vein Thrombosis (DVT) and Pulmonary Embolism (PE)  </vt:lpstr>
      <vt:lpstr>STROKE Needs: (Ischemic or Hemorrhage)</vt:lpstr>
      <vt:lpstr>eStroke Education:</vt:lpstr>
      <vt:lpstr>PowerPoint Presentation</vt:lpstr>
      <vt:lpstr>PowerPoint Presentation</vt:lpstr>
      <vt:lpstr>The NEXT SEVERAL slides are related to CPOE orders, Measure Rationales, Meditech Education, etc.  </vt:lpstr>
      <vt:lpstr>PowerPoint Presentation</vt:lpstr>
      <vt:lpstr>PowerPoint Presentation</vt:lpstr>
      <vt:lpstr>PowerPoint Presentation</vt:lpstr>
      <vt:lpstr>PowerPoint Presentation</vt:lpstr>
      <vt:lpstr>CPOE “zMD: VTE Prophylaxis Status” order </vt:lpstr>
      <vt:lpstr>CPOE “zMD: Antithrombotic Contraind” order</vt:lpstr>
      <vt:lpstr>Sepsis Measure Rationales </vt:lpstr>
      <vt:lpstr>Ischemic STK &amp; Antithrombotic(s)</vt:lpstr>
      <vt:lpstr>VTE: Deep Vein Thrombosis: DVT &amp; Pulmonary Embolus: PE</vt:lpstr>
      <vt:lpstr>STK &amp; VTE    </vt:lpstr>
      <vt:lpstr>STK: Signs &amp; Symptoms (S/S)</vt:lpstr>
      <vt:lpstr>SEPTIC SHOCK &amp; Lactic Acid</vt:lpstr>
      <vt:lpstr>SEPTIC SHOCK &amp; Hypotension</vt:lpstr>
      <vt:lpstr>PowerPoint Presentation</vt:lpstr>
      <vt:lpstr>References: </vt:lpstr>
      <vt:lpstr>References </vt:lpstr>
    </vt:vector>
  </TitlesOfParts>
  <Company>HCA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eoj9811</dc:creator>
  <cp:lastModifiedBy>Anderson Jamie - Sunrise</cp:lastModifiedBy>
  <cp:revision>874</cp:revision>
  <cp:lastPrinted>2021-05-11T15:33:32Z</cp:lastPrinted>
  <dcterms:created xsi:type="dcterms:W3CDTF">2018-11-01T19:34:48Z</dcterms:created>
  <dcterms:modified xsi:type="dcterms:W3CDTF">2021-12-15T21:42:32Z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0x01010017FF27197FC4754BA8321E353075C73E</vt:lpwstr>
  </property>
</Properties>
</file>